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324" r:id="rId3"/>
    <p:sldId id="334" r:id="rId4"/>
    <p:sldId id="335" r:id="rId5"/>
    <p:sldId id="326" r:id="rId6"/>
    <p:sldId id="336" r:id="rId7"/>
    <p:sldId id="330" r:id="rId8"/>
    <p:sldId id="337" r:id="rId9"/>
    <p:sldId id="338" r:id="rId10"/>
    <p:sldId id="340" r:id="rId11"/>
    <p:sldId id="327" r:id="rId12"/>
    <p:sldId id="339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93D8"/>
    <a:srgbClr val="65A8D5"/>
    <a:srgbClr val="0F5BB7"/>
    <a:srgbClr val="2469A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87" autoAdjust="0"/>
    <p:restoredTop sz="99708" autoAdjust="0"/>
  </p:normalViewPr>
  <p:slideViewPr>
    <p:cSldViewPr snapToGrid="0" snapToObjects="1">
      <p:cViewPr varScale="1">
        <p:scale>
          <a:sx n="69" d="100"/>
          <a:sy n="69" d="100"/>
        </p:scale>
        <p:origin x="-96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A6A857-2F49-584F-9E5B-A2EF183860A9}" type="doc">
      <dgm:prSet loTypeId="urn:microsoft.com/office/officeart/2005/8/layout/radial4" loCatId="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FA8C869C-BD44-D74F-B2E6-2621BC41B49C}">
      <dgm:prSet phldrT="[Text]"/>
      <dgm:spPr/>
      <dgm:t>
        <a:bodyPr/>
        <a:lstStyle/>
        <a:p>
          <a:r>
            <a:rPr lang="pt-BR" b="1" dirty="0" smtClean="0"/>
            <a:t>Novo Mercado de Gás</a:t>
          </a:r>
          <a:endParaRPr lang="pt-BR" b="1" dirty="0"/>
        </a:p>
      </dgm:t>
    </dgm:pt>
    <dgm:pt modelId="{615FE7BA-428C-EB4A-96BB-69A13C392B87}" type="parTrans" cxnId="{D868C2E8-86C3-B148-B685-0C924473AC0A}">
      <dgm:prSet/>
      <dgm:spPr/>
      <dgm:t>
        <a:bodyPr/>
        <a:lstStyle/>
        <a:p>
          <a:endParaRPr lang="pt-BR"/>
        </a:p>
      </dgm:t>
    </dgm:pt>
    <dgm:pt modelId="{ED478522-FECF-6944-B248-9EA16059599C}" type="sibTrans" cxnId="{D868C2E8-86C3-B148-B685-0C924473AC0A}">
      <dgm:prSet/>
      <dgm:spPr/>
      <dgm:t>
        <a:bodyPr/>
        <a:lstStyle/>
        <a:p>
          <a:endParaRPr lang="pt-BR"/>
        </a:p>
      </dgm:t>
    </dgm:pt>
    <dgm:pt modelId="{B0B85F44-A497-E64A-8F62-93F5A4F0499D}">
      <dgm:prSet phldrT="[Text]"/>
      <dgm:spPr/>
      <dgm:t>
        <a:bodyPr/>
        <a:lstStyle/>
        <a:p>
          <a:r>
            <a:rPr lang="pt-BR" b="1" dirty="0" smtClean="0"/>
            <a:t>Aberto</a:t>
          </a:r>
          <a:endParaRPr lang="pt-BR" b="1" dirty="0"/>
        </a:p>
      </dgm:t>
    </dgm:pt>
    <dgm:pt modelId="{22BAE1B1-F879-4D4E-9318-0B0B4679FCF3}" type="parTrans" cxnId="{22DE602B-9839-CD43-BC0B-196A5A3739E9}">
      <dgm:prSet/>
      <dgm:spPr/>
      <dgm:t>
        <a:bodyPr/>
        <a:lstStyle/>
        <a:p>
          <a:endParaRPr lang="pt-BR"/>
        </a:p>
      </dgm:t>
    </dgm:pt>
    <dgm:pt modelId="{1482F752-21F5-8B48-9621-3DE0D2E9B60C}" type="sibTrans" cxnId="{22DE602B-9839-CD43-BC0B-196A5A3739E9}">
      <dgm:prSet/>
      <dgm:spPr/>
      <dgm:t>
        <a:bodyPr/>
        <a:lstStyle/>
        <a:p>
          <a:endParaRPr lang="pt-BR"/>
        </a:p>
      </dgm:t>
    </dgm:pt>
    <dgm:pt modelId="{B93E707E-D1D1-3E45-AE71-2F9B84A43A13}">
      <dgm:prSet phldrT="[Text]"/>
      <dgm:spPr/>
      <dgm:t>
        <a:bodyPr/>
        <a:lstStyle/>
        <a:p>
          <a:r>
            <a:rPr lang="pt-BR" b="1" dirty="0" smtClean="0"/>
            <a:t>Dinâmico</a:t>
          </a:r>
          <a:endParaRPr lang="pt-BR" b="1" dirty="0"/>
        </a:p>
      </dgm:t>
    </dgm:pt>
    <dgm:pt modelId="{7AA41663-742D-914F-B977-533A1809A8C0}" type="parTrans" cxnId="{0FEF0CC9-C051-2446-8E38-B603DE63E566}">
      <dgm:prSet/>
      <dgm:spPr/>
      <dgm:t>
        <a:bodyPr/>
        <a:lstStyle/>
        <a:p>
          <a:endParaRPr lang="pt-BR"/>
        </a:p>
      </dgm:t>
    </dgm:pt>
    <dgm:pt modelId="{F1D26DCA-1787-A941-B873-47E4D7A1EC25}" type="sibTrans" cxnId="{0FEF0CC9-C051-2446-8E38-B603DE63E566}">
      <dgm:prSet/>
      <dgm:spPr/>
      <dgm:t>
        <a:bodyPr/>
        <a:lstStyle/>
        <a:p>
          <a:endParaRPr lang="pt-BR"/>
        </a:p>
      </dgm:t>
    </dgm:pt>
    <dgm:pt modelId="{B575E75B-113E-AB48-838D-7B63EF0E11CA}">
      <dgm:prSet phldrT="[Text]"/>
      <dgm:spPr/>
      <dgm:t>
        <a:bodyPr/>
        <a:lstStyle/>
        <a:p>
          <a:r>
            <a:rPr lang="pt-BR" b="1" dirty="0" smtClean="0"/>
            <a:t>Competitivo</a:t>
          </a:r>
          <a:endParaRPr lang="pt-BR" b="1" dirty="0"/>
        </a:p>
      </dgm:t>
    </dgm:pt>
    <dgm:pt modelId="{80AA90C0-1974-5449-B253-5A765648C678}" type="parTrans" cxnId="{F91D6588-044E-174B-9BA0-537C229301AE}">
      <dgm:prSet/>
      <dgm:spPr/>
      <dgm:t>
        <a:bodyPr/>
        <a:lstStyle/>
        <a:p>
          <a:endParaRPr lang="pt-BR"/>
        </a:p>
      </dgm:t>
    </dgm:pt>
    <dgm:pt modelId="{C58BDB06-D14B-FE4B-B016-53CE1B5139E6}" type="sibTrans" cxnId="{F91D6588-044E-174B-9BA0-537C229301AE}">
      <dgm:prSet/>
      <dgm:spPr/>
      <dgm:t>
        <a:bodyPr/>
        <a:lstStyle/>
        <a:p>
          <a:endParaRPr lang="pt-BR"/>
        </a:p>
      </dgm:t>
    </dgm:pt>
    <dgm:pt modelId="{C93613E3-A12E-814A-AD33-3FDFA00FB9C0}" type="pres">
      <dgm:prSet presAssocID="{D1A6A857-2F49-584F-9E5B-A2EF183860A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B83B9FB-27B7-F546-B22A-8E8F2BC9A7DC}" type="pres">
      <dgm:prSet presAssocID="{FA8C869C-BD44-D74F-B2E6-2621BC41B49C}" presName="centerShape" presStyleLbl="node0" presStyleIdx="0" presStyleCnt="1"/>
      <dgm:spPr/>
      <dgm:t>
        <a:bodyPr/>
        <a:lstStyle/>
        <a:p>
          <a:endParaRPr lang="pt-BR"/>
        </a:p>
      </dgm:t>
    </dgm:pt>
    <dgm:pt modelId="{99FDFFAE-19EB-3D48-A288-2610DF260BF7}" type="pres">
      <dgm:prSet presAssocID="{22BAE1B1-F879-4D4E-9318-0B0B4679FCF3}" presName="parTrans" presStyleLbl="bgSibTrans2D1" presStyleIdx="0" presStyleCnt="3"/>
      <dgm:spPr/>
      <dgm:t>
        <a:bodyPr/>
        <a:lstStyle/>
        <a:p>
          <a:endParaRPr lang="pt-BR"/>
        </a:p>
      </dgm:t>
    </dgm:pt>
    <dgm:pt modelId="{62995DBD-7B56-FA41-A1AC-ABC1AA9788D5}" type="pres">
      <dgm:prSet presAssocID="{B0B85F44-A497-E64A-8F62-93F5A4F0499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6E6BED-EBDA-B14D-9B9C-BC7C0E993E61}" type="pres">
      <dgm:prSet presAssocID="{7AA41663-742D-914F-B977-533A1809A8C0}" presName="parTrans" presStyleLbl="bgSibTrans2D1" presStyleIdx="1" presStyleCnt="3"/>
      <dgm:spPr/>
      <dgm:t>
        <a:bodyPr/>
        <a:lstStyle/>
        <a:p>
          <a:endParaRPr lang="pt-BR"/>
        </a:p>
      </dgm:t>
    </dgm:pt>
    <dgm:pt modelId="{C484CA89-BFF7-004A-A292-3B585D0600A8}" type="pres">
      <dgm:prSet presAssocID="{B93E707E-D1D1-3E45-AE71-2F9B84A43A1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E3D449-A83E-0841-9229-A54460D01601}" type="pres">
      <dgm:prSet presAssocID="{80AA90C0-1974-5449-B253-5A765648C678}" presName="parTrans" presStyleLbl="bgSibTrans2D1" presStyleIdx="2" presStyleCnt="3"/>
      <dgm:spPr/>
      <dgm:t>
        <a:bodyPr/>
        <a:lstStyle/>
        <a:p>
          <a:endParaRPr lang="pt-BR"/>
        </a:p>
      </dgm:t>
    </dgm:pt>
    <dgm:pt modelId="{405A9987-72BB-F445-8A17-5EDDFA57E645}" type="pres">
      <dgm:prSet presAssocID="{B575E75B-113E-AB48-838D-7B63EF0E11C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DFB7642-E4FA-4676-8F5F-94A95D72341F}" type="presOf" srcId="{FA8C869C-BD44-D74F-B2E6-2621BC41B49C}" destId="{4B83B9FB-27B7-F546-B22A-8E8F2BC9A7DC}" srcOrd="0" destOrd="0" presId="urn:microsoft.com/office/officeart/2005/8/layout/radial4"/>
    <dgm:cxn modelId="{22DE602B-9839-CD43-BC0B-196A5A3739E9}" srcId="{FA8C869C-BD44-D74F-B2E6-2621BC41B49C}" destId="{B0B85F44-A497-E64A-8F62-93F5A4F0499D}" srcOrd="0" destOrd="0" parTransId="{22BAE1B1-F879-4D4E-9318-0B0B4679FCF3}" sibTransId="{1482F752-21F5-8B48-9621-3DE0D2E9B60C}"/>
    <dgm:cxn modelId="{1F1214D4-4658-4EEE-9F3F-D8A3ED06DFF6}" type="presOf" srcId="{7AA41663-742D-914F-B977-533A1809A8C0}" destId="{776E6BED-EBDA-B14D-9B9C-BC7C0E993E61}" srcOrd="0" destOrd="0" presId="urn:microsoft.com/office/officeart/2005/8/layout/radial4"/>
    <dgm:cxn modelId="{FCAA8BCB-CA0A-4123-B9AD-43703570FB86}" type="presOf" srcId="{22BAE1B1-F879-4D4E-9318-0B0B4679FCF3}" destId="{99FDFFAE-19EB-3D48-A288-2610DF260BF7}" srcOrd="0" destOrd="0" presId="urn:microsoft.com/office/officeart/2005/8/layout/radial4"/>
    <dgm:cxn modelId="{B05DA233-58B8-4AE3-9B20-78041A426AC5}" type="presOf" srcId="{B93E707E-D1D1-3E45-AE71-2F9B84A43A13}" destId="{C484CA89-BFF7-004A-A292-3B585D0600A8}" srcOrd="0" destOrd="0" presId="urn:microsoft.com/office/officeart/2005/8/layout/radial4"/>
    <dgm:cxn modelId="{0FEF0CC9-C051-2446-8E38-B603DE63E566}" srcId="{FA8C869C-BD44-D74F-B2E6-2621BC41B49C}" destId="{B93E707E-D1D1-3E45-AE71-2F9B84A43A13}" srcOrd="1" destOrd="0" parTransId="{7AA41663-742D-914F-B977-533A1809A8C0}" sibTransId="{F1D26DCA-1787-A941-B873-47E4D7A1EC25}"/>
    <dgm:cxn modelId="{9687079A-1CDA-4F58-A815-FEC744302C6B}" type="presOf" srcId="{80AA90C0-1974-5449-B253-5A765648C678}" destId="{14E3D449-A83E-0841-9229-A54460D01601}" srcOrd="0" destOrd="0" presId="urn:microsoft.com/office/officeart/2005/8/layout/radial4"/>
    <dgm:cxn modelId="{F560A165-31CB-47FC-BF00-98FC78E7A708}" type="presOf" srcId="{D1A6A857-2F49-584F-9E5B-A2EF183860A9}" destId="{C93613E3-A12E-814A-AD33-3FDFA00FB9C0}" srcOrd="0" destOrd="0" presId="urn:microsoft.com/office/officeart/2005/8/layout/radial4"/>
    <dgm:cxn modelId="{CC28CABB-75E1-4D60-8160-CFD3E5F65E72}" type="presOf" srcId="{B575E75B-113E-AB48-838D-7B63EF0E11CA}" destId="{405A9987-72BB-F445-8A17-5EDDFA57E645}" srcOrd="0" destOrd="0" presId="urn:microsoft.com/office/officeart/2005/8/layout/radial4"/>
    <dgm:cxn modelId="{D868C2E8-86C3-B148-B685-0C924473AC0A}" srcId="{D1A6A857-2F49-584F-9E5B-A2EF183860A9}" destId="{FA8C869C-BD44-D74F-B2E6-2621BC41B49C}" srcOrd="0" destOrd="0" parTransId="{615FE7BA-428C-EB4A-96BB-69A13C392B87}" sibTransId="{ED478522-FECF-6944-B248-9EA16059599C}"/>
    <dgm:cxn modelId="{F91D6588-044E-174B-9BA0-537C229301AE}" srcId="{FA8C869C-BD44-D74F-B2E6-2621BC41B49C}" destId="{B575E75B-113E-AB48-838D-7B63EF0E11CA}" srcOrd="2" destOrd="0" parTransId="{80AA90C0-1974-5449-B253-5A765648C678}" sibTransId="{C58BDB06-D14B-FE4B-B016-53CE1B5139E6}"/>
    <dgm:cxn modelId="{2A513027-50BC-449B-8064-93CC6A021AA7}" type="presOf" srcId="{B0B85F44-A497-E64A-8F62-93F5A4F0499D}" destId="{62995DBD-7B56-FA41-A1AC-ABC1AA9788D5}" srcOrd="0" destOrd="0" presId="urn:microsoft.com/office/officeart/2005/8/layout/radial4"/>
    <dgm:cxn modelId="{B881ACC5-D681-4297-BA01-0C95216A6865}" type="presParOf" srcId="{C93613E3-A12E-814A-AD33-3FDFA00FB9C0}" destId="{4B83B9FB-27B7-F546-B22A-8E8F2BC9A7DC}" srcOrd="0" destOrd="0" presId="urn:microsoft.com/office/officeart/2005/8/layout/radial4"/>
    <dgm:cxn modelId="{0E2F6144-88E4-4EC8-9DDF-397B3F84CEF6}" type="presParOf" srcId="{C93613E3-A12E-814A-AD33-3FDFA00FB9C0}" destId="{99FDFFAE-19EB-3D48-A288-2610DF260BF7}" srcOrd="1" destOrd="0" presId="urn:microsoft.com/office/officeart/2005/8/layout/radial4"/>
    <dgm:cxn modelId="{7356184F-DE1B-46FA-B194-111E3A99F9F2}" type="presParOf" srcId="{C93613E3-A12E-814A-AD33-3FDFA00FB9C0}" destId="{62995DBD-7B56-FA41-A1AC-ABC1AA9788D5}" srcOrd="2" destOrd="0" presId="urn:microsoft.com/office/officeart/2005/8/layout/radial4"/>
    <dgm:cxn modelId="{5BC58738-7541-47D5-8454-9A8E991D6B52}" type="presParOf" srcId="{C93613E3-A12E-814A-AD33-3FDFA00FB9C0}" destId="{776E6BED-EBDA-B14D-9B9C-BC7C0E993E61}" srcOrd="3" destOrd="0" presId="urn:microsoft.com/office/officeart/2005/8/layout/radial4"/>
    <dgm:cxn modelId="{A61A8084-F412-41AD-9C8F-08C7BF3DB5E1}" type="presParOf" srcId="{C93613E3-A12E-814A-AD33-3FDFA00FB9C0}" destId="{C484CA89-BFF7-004A-A292-3B585D0600A8}" srcOrd="4" destOrd="0" presId="urn:microsoft.com/office/officeart/2005/8/layout/radial4"/>
    <dgm:cxn modelId="{4F68A0B2-09A5-461C-857A-BB84385C2B1F}" type="presParOf" srcId="{C93613E3-A12E-814A-AD33-3FDFA00FB9C0}" destId="{14E3D449-A83E-0841-9229-A54460D01601}" srcOrd="5" destOrd="0" presId="urn:microsoft.com/office/officeart/2005/8/layout/radial4"/>
    <dgm:cxn modelId="{BF8BB6D3-FC96-4600-9894-888936055236}" type="presParOf" srcId="{C93613E3-A12E-814A-AD33-3FDFA00FB9C0}" destId="{405A9987-72BB-F445-8A17-5EDDFA57E64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83B9FB-27B7-F546-B22A-8E8F2BC9A7DC}">
      <dsp:nvSpPr>
        <dsp:cNvPr id="0" name=""/>
        <dsp:cNvSpPr/>
      </dsp:nvSpPr>
      <dsp:spPr>
        <a:xfrm>
          <a:off x="3954448" y="3237921"/>
          <a:ext cx="2717937" cy="271793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900" b="1" kern="1200" dirty="0" smtClean="0"/>
            <a:t>Novo Mercado de Gás</a:t>
          </a:r>
          <a:endParaRPr lang="pt-BR" sz="3900" b="1" kern="1200" dirty="0"/>
        </a:p>
      </dsp:txBody>
      <dsp:txXfrm>
        <a:off x="3954448" y="3237921"/>
        <a:ext cx="2717937" cy="2717937"/>
      </dsp:txXfrm>
    </dsp:sp>
    <dsp:sp modelId="{99FDFFAE-19EB-3D48-A288-2610DF260BF7}">
      <dsp:nvSpPr>
        <dsp:cNvPr id="0" name=""/>
        <dsp:cNvSpPr/>
      </dsp:nvSpPr>
      <dsp:spPr>
        <a:xfrm rot="12900000">
          <a:off x="2206913" y="2763414"/>
          <a:ext cx="2082316" cy="77461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995DBD-7B56-FA41-A1AC-ABC1AA9788D5}">
      <dsp:nvSpPr>
        <dsp:cNvPr id="0" name=""/>
        <dsp:cNvSpPr/>
      </dsp:nvSpPr>
      <dsp:spPr>
        <a:xfrm>
          <a:off x="1104185" y="1520720"/>
          <a:ext cx="2582040" cy="2065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dirty="0" smtClean="0"/>
            <a:t>Aberto</a:t>
          </a:r>
          <a:endParaRPr lang="pt-BR" sz="3500" b="1" kern="1200" dirty="0"/>
        </a:p>
      </dsp:txBody>
      <dsp:txXfrm>
        <a:off x="1104185" y="1520720"/>
        <a:ext cx="2582040" cy="2065632"/>
      </dsp:txXfrm>
    </dsp:sp>
    <dsp:sp modelId="{776E6BED-EBDA-B14D-9B9C-BC7C0E993E61}">
      <dsp:nvSpPr>
        <dsp:cNvPr id="0" name=""/>
        <dsp:cNvSpPr/>
      </dsp:nvSpPr>
      <dsp:spPr>
        <a:xfrm rot="16200000">
          <a:off x="4272258" y="1688264"/>
          <a:ext cx="2082316" cy="77461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84CA89-BFF7-004A-A292-3B585D0600A8}">
      <dsp:nvSpPr>
        <dsp:cNvPr id="0" name=""/>
        <dsp:cNvSpPr/>
      </dsp:nvSpPr>
      <dsp:spPr>
        <a:xfrm>
          <a:off x="4022396" y="1595"/>
          <a:ext cx="2582040" cy="2065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dirty="0" smtClean="0"/>
            <a:t>Dinâmico</a:t>
          </a:r>
          <a:endParaRPr lang="pt-BR" sz="3500" b="1" kern="1200" dirty="0"/>
        </a:p>
      </dsp:txBody>
      <dsp:txXfrm>
        <a:off x="4022396" y="1595"/>
        <a:ext cx="2582040" cy="2065632"/>
      </dsp:txXfrm>
    </dsp:sp>
    <dsp:sp modelId="{14E3D449-A83E-0841-9229-A54460D01601}">
      <dsp:nvSpPr>
        <dsp:cNvPr id="0" name=""/>
        <dsp:cNvSpPr/>
      </dsp:nvSpPr>
      <dsp:spPr>
        <a:xfrm rot="19500000">
          <a:off x="6337603" y="2763414"/>
          <a:ext cx="2082316" cy="77461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5A9987-72BB-F445-8A17-5EDDFA57E645}">
      <dsp:nvSpPr>
        <dsp:cNvPr id="0" name=""/>
        <dsp:cNvSpPr/>
      </dsp:nvSpPr>
      <dsp:spPr>
        <a:xfrm>
          <a:off x="6940608" y="1520720"/>
          <a:ext cx="2582040" cy="2065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dirty="0" smtClean="0"/>
            <a:t>Competitivo</a:t>
          </a:r>
          <a:endParaRPr lang="pt-BR" sz="3500" b="1" kern="1200" dirty="0"/>
        </a:p>
      </dsp:txBody>
      <dsp:txXfrm>
        <a:off x="6940608" y="1520720"/>
        <a:ext cx="2582040" cy="2065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566DB-DACD-4154-8BC0-24DCA01E477A}" type="datetimeFigureOut">
              <a:rPr lang="pt-BR" smtClean="0"/>
              <a:pPr/>
              <a:t>11/06/2019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2F347-755F-4F90-8B0C-C071CBB163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EAD680-59B8-9948-BE46-56461DC11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7A28CA7-9191-044F-BFD3-3E68B5630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16AD5B-9E02-304B-BD61-6945F706F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C00689-5BB7-C240-8D3C-4991D40A9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A1D430-5AAB-FF4F-B78A-6E1518DA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93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973B48-51D4-D543-A217-BE85C2F7A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863A74-E1C1-B54B-BFB1-6650E41BC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B1D1B7-7F18-934C-A8B2-F82231D65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293AE6-E81F-5B4B-A2F1-B333C8272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15B420-4F57-6948-AF52-4EABB7241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5611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A0841CA-1735-904D-97BC-4BE2B7000D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92907A7-A3DC-6D40-B5EC-0B1AB3910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15BBEA-6FD7-D041-B061-338C79150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EFAC17-EE03-C741-81C5-27237B432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7DC7C4-7865-1243-93E8-19BEB2A9B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821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BEC8BD-53F9-C649-B825-A5F0FC7A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64E7CA-B7AE-6544-8357-3EEF9E907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6A2B8E-DAC7-9A4E-91EF-D88A6E6BE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D9CD51-F7EB-2A41-8D28-7F598FD03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39DC2F-BA24-4D4D-86B9-CFEFA7E23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085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AD3FAA-F106-0043-9723-527127812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7D8A0F7-9965-D54B-9701-790619DC1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F98D20-8616-0D4E-879E-3501D4A90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061498-C20D-6543-8EDA-2195F305B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2DB4E6-585B-8144-90AA-E02DB05A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7727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AC72F6-F60C-5C41-9896-88F71697A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39B157-440A-D24A-BE1A-8DB586881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9D65BB8-25C2-164B-A1EC-81C85C310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CD890F-F8EC-B741-8335-C946DB18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9896BB5-67A2-6C4D-8ED1-11C982D7B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6B096F-7A3E-A946-8FE4-80A3DE42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729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3BC1ED-7606-F440-AA8F-BCD8AFE8B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DA5B28-ECA2-9F4C-8B1D-A6E28F90F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F61B5DB-8991-ED42-921F-98D44032E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7595267-B607-F34B-A05B-ABE69AECC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0390E9F-3E7F-3D49-B00A-9C50ECCB33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5F8BB74-CF10-9742-8078-F583FE82E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611D800-C380-364D-9980-6CD04BE0E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15108F0-A3D0-0D43-9B45-373A69331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2346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6E6EC6-C664-9F44-BF96-15EBD8D6F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17820A2-C43B-D54C-943C-ABB9BC851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3D10BC2-3153-F740-AE8D-3AD0B83B2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C71D511-6F39-8A41-8CC6-0C4E19873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159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09F0D6A-CC6D-B74B-A7EA-E642F697A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FA9961A-695D-934E-9F50-EA14FDF61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3264484-C539-9547-A80F-E1558D9E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1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77C469-9090-0346-BDA1-3D6125028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BE0D48-4497-F24B-9311-10CDD5DF2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77C1CB-D757-0A40-91A8-3FFA63AED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A79674C-23CC-5547-BE9C-2E0FF51C6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B44738-C128-8F4A-B66C-419134002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360250-55C0-3847-A5B6-4048915A0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089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FE3B5B-19A6-B540-A9B9-3F485A360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EC1E684-E5BC-C74A-A33A-391AE8653F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8106D0F-764A-D644-9B99-9E9DE209D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AF98933-73F1-A64B-A59A-96E03F492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07020F-4037-2444-B253-8E0B72FD6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F15F6AD-B328-1D4B-9944-8D3B53A43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9228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D006FB1-D51E-6245-AEF2-0EE1E2CC4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53F27BE-AE61-8040-A8F0-861A2FEFA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FAD02C-AE8D-E041-BECC-759E51AF2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F7712-D723-C94A-961C-2D169D534A8D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C8878A-85C9-A049-974F-875BAD271E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BDB806-32F9-7944-A074-55C8D88F3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612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braceel.com.br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Capa Slide.png" descr="Capa Slid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t="14308" b="55619"/>
          <a:stretch>
            <a:fillRect/>
          </a:stretch>
        </p:blipFill>
        <p:spPr>
          <a:xfrm>
            <a:off x="7153733" y="1982052"/>
            <a:ext cx="4871385" cy="102345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Prioridades…"/>
          <p:cNvSpPr txBox="1"/>
          <p:nvPr/>
        </p:nvSpPr>
        <p:spPr>
          <a:xfrm>
            <a:off x="7357958" y="3609014"/>
            <a:ext cx="4093813" cy="1774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l">
              <a:defRPr sz="8700"/>
            </a:pPr>
            <a:r>
              <a:rPr lang="pt-BR" sz="3600" dirty="0" smtClean="0"/>
              <a:t>Abertura do Mercado de Gás</a:t>
            </a:r>
          </a:p>
          <a:p>
            <a:pPr algn="l">
              <a:defRPr sz="8700"/>
            </a:pPr>
            <a:endParaRPr lang="pt-BR" sz="2000" dirty="0" smtClean="0"/>
          </a:p>
          <a:p>
            <a:pPr algn="l">
              <a:defRPr sz="8700"/>
            </a:pPr>
            <a:r>
              <a:rPr lang="pt-BR" sz="2000" dirty="0" smtClean="0"/>
              <a:t>São </a:t>
            </a:r>
            <a:r>
              <a:rPr lang="pt-BR" sz="2000" dirty="0" smtClean="0"/>
              <a:t>Paulo, 11 de junho de 2019</a:t>
            </a:r>
          </a:p>
        </p:txBody>
      </p:sp>
      <p:pic>
        <p:nvPicPr>
          <p:cNvPr id="123" name="logo sem fundo abraceel.png" descr="logo sem fundo abracee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13190" y="5991505"/>
            <a:ext cx="1285680" cy="7231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184260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O que o mercado espera do MME, ANEEL, CCEE e ONS em 4 anos"/>
          <p:cNvSpPr txBox="1"/>
          <p:nvPr/>
        </p:nvSpPr>
        <p:spPr>
          <a:xfrm>
            <a:off x="0" y="50249"/>
            <a:ext cx="12192000" cy="533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2800" dirty="0" smtClean="0">
                <a:latin typeface="+mj-lt"/>
                <a:sym typeface="Gotham Medium"/>
              </a:rPr>
              <a:t>Harmonização </a:t>
            </a:r>
            <a:r>
              <a:rPr lang="pt-BR" sz="2800" dirty="0" smtClean="0">
                <a:latin typeface="+mj-lt"/>
                <a:sym typeface="Gotham Medium"/>
              </a:rPr>
              <a:t>das Regras nos Estados</a:t>
            </a:r>
            <a:endParaRPr lang="pt-BR" sz="2800" dirty="0" smtClean="0">
              <a:latin typeface="+mj-lt"/>
              <a:sym typeface="Gotham Medium"/>
            </a:endParaRPr>
          </a:p>
        </p:txBody>
      </p:sp>
      <p:sp>
        <p:nvSpPr>
          <p:cNvPr id="244" name="Line"/>
          <p:cNvSpPr/>
          <p:nvPr/>
        </p:nvSpPr>
        <p:spPr>
          <a:xfrm>
            <a:off x="1335315" y="624126"/>
            <a:ext cx="9608460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026" name="AutoShape 2" descr="Resultado de imagem para pipeline dra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Picture 2" descr="https://i0.wp.com/epbr.com.br/wp-content/uploads/2018/08/Captura-de-Tela-2018-08-21-a%CC%80s-20.37.21.png?resize=688%2C4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6040" y="694953"/>
            <a:ext cx="9684327" cy="6161429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6876256" y="6593395"/>
            <a:ext cx="2267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Fonte: Abrace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xmlns="" val="37209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O que o mercado espera do MME, ANEEL, CCEE e ONS em 4 anos"/>
          <p:cNvSpPr txBox="1"/>
          <p:nvPr/>
        </p:nvSpPr>
        <p:spPr>
          <a:xfrm>
            <a:off x="0" y="91814"/>
            <a:ext cx="12192000" cy="533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2800" dirty="0" smtClean="0">
                <a:latin typeface="+mj-lt"/>
                <a:sym typeface="Gotham Medium"/>
              </a:rPr>
              <a:t>A Experiência da Espanha</a:t>
            </a:r>
            <a:endParaRPr lang="pt-BR" sz="2800" dirty="0" smtClean="0">
              <a:latin typeface="+mj-lt"/>
              <a:sym typeface="Gotham Medium"/>
            </a:endParaRPr>
          </a:p>
        </p:txBody>
      </p:sp>
      <p:sp>
        <p:nvSpPr>
          <p:cNvPr id="244" name="Line"/>
          <p:cNvSpPr/>
          <p:nvPr/>
        </p:nvSpPr>
        <p:spPr>
          <a:xfrm>
            <a:off x="1335315" y="624126"/>
            <a:ext cx="9608460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026" name="AutoShape 2" descr="Resultado de imagem para pipeline dra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798309" y="6489036"/>
            <a:ext cx="7518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Fonte: Apresentação da </a:t>
            </a:r>
            <a:r>
              <a:rPr lang="pt-BR" sz="1200" dirty="0" err="1" smtClean="0"/>
              <a:t>Naturgy</a:t>
            </a:r>
            <a:r>
              <a:rPr lang="pt-BR" sz="1200" dirty="0" smtClean="0"/>
              <a:t>, “Perspectivas do Gás Natural no RJ”, realizada em 05.12.2017 na Firjan </a:t>
            </a:r>
            <a:endParaRPr lang="pt-BR" sz="12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309" y="814388"/>
            <a:ext cx="7518399" cy="5631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Mais 16"/>
          <p:cNvSpPr/>
          <p:nvPr/>
        </p:nvSpPr>
        <p:spPr>
          <a:xfrm>
            <a:off x="8280409" y="1074057"/>
            <a:ext cx="1146628" cy="1146628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9281897" y="1335318"/>
            <a:ext cx="2409376" cy="584775"/>
          </a:xfrm>
          <a:prstGeom prst="rect">
            <a:avLst/>
          </a:prstGeom>
          <a:ln w="6350">
            <a:noFill/>
            <a:prstDash val="dash"/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3200" b="1" dirty="0" smtClean="0">
                <a:latin typeface="+mj-lt"/>
              </a:rPr>
              <a:t>Competição</a:t>
            </a:r>
            <a:endParaRPr lang="pt-BR" sz="3200" dirty="0" smtClean="0">
              <a:latin typeface="+mj-lt"/>
            </a:endParaRPr>
          </a:p>
        </p:txBody>
      </p:sp>
      <p:sp>
        <p:nvSpPr>
          <p:cNvPr id="20" name="Mais 19"/>
          <p:cNvSpPr/>
          <p:nvPr/>
        </p:nvSpPr>
        <p:spPr>
          <a:xfrm>
            <a:off x="8287669" y="2852052"/>
            <a:ext cx="1146628" cy="1146628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9303670" y="3113313"/>
            <a:ext cx="3018962" cy="584775"/>
          </a:xfrm>
          <a:prstGeom prst="rect">
            <a:avLst/>
          </a:prstGeom>
          <a:ln w="6350">
            <a:noFill/>
            <a:prstDash val="dash"/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3200" b="1" dirty="0" smtClean="0">
                <a:latin typeface="+mj-lt"/>
              </a:rPr>
              <a:t>Investimentos</a:t>
            </a:r>
            <a:endParaRPr lang="pt-BR" sz="3200" b="1" dirty="0" smtClean="0">
              <a:latin typeface="+mj-lt"/>
            </a:endParaRPr>
          </a:p>
        </p:txBody>
      </p:sp>
      <p:sp>
        <p:nvSpPr>
          <p:cNvPr id="22" name="Mais 21"/>
          <p:cNvSpPr/>
          <p:nvPr/>
        </p:nvSpPr>
        <p:spPr>
          <a:xfrm>
            <a:off x="8294928" y="4557029"/>
            <a:ext cx="1146628" cy="1146628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9267387" y="4818290"/>
            <a:ext cx="3018962" cy="584775"/>
          </a:xfrm>
          <a:prstGeom prst="rect">
            <a:avLst/>
          </a:prstGeom>
          <a:ln w="6350">
            <a:noFill/>
            <a:prstDash val="dash"/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3200" b="1" dirty="0" smtClean="0">
                <a:latin typeface="+mj-lt"/>
              </a:rPr>
              <a:t>Desenvolvimento</a:t>
            </a:r>
            <a:endParaRPr lang="pt-BR" sz="32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9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O que o mercado espera do MME, ANEEL, CCEE e ONS em 4 anos"/>
          <p:cNvSpPr txBox="1"/>
          <p:nvPr/>
        </p:nvSpPr>
        <p:spPr>
          <a:xfrm>
            <a:off x="0" y="91814"/>
            <a:ext cx="12192000" cy="533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2800" dirty="0" smtClean="0">
                <a:latin typeface="+mj-lt"/>
                <a:sym typeface="Gotham Medium"/>
              </a:rPr>
              <a:t>Objetivo Final</a:t>
            </a:r>
            <a:endParaRPr lang="pt-BR" sz="2800" dirty="0" smtClean="0">
              <a:latin typeface="+mj-lt"/>
              <a:sym typeface="Gotham Medium"/>
            </a:endParaRPr>
          </a:p>
        </p:txBody>
      </p:sp>
      <p:sp>
        <p:nvSpPr>
          <p:cNvPr id="244" name="Line"/>
          <p:cNvSpPr/>
          <p:nvPr/>
        </p:nvSpPr>
        <p:spPr>
          <a:xfrm>
            <a:off x="1335315" y="624126"/>
            <a:ext cx="9608460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026" name="AutoShape 2" descr="Resultado de imagem para pipeline dra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14" name="Diagram 1"/>
          <p:cNvGraphicFramePr/>
          <p:nvPr/>
        </p:nvGraphicFramePr>
        <p:xfrm>
          <a:off x="733890" y="845124"/>
          <a:ext cx="10626834" cy="5957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209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m-b-m-795202-unsplash.jpg" descr="m-b-m-795202-unsplash.jpg"/>
          <p:cNvPicPr>
            <a:picLocks noChangeAspect="1"/>
          </p:cNvPicPr>
          <p:nvPr/>
        </p:nvPicPr>
        <p:blipFill>
          <a:blip r:embed="rId2">
            <a:alphaModFix amt="22036"/>
            <a:extLst/>
          </a:blip>
          <a:srcRect l="2127" t="9835" b="6368"/>
          <a:stretch>
            <a:fillRect/>
          </a:stretch>
        </p:blipFill>
        <p:spPr>
          <a:xfrm>
            <a:off x="3671" y="-48419"/>
            <a:ext cx="12184649" cy="6954825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Rounded Rectangle"/>
          <p:cNvSpPr/>
          <p:nvPr/>
        </p:nvSpPr>
        <p:spPr>
          <a:xfrm>
            <a:off x="3422404" y="3291595"/>
            <a:ext cx="5347192" cy="870586"/>
          </a:xfrm>
          <a:prstGeom prst="roundRect">
            <a:avLst>
              <a:gd name="adj" fmla="val 15000"/>
            </a:avLst>
          </a:prstGeom>
          <a:solidFill>
            <a:srgbClr val="D0E8FF">
              <a:alpha val="4192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71" name="OBRIGADO"/>
          <p:cNvSpPr txBox="1"/>
          <p:nvPr/>
        </p:nvSpPr>
        <p:spPr>
          <a:xfrm>
            <a:off x="3514432" y="1640648"/>
            <a:ext cx="4990149" cy="128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0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rPr sz="8000" dirty="0" smtClean="0"/>
              <a:t>OBRIGADO</a:t>
            </a:r>
            <a:r>
              <a:rPr lang="pt-BR" sz="8000" dirty="0" smtClean="0"/>
              <a:t>!</a:t>
            </a:r>
          </a:p>
        </p:txBody>
      </p:sp>
      <p:sp>
        <p:nvSpPr>
          <p:cNvPr id="272" name="abraceel.com.br…"/>
          <p:cNvSpPr txBox="1"/>
          <p:nvPr/>
        </p:nvSpPr>
        <p:spPr>
          <a:xfrm>
            <a:off x="4195218" y="3291595"/>
            <a:ext cx="3828484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>
              <a:defRPr sz="5400"/>
            </a:pPr>
            <a:r>
              <a:rPr lang="pt-BR" sz="2700" u="sng" dirty="0" err="1" smtClean="0">
                <a:hlinkClick r:id="rId3"/>
              </a:rPr>
              <a:t>www</a:t>
            </a:r>
            <a:r>
              <a:rPr lang="pt-BR" sz="2700" u="sng" dirty="0" smtClean="0">
                <a:hlinkClick r:id="rId3"/>
              </a:rPr>
              <a:t>.</a:t>
            </a:r>
            <a:r>
              <a:rPr sz="2700" u="sng" dirty="0" smtClean="0">
                <a:hlinkClick r:id="rId3"/>
              </a:rPr>
              <a:t>abraceel.com.br</a:t>
            </a:r>
            <a:endParaRPr sz="2700" u="sng" dirty="0">
              <a:hlinkClick r:id="rId3"/>
            </a:endParaRPr>
          </a:p>
          <a:p>
            <a:pPr algn="ctr">
              <a:defRPr sz="5400"/>
            </a:pPr>
            <a:r>
              <a:rPr sz="2700" dirty="0"/>
              <a:t>abraceel@abraceel.com.br</a:t>
            </a:r>
          </a:p>
        </p:txBody>
      </p:sp>
      <p:pic>
        <p:nvPicPr>
          <p:cNvPr id="273" name="Line" descr="Line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90118" y="3076938"/>
            <a:ext cx="6811766" cy="57151"/>
          </a:xfrm>
          <a:prstGeom prst="rect">
            <a:avLst/>
          </a:prstGeom>
        </p:spPr>
      </p:pic>
      <p:pic>
        <p:nvPicPr>
          <p:cNvPr id="275" name="logo sem fundo abraceel.png" descr="logo sem fundo abraceel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28538" y="4262118"/>
            <a:ext cx="3085496" cy="173559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51439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Quadro Associadas.pdf" descr="Quadro Associadas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1049" y="17465"/>
            <a:ext cx="12129902" cy="6823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logo_q.png" descr="logo_q.png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1067308" y="6297134"/>
            <a:ext cx="1459116" cy="4720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O que o mercado espera do MME, ANEEL, CCEE e ONS em 4 anos"/>
          <p:cNvSpPr txBox="1"/>
          <p:nvPr/>
        </p:nvSpPr>
        <p:spPr>
          <a:xfrm>
            <a:off x="0" y="91814"/>
            <a:ext cx="12192000" cy="533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2800" dirty="0" smtClean="0">
                <a:latin typeface="+mj-lt"/>
                <a:sym typeface="Gotham Medium"/>
              </a:rPr>
              <a:t>Janela de oportunidades</a:t>
            </a:r>
            <a:endParaRPr lang="pt-BR" sz="2800" dirty="0" smtClean="0">
              <a:latin typeface="+mj-lt"/>
              <a:sym typeface="Gotham Medium"/>
            </a:endParaRPr>
          </a:p>
        </p:txBody>
      </p:sp>
      <p:sp>
        <p:nvSpPr>
          <p:cNvPr id="244" name="Line"/>
          <p:cNvSpPr/>
          <p:nvPr/>
        </p:nvSpPr>
        <p:spPr>
          <a:xfrm>
            <a:off x="1335315" y="624126"/>
            <a:ext cx="9608460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026" name="AutoShape 2" descr="Resultado de imagem para pipeline dra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0" name="Picture 2" descr="De certa forma, somos todos otimistas, mas alguns afortunados sÃ£o mais otimistas do que a mÃ©dia. O otimista Ã© alegre, estimado, persistente diante das dificuldades e resistente aos fracass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789705"/>
            <a:ext cx="8212570" cy="5871988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8603674" y="789705"/>
            <a:ext cx="3408218" cy="5871988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  <a:latin typeface="+mj-lt"/>
              </a:rPr>
              <a:t>Pré-Sal</a:t>
            </a:r>
          </a:p>
          <a:p>
            <a:pPr algn="ctr"/>
            <a:endParaRPr lang="pt-BR" sz="2800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pt-BR" sz="2800" dirty="0" smtClean="0">
                <a:solidFill>
                  <a:schemeClr val="tx1"/>
                </a:solidFill>
                <a:latin typeface="+mj-lt"/>
              </a:rPr>
              <a:t>Vencimento dos Contratos</a:t>
            </a:r>
          </a:p>
          <a:p>
            <a:pPr algn="ctr"/>
            <a:endParaRPr lang="pt-BR" sz="2800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pt-BR" sz="2800" dirty="0" err="1" smtClean="0">
                <a:solidFill>
                  <a:schemeClr val="tx1"/>
                </a:solidFill>
                <a:latin typeface="+mj-lt"/>
              </a:rPr>
              <a:t>Gasbol</a:t>
            </a:r>
            <a:endParaRPr lang="pt-BR" sz="28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pt-BR" sz="2800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pt-BR" sz="2800" dirty="0" smtClean="0">
                <a:solidFill>
                  <a:schemeClr val="tx1"/>
                </a:solidFill>
                <a:latin typeface="+mj-lt"/>
              </a:rPr>
              <a:t>Chamada Pública Distribuidoras</a:t>
            </a:r>
          </a:p>
          <a:p>
            <a:pPr algn="ctr"/>
            <a:endParaRPr lang="pt-BR" sz="2800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pt-BR" sz="2800" dirty="0" smtClean="0">
                <a:solidFill>
                  <a:schemeClr val="tx1"/>
                </a:solidFill>
                <a:latin typeface="+mj-lt"/>
              </a:rPr>
              <a:t>Novo desenho de mercado</a:t>
            </a:r>
          </a:p>
        </p:txBody>
      </p:sp>
    </p:spTree>
    <p:extLst>
      <p:ext uri="{BB962C8B-B14F-4D97-AF65-F5344CB8AC3E}">
        <p14:creationId xmlns:p14="http://schemas.microsoft.com/office/powerpoint/2010/main" xmlns="" val="37209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O que o mercado espera do MME, ANEEL, CCEE e ONS em 4 anos"/>
          <p:cNvSpPr txBox="1"/>
          <p:nvPr/>
        </p:nvSpPr>
        <p:spPr>
          <a:xfrm>
            <a:off x="0" y="91814"/>
            <a:ext cx="12192000" cy="533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2800" dirty="0" smtClean="0">
                <a:latin typeface="+mj-lt"/>
                <a:sym typeface="Gotham Medium"/>
              </a:rPr>
              <a:t>Senso de urgência</a:t>
            </a:r>
            <a:endParaRPr lang="pt-BR" sz="2800" dirty="0" smtClean="0">
              <a:latin typeface="+mj-lt"/>
              <a:sym typeface="Gotham Medium"/>
            </a:endParaRPr>
          </a:p>
        </p:txBody>
      </p:sp>
      <p:sp>
        <p:nvSpPr>
          <p:cNvPr id="244" name="Line"/>
          <p:cNvSpPr/>
          <p:nvPr/>
        </p:nvSpPr>
        <p:spPr>
          <a:xfrm>
            <a:off x="1335315" y="624126"/>
            <a:ext cx="9608460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026" name="AutoShape 2" descr="Resultado de imagem para pipeline dra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55574" y="789705"/>
            <a:ext cx="3408218" cy="5871988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  <a:latin typeface="+mj-lt"/>
              </a:rPr>
              <a:t>Crise de  competitividade</a:t>
            </a:r>
          </a:p>
          <a:p>
            <a:pPr algn="ctr"/>
            <a:endParaRPr lang="pt-BR" sz="2800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pt-BR" sz="2800" dirty="0" smtClean="0">
                <a:solidFill>
                  <a:schemeClr val="tx1"/>
                </a:solidFill>
                <a:latin typeface="+mj-lt"/>
              </a:rPr>
              <a:t>Retrocesso econômico</a:t>
            </a:r>
            <a:endParaRPr lang="pt-BR" sz="28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pt-BR" sz="2800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pt-BR" sz="2800" dirty="0" smtClean="0">
                <a:solidFill>
                  <a:schemeClr val="tx1"/>
                </a:solidFill>
                <a:latin typeface="+mj-lt"/>
              </a:rPr>
              <a:t>Produção de óleo</a:t>
            </a:r>
          </a:p>
          <a:p>
            <a:pPr algn="ctr"/>
            <a:endParaRPr lang="pt-BR" sz="2800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pt-BR" sz="2800" dirty="0" smtClean="0">
                <a:solidFill>
                  <a:schemeClr val="tx1"/>
                </a:solidFill>
                <a:latin typeface="+mj-lt"/>
              </a:rPr>
              <a:t>Novas tecnologias</a:t>
            </a:r>
          </a:p>
          <a:p>
            <a:pPr algn="ctr"/>
            <a:endParaRPr lang="pt-BR" sz="28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pt-BR" sz="2800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7650" name="Picture 2" descr="https://simamigas.files.wordpress.com/2016/02/senso-de-urgc3aancia.jpg?w=7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4288" y="775850"/>
            <a:ext cx="8277597" cy="5871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209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O que o mercado espera do MME, ANEEL, CCEE e ONS em 4 anos"/>
          <p:cNvSpPr txBox="1"/>
          <p:nvPr/>
        </p:nvSpPr>
        <p:spPr>
          <a:xfrm>
            <a:off x="0" y="50249"/>
            <a:ext cx="12192000" cy="533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2800" dirty="0" smtClean="0">
                <a:latin typeface="+mj-lt"/>
                <a:sym typeface="Gotham Medium"/>
              </a:rPr>
              <a:t>O que precisa ser feito?</a:t>
            </a:r>
            <a:endParaRPr lang="pt-BR" sz="2800" dirty="0" smtClean="0">
              <a:latin typeface="+mj-lt"/>
              <a:sym typeface="Gotham Medium"/>
            </a:endParaRPr>
          </a:p>
        </p:txBody>
      </p:sp>
      <p:sp>
        <p:nvSpPr>
          <p:cNvPr id="244" name="Line"/>
          <p:cNvSpPr/>
          <p:nvPr/>
        </p:nvSpPr>
        <p:spPr>
          <a:xfrm>
            <a:off x="1335315" y="624126"/>
            <a:ext cx="9608460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026" name="AutoShape 2" descr="Resultado de imagem para pipeline dra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t="22436" b="27257"/>
          <a:stretch>
            <a:fillRect/>
          </a:stretch>
        </p:blipFill>
        <p:spPr bwMode="auto">
          <a:xfrm>
            <a:off x="363390" y="878764"/>
            <a:ext cx="11281682" cy="509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135239" y="3360697"/>
            <a:ext cx="31496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sym typeface="Gotham Medium"/>
              </a:rPr>
              <a:t>Acesso transparente </a:t>
            </a:r>
            <a:r>
              <a:rPr lang="pt-BR" sz="2000" dirty="0" smtClean="0">
                <a:solidFill>
                  <a:srgbClr val="002060"/>
                </a:solidFill>
                <a:sym typeface="Gotham Medium"/>
              </a:rPr>
              <a:t>e não discriminatório </a:t>
            </a:r>
            <a:r>
              <a:rPr lang="pt-BR" sz="2000" b="1" dirty="0" smtClean="0">
                <a:solidFill>
                  <a:srgbClr val="002060"/>
                </a:solidFill>
                <a:sym typeface="Gotham Medium"/>
              </a:rPr>
              <a:t>aos gasodutos de escoamento, </a:t>
            </a:r>
            <a:r>
              <a:rPr lang="pt-BR" sz="2000" dirty="0" smtClean="0">
                <a:solidFill>
                  <a:srgbClr val="002060"/>
                </a:solidFill>
                <a:sym typeface="Gotham Medium"/>
              </a:rPr>
              <a:t>unidades de processamento e terminais de GNL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025070" y="3346183"/>
            <a:ext cx="3976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sym typeface="Gotham Medium"/>
              </a:rPr>
              <a:t>Adoção do Modelo de Entrada-Saída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sym typeface="Gotham Medium"/>
              </a:rPr>
              <a:t>em todo sistema de  transporte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083130" y="4449646"/>
            <a:ext cx="3802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sym typeface="Gotham Medium"/>
              </a:rPr>
              <a:t>Operação independente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sym typeface="Gotham Medium"/>
              </a:rPr>
              <a:t>e integrada da malha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843815" y="3354573"/>
            <a:ext cx="3251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sym typeface="Gotham Medium"/>
              </a:rPr>
              <a:t>Harmonização entre as regulações estadual e federal,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sym typeface="Gotham Medium"/>
              </a:rPr>
              <a:t> por meio de adoção de dispositivos de abrangência nacional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978557" y="5795194"/>
            <a:ext cx="799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sym typeface="Gotham Medium"/>
              </a:rPr>
              <a:t>Programa de liberação de gás natural  </a:t>
            </a:r>
          </a:p>
        </p:txBody>
      </p:sp>
    </p:spTree>
    <p:extLst>
      <p:ext uri="{BB962C8B-B14F-4D97-AF65-F5344CB8AC3E}">
        <p14:creationId xmlns:p14="http://schemas.microsoft.com/office/powerpoint/2010/main" xmlns="" val="37209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O que o mercado espera do MME, ANEEL, CCEE e ONS em 4 anos"/>
          <p:cNvSpPr txBox="1"/>
          <p:nvPr/>
        </p:nvSpPr>
        <p:spPr>
          <a:xfrm>
            <a:off x="0" y="50249"/>
            <a:ext cx="12192000" cy="533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2800" dirty="0" smtClean="0">
                <a:latin typeface="+mj-lt"/>
                <a:sym typeface="Gotham Medium"/>
              </a:rPr>
              <a:t>Decreto 9.616/2018</a:t>
            </a:r>
            <a:endParaRPr lang="pt-BR" sz="2800" dirty="0" smtClean="0">
              <a:latin typeface="+mj-lt"/>
              <a:sym typeface="Gotham Medium"/>
            </a:endParaRPr>
          </a:p>
        </p:txBody>
      </p:sp>
      <p:sp>
        <p:nvSpPr>
          <p:cNvPr id="244" name="Line"/>
          <p:cNvSpPr/>
          <p:nvPr/>
        </p:nvSpPr>
        <p:spPr>
          <a:xfrm>
            <a:off x="1335315" y="624126"/>
            <a:ext cx="9608460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026" name="AutoShape 2" descr="Resultado de imagem para pipeline dra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232224" y="899889"/>
            <a:ext cx="11756571" cy="5539978"/>
          </a:xfrm>
          <a:prstGeom prst="rect">
            <a:avLst/>
          </a:prstGeom>
          <a:ln w="6350">
            <a:noFill/>
            <a:prstDash val="dash"/>
          </a:ln>
        </p:spPr>
        <p:txBody>
          <a:bodyPr wrap="square">
            <a:spAutoFit/>
          </a:bodyPr>
          <a:lstStyle/>
          <a:p>
            <a:pPr marL="514350" indent="-514350" algn="just" fontAlgn="base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Reduz barreiras de entrada</a:t>
            </a:r>
          </a:p>
          <a:p>
            <a:pPr marL="514350" indent="-514350" algn="just" fontAlgn="base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Simplifica e agiliza processos</a:t>
            </a:r>
          </a:p>
          <a:p>
            <a:pPr marL="514350" indent="-514350" algn="just" fontAlgn="base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Oferece maior segurança para o setor </a:t>
            </a:r>
          </a:p>
          <a:p>
            <a:pPr marL="514350" indent="-514350" algn="just" fontAlgn="base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  <a:defRPr/>
            </a:pPr>
            <a:endParaRPr lang="pt-BR" sz="24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514350" indent="-514350" algn="just" fontAlgn="base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Destaques:</a:t>
            </a:r>
          </a:p>
          <a:p>
            <a:pPr marL="514350" indent="-514350" algn="just" fontAlgn="base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  <a:defRPr/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Modelo de entradas e </a:t>
            </a: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saídas, nos termos da regulação da 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ANP</a:t>
            </a:r>
            <a:endParaRPr lang="pt-BR" sz="24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514350" indent="-514350" algn="just" fontAlgn="base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  <a:defRPr/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Delegação à 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ANP</a:t>
            </a: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da emissão de certificados de autonomia e independência</a:t>
            </a:r>
          </a:p>
          <a:p>
            <a:pPr marL="514350" indent="-514350" algn="just" fontAlgn="base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  <a:defRPr/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Simplificação do processo de proposição e licitação de gasodutos</a:t>
            </a:r>
          </a:p>
          <a:p>
            <a:pPr marL="514350" indent="-514350" algn="just" fontAlgn="base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  <a:defRPr/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Delegação à 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ANP</a:t>
            </a: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da elaboração dos Códigos Comuns de Acesso </a:t>
            </a:r>
          </a:p>
          <a:p>
            <a:pPr marL="514350" indent="-514350" algn="just" fontAlgn="base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  <a:defRPr/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Diretriz para harmonização das regras do mercado livre, com articulação entre MME, 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ANP</a:t>
            </a: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e Estados</a:t>
            </a:r>
            <a:endParaRPr lang="pt-BR" sz="22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9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O que o mercado espera do MME, ANEEL, CCEE e ONS em 4 anos"/>
          <p:cNvSpPr txBox="1"/>
          <p:nvPr/>
        </p:nvSpPr>
        <p:spPr>
          <a:xfrm>
            <a:off x="0" y="46856"/>
            <a:ext cx="12192000" cy="568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2800" dirty="0" smtClean="0">
                <a:latin typeface="+mj-lt"/>
                <a:sym typeface="Gotham Medium"/>
              </a:rPr>
              <a:t>PEF ou Plano </a:t>
            </a:r>
            <a:r>
              <a:rPr lang="pt-BR" sz="2800" dirty="0" err="1" smtClean="0">
                <a:latin typeface="+mj-lt"/>
                <a:sym typeface="Gotham Medium"/>
              </a:rPr>
              <a:t>Mansueto</a:t>
            </a:r>
            <a:r>
              <a:rPr lang="pt-BR" sz="2800" dirty="0" smtClean="0">
                <a:latin typeface="+mj-lt"/>
                <a:sym typeface="Gotham Medium"/>
              </a:rPr>
              <a:t>: Projeto </a:t>
            </a:r>
            <a:r>
              <a:rPr lang="pt-BR" sz="2800" dirty="0" smtClean="0">
                <a:latin typeface="+mj-lt"/>
                <a:sym typeface="Gotham Medium"/>
              </a:rPr>
              <a:t>de Lei 149/2019</a:t>
            </a:r>
          </a:p>
        </p:txBody>
      </p:sp>
      <p:sp>
        <p:nvSpPr>
          <p:cNvPr id="244" name="Line"/>
          <p:cNvSpPr/>
          <p:nvPr/>
        </p:nvSpPr>
        <p:spPr>
          <a:xfrm>
            <a:off x="1335315" y="624126"/>
            <a:ext cx="9608460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026" name="AutoShape 2" descr="Resultado de imagem para pipeline dra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232224" y="705919"/>
            <a:ext cx="11756571" cy="6170920"/>
          </a:xfrm>
          <a:prstGeom prst="rect">
            <a:avLst/>
          </a:prstGeom>
          <a:ln w="6350">
            <a:noFill/>
            <a:prstDash val="dash"/>
          </a:ln>
        </p:spPr>
        <p:txBody>
          <a:bodyPr wrap="square">
            <a:spAutoFit/>
          </a:bodyPr>
          <a:lstStyle/>
          <a:p>
            <a:pPr marL="514350" indent="-514350" algn="just">
              <a:spcAft>
                <a:spcPts val="600"/>
              </a:spcAft>
              <a:buFont typeface="+mj-lt"/>
              <a:buAutoNum type="romanUcPeriod"/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Autorização para privatização de empresas dos setores financeiro, de energia, de saneamento ou de gás, com vistas à utilização dos recursos para quitação de passivos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;</a:t>
            </a:r>
          </a:p>
          <a:p>
            <a:pPr marL="514350" indent="-514350" algn="just">
              <a:spcAft>
                <a:spcPts val="600"/>
              </a:spcAft>
              <a:buFont typeface="+mj-lt"/>
              <a:buAutoNum type="romanUcPeriod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Redução de, no mínimo, 10% (dez por cento) dos incentivos ou benefícios de natureza tributária dos quais decorram renúncias de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receitas,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além da suspensão das concessões de novos incentivos ou benefícios de natureza tributária pelo período de duração do Plano;</a:t>
            </a:r>
          </a:p>
          <a:p>
            <a:pPr marL="514350" indent="-514350" algn="just">
              <a:spcAft>
                <a:spcPts val="600"/>
              </a:spcAft>
              <a:buFont typeface="+mj-lt"/>
              <a:buAutoNum type="romanUcPeriod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Revisão do regime jurídico único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dos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servidores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para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suprimir os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benefícios ou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as vantagens não previstas no regime jurídico único dos servidores públicos da União;</a:t>
            </a:r>
          </a:p>
          <a:p>
            <a:pPr marL="514350" indent="-514350" algn="just">
              <a:spcAft>
                <a:spcPts val="600"/>
              </a:spcAft>
              <a:buFont typeface="+mj-lt"/>
              <a:buAutoNum type="romanUcPeriod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Instituição de regras e mecanismos para limitar o crescimento anual das despesas correntes à variação anual do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IPCA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à variação anual da receita corrente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líquida;</a:t>
            </a:r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514350" indent="-514350" algn="just">
              <a:spcAft>
                <a:spcPts val="600"/>
              </a:spcAft>
              <a:buFont typeface="+mj-lt"/>
              <a:buAutoNum type="romanUcPeriod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Eliminação das vinculações de receitas de impostos não previstas na Constituição e das vinculações que excedem aos limites previstos na Constituição;</a:t>
            </a:r>
          </a:p>
          <a:p>
            <a:pPr marL="514350" indent="-514350" algn="just">
              <a:spcAft>
                <a:spcPts val="600"/>
              </a:spcAft>
              <a:buFont typeface="+mj-lt"/>
              <a:buAutoNum type="romanUcPeriod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Adoção do princípio de unidade de tesouraria,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com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vistas a implementar mecanismos de gestão financeira centralizada junto à Secretaria do Tesouro do ente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federativo;</a:t>
            </a:r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514350" indent="-514350" algn="just">
              <a:spcAft>
                <a:spcPts val="600"/>
              </a:spcAft>
              <a:buFont typeface="+mj-lt"/>
              <a:buAutoNum type="romanUcPeriod"/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Adoção de reformas e de medidas estruturantes na prestação do serviço de gás canalizado, de forma a refletir boas práticas regulatórias, inclusive no tocante aos consumidores livres, de acordo com diretrizes estabelecidas </a:t>
            </a: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ANP; </a:t>
            </a: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ou </a:t>
            </a:r>
          </a:p>
          <a:p>
            <a:pPr marL="514350" indent="-514350" algn="just">
              <a:spcAft>
                <a:spcPts val="600"/>
              </a:spcAft>
              <a:buFont typeface="+mj-lt"/>
              <a:buAutoNum type="romanUcPeriod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Contratação dos serviços de saneamento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básico de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acordo com o modelo de concessões de serviço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público,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e, quando houver companhia de saneamento, a adoção do seu processo de desestatização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9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O que o mercado espera do MME, ANEEL, CCEE e ONS em 4 anos"/>
          <p:cNvSpPr txBox="1"/>
          <p:nvPr/>
        </p:nvSpPr>
        <p:spPr>
          <a:xfrm>
            <a:off x="0" y="64104"/>
            <a:ext cx="12192000" cy="533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2800" dirty="0" smtClean="0">
                <a:latin typeface="+mj-lt"/>
                <a:sym typeface="Gotham Medium"/>
              </a:rPr>
              <a:t>Novo Mercado de Gás</a:t>
            </a:r>
            <a:endParaRPr lang="pt-BR" sz="2800" dirty="0" smtClean="0">
              <a:latin typeface="+mj-lt"/>
              <a:sym typeface="Gotham Medium"/>
            </a:endParaRPr>
          </a:p>
        </p:txBody>
      </p:sp>
      <p:sp>
        <p:nvSpPr>
          <p:cNvPr id="244" name="Line"/>
          <p:cNvSpPr/>
          <p:nvPr/>
        </p:nvSpPr>
        <p:spPr>
          <a:xfrm>
            <a:off x="1335315" y="624126"/>
            <a:ext cx="9608460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026" name="AutoShape 2" descr="Resultado de imagem para pipeline dra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2"/>
          <a:srcRect l="5369" t="5191" r="6845" b="3658"/>
          <a:stretch>
            <a:fillRect/>
          </a:stretch>
        </p:blipFill>
        <p:spPr bwMode="auto">
          <a:xfrm>
            <a:off x="2008908" y="754140"/>
            <a:ext cx="8271164" cy="606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09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O que o mercado espera do MME, ANEEL, CCEE e ONS em 4 anos"/>
          <p:cNvSpPr txBox="1"/>
          <p:nvPr/>
        </p:nvSpPr>
        <p:spPr>
          <a:xfrm>
            <a:off x="0" y="50249"/>
            <a:ext cx="12192000" cy="533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2800" dirty="0" smtClean="0">
                <a:latin typeface="+mj-lt"/>
                <a:sym typeface="Gotham Medium"/>
              </a:rPr>
              <a:t>Harmonização </a:t>
            </a:r>
            <a:r>
              <a:rPr lang="pt-BR" sz="2800" dirty="0" smtClean="0">
                <a:latin typeface="+mj-lt"/>
                <a:sym typeface="Gotham Medium"/>
              </a:rPr>
              <a:t>das Regras nos Estados</a:t>
            </a:r>
            <a:endParaRPr lang="pt-BR" sz="2800" dirty="0" smtClean="0">
              <a:latin typeface="+mj-lt"/>
              <a:sym typeface="Gotham Medium"/>
            </a:endParaRPr>
          </a:p>
        </p:txBody>
      </p:sp>
      <p:sp>
        <p:nvSpPr>
          <p:cNvPr id="244" name="Line"/>
          <p:cNvSpPr/>
          <p:nvPr/>
        </p:nvSpPr>
        <p:spPr>
          <a:xfrm>
            <a:off x="1335315" y="624126"/>
            <a:ext cx="9608460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026" name="AutoShape 2" descr="Resultado de imagem para pipeline dra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232224" y="899889"/>
            <a:ext cx="11756571" cy="5555367"/>
          </a:xfrm>
          <a:prstGeom prst="rect">
            <a:avLst/>
          </a:prstGeom>
          <a:ln w="6350">
            <a:noFill/>
            <a:prstDash val="dash"/>
          </a:ln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Implantação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de agências reguladoras independentes e tecnicamente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capacitadas</a:t>
            </a: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Clara separação entre serviço de distribuição e atividade de comercialização, alinhando o conceito de “serviços locais de gás canalizado”, este sim sujeito à regulação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estadual</a:t>
            </a:r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Autorização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de comercialização de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âmbito federal, exclusivamente emitida pela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ANP</a:t>
            </a: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Instituição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da figura do consumidor livre em todos os estados, com base em regra federal e sem barreiras impeditivas, tais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como prazo de contratação e elevados volumes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para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migração</a:t>
            </a:r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Instituição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da figura do consumidor parcialmente livre, de forma a permitir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 contratação simultânea no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mercado livre e regulado, incentivando a transição para um mercado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concorrencial</a:t>
            </a:r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Exclusão dos itens relativos à comercialização da tarifa de uso aplicada aos usuários livres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4472C4">
                    <a:lumMod val="50000"/>
                  </a:srgbClr>
                </a:solidFill>
                <a:latin typeface="Calibri Light"/>
              </a:rPr>
              <a:t> Separação na fatura do preço do gás, transporte e margem da distribuição</a:t>
            </a:r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Definição de metodologia para aplicação de tarifa especifica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Não aplicação de descontos tarifários para consumidores específicos 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Possibilidade de venda/cessão de excedentes por parte do consumidor livre 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Obrigatoriedade de leilões de compra de gás por parte das distribuidoras para atendimento do mercado cativo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Distribuidoras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estaduais com gestão independente de qualquer vínculo junto a outros agentes da cadeia de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gás</a:t>
            </a:r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9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2729</TotalTime>
  <Words>703</Words>
  <Application>Microsoft Office PowerPoint</Application>
  <PresentationFormat>Personalizar</PresentationFormat>
  <Paragraphs>76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Luiza Gimenez D Paiva</dc:creator>
  <cp:lastModifiedBy>Reginaldo</cp:lastModifiedBy>
  <cp:revision>174</cp:revision>
  <dcterms:created xsi:type="dcterms:W3CDTF">2019-04-17T14:44:51Z</dcterms:created>
  <dcterms:modified xsi:type="dcterms:W3CDTF">2019-06-11T18:11:09Z</dcterms:modified>
</cp:coreProperties>
</file>