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21" r:id="rId3"/>
    <p:sldId id="323" r:id="rId4"/>
    <p:sldId id="320" r:id="rId5"/>
    <p:sldId id="319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3D8"/>
    <a:srgbClr val="65A8D5"/>
    <a:srgbClr val="0F5BB7"/>
    <a:srgbClr val="2469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08" autoAdjust="0"/>
  </p:normalViewPr>
  <p:slideViewPr>
    <p:cSldViewPr snapToGrid="0" snapToObjects="1">
      <p:cViewPr>
        <p:scale>
          <a:sx n="66" d="100"/>
          <a:sy n="66" d="100"/>
        </p:scale>
        <p:origin x="-79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66DB-DACD-4154-8BC0-24DCA01E477A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F347-755F-4F90-8B0C-C071CBB163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2F347-755F-4F90-8B0C-C071CBB163C2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EAD680-59B8-9948-BE46-56461DC1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A28CA7-9191-044F-BFD3-3E68B563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16AD5B-9E02-304B-BD61-6945F706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C00689-5BB7-C240-8D3C-4991D40A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A1D430-5AAB-FF4F-B78A-6E1518D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73B48-51D4-D543-A217-BE85C2F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63A74-E1C1-B54B-BFB1-6650E41B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1D1B7-7F18-934C-A8B2-F82231D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293AE6-E81F-5B4B-A2F1-B333C827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5B420-4F57-6948-AF52-4EABB72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0841CA-1735-904D-97BC-4BE2B700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2907A7-A3DC-6D40-B5EC-0B1AB391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5BBEA-6FD7-D041-B061-338C7915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FAC17-EE03-C741-81C5-27237B4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DC7C4-7865-1243-93E8-19BEB2A9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2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EC8BD-53F9-C649-B825-A5F0FC7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64E7CA-B7AE-6544-8357-3EEF9E90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A2B8E-DAC7-9A4E-91EF-D88A6E6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D9CD51-F7EB-2A41-8D28-7F598FD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39DC2F-BA24-4D4D-86B9-CFEFA7E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D3FAA-F106-0043-9723-5271278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D8A0F7-9965-D54B-9701-790619DC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98D20-8616-0D4E-879E-3501D4A9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061498-C20D-6543-8EDA-2195F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DB4E6-585B-8144-90AA-E02DB05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C72F6-F60C-5C41-9896-88F7169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9B157-440A-D24A-BE1A-8DB58688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D65BB8-25C2-164B-A1EC-81C85C310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CD890F-F8EC-B741-8335-C946DB1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896BB5-67A2-6C4D-8ED1-11C982D7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B096F-7A3E-A946-8FE4-80A3DE42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BC1ED-7606-F440-AA8F-BCD8AFE8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DA5B28-ECA2-9F4C-8B1D-A6E28F90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61B5DB-8991-ED42-921F-98D44032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595267-B607-F34B-A05B-ABE69AECC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390E9F-3E7F-3D49-B00A-9C50ECCB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F8BB74-CF10-9742-8078-F583FE8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11D800-C380-364D-9980-6CD04BE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5108F0-A3D0-0D43-9B45-373A693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23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6EC6-C664-9F44-BF96-15EBD8D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7820A2-C43B-D54C-943C-ABB9BC8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D10BC2-3153-F740-AE8D-3AD0B83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71D511-6F39-8A41-8CC6-0C4E1987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5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9F0D6A-CC6D-B74B-A7EA-E642F69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A9961A-695D-934E-9F50-EA14FDF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264484-C539-9547-A80F-E1558D9E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7C469-9090-0346-BDA1-3D61250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E0D48-4497-F24B-9311-10CDD5DF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77C1CB-D757-0A40-91A8-3FFA63AE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79674C-23CC-5547-BE9C-2E0FF51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B44738-C128-8F4A-B66C-4191340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360250-55C0-3847-A5B6-4048915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E3B5B-19A6-B540-A9B9-3F485A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C1E684-E5BC-C74A-A33A-391AE865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106D0F-764A-D644-9B99-9E9DE209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F98933-73F1-A64B-A59A-96E03F49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07020F-4037-2444-B253-8E0B72F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15F6AD-B328-1D4B-9944-8D3B53A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2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006FB1-D51E-6245-AEF2-0EE1E2CC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F27BE-AE61-8040-A8F0-861A2FEF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FAD02C-AE8D-E041-BECC-759E51AF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12-D723-C94A-961C-2D169D534A8D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C8878A-85C9-A049-974F-875BAD2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BDB806-32F9-7944-A074-55C8D88F3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braceel.com.b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14308" b="55619"/>
          <a:stretch>
            <a:fillRect/>
          </a:stretch>
        </p:blipFill>
        <p:spPr>
          <a:xfrm>
            <a:off x="7153733" y="1982052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7357958" y="3208906"/>
            <a:ext cx="4540912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8700"/>
            </a:pPr>
            <a:r>
              <a:rPr lang="pt-BR" sz="3600" dirty="0" smtClean="0"/>
              <a:t>Limites de preço –  Visão do mercado</a:t>
            </a:r>
          </a:p>
          <a:p>
            <a:pPr algn="l">
              <a:defRPr sz="8700"/>
            </a:pPr>
            <a:endParaRPr lang="pt-BR" sz="3600" dirty="0" smtClean="0"/>
          </a:p>
          <a:p>
            <a:pPr algn="l">
              <a:defRPr sz="8700"/>
            </a:pPr>
            <a:endParaRPr lang="pt-BR" sz="3600" dirty="0" smtClean="0"/>
          </a:p>
          <a:p>
            <a:pPr algn="l">
              <a:defRPr sz="8700"/>
            </a:pPr>
            <a:r>
              <a:rPr lang="pt-BR" sz="2000" dirty="0" smtClean="0"/>
              <a:t>São Paulo, 15 de maio de 2019</a:t>
            </a: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842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61258" y="91814"/>
            <a:ext cx="1175657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DESENHO DE MERCADO – IMPORTÂNCIA DOS LIMITES DO PLD</a:t>
            </a:r>
          </a:p>
        </p:txBody>
      </p:sp>
      <p:sp>
        <p:nvSpPr>
          <p:cNvPr id="244" name="Line"/>
          <p:cNvSpPr/>
          <p:nvPr/>
        </p:nvSpPr>
        <p:spPr>
          <a:xfrm>
            <a:off x="1770744" y="624126"/>
            <a:ext cx="8853714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232224" y="1465939"/>
            <a:ext cx="11756571" cy="3816429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+mj-lt"/>
              </a:rPr>
              <a:t> Sinal de preços é o indutor da </a:t>
            </a:r>
            <a:r>
              <a:rPr lang="pt-BR" sz="2800" b="1" dirty="0" smtClean="0">
                <a:solidFill>
                  <a:srgbClr val="0070C0"/>
                </a:solidFill>
              </a:rPr>
              <a:t>eficiência produtiva e alocativa</a:t>
            </a:r>
            <a:r>
              <a:rPr lang="pt-BR" sz="2800" b="1" dirty="0" smtClean="0">
                <a:solidFill>
                  <a:srgbClr val="00B0F0"/>
                </a:solidFill>
              </a:rPr>
              <a:t> </a:t>
            </a:r>
            <a:r>
              <a:rPr lang="pt-BR" sz="2800" dirty="0" smtClean="0">
                <a:latin typeface="+mj-lt"/>
              </a:rPr>
              <a:t>do mercado: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Atração de investimentos em geração nova e tecnologia de armazenamento 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Incentivo à geração não despachada centralizadamente (biomassa, cogeração, GD, </a:t>
            </a:r>
            <a:r>
              <a:rPr lang="pt-B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Incentivo à reação da demanda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+mj-lt"/>
              </a:rPr>
              <a:t> Incentivo à contratação e à </a:t>
            </a:r>
            <a:r>
              <a:rPr lang="pt-BR" sz="2800" b="1" dirty="0" smtClean="0">
                <a:solidFill>
                  <a:srgbClr val="0070C0"/>
                </a:solidFill>
              </a:rPr>
              <a:t>gestão eficiente </a:t>
            </a:r>
            <a:r>
              <a:rPr lang="pt-BR" sz="2800" dirty="0" smtClean="0">
                <a:latin typeface="+mj-lt"/>
              </a:rPr>
              <a:t>de custos e riscos no mercado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</a:rPr>
              <a:t> Previsibilidade</a:t>
            </a:r>
            <a:r>
              <a:rPr lang="pt-BR" sz="2800" dirty="0" smtClean="0"/>
              <a:t> </a:t>
            </a:r>
            <a:r>
              <a:rPr lang="pt-BR" sz="2800" dirty="0" smtClean="0">
                <a:latin typeface="+mj-lt"/>
              </a:rPr>
              <a:t>para consumidores e </a:t>
            </a:r>
            <a:r>
              <a:rPr lang="pt-BR" sz="2800" b="1" dirty="0" smtClean="0">
                <a:solidFill>
                  <a:srgbClr val="0070C0"/>
                </a:solidFill>
              </a:rPr>
              <a:t>redução de encargos</a:t>
            </a:r>
            <a:r>
              <a:rPr lang="pt-BR" sz="2800" dirty="0" smtClean="0"/>
              <a:t> </a:t>
            </a:r>
            <a:r>
              <a:rPr lang="pt-BR" sz="2800" dirty="0" smtClean="0">
                <a:latin typeface="+mj-lt"/>
              </a:rPr>
              <a:t>(contratação não garante preço) 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</a:rPr>
              <a:t> Aproximar</a:t>
            </a:r>
            <a:r>
              <a:rPr lang="pt-BR" sz="2800" dirty="0" smtClean="0"/>
              <a:t> </a:t>
            </a:r>
            <a:r>
              <a:rPr lang="pt-BR" sz="2800" dirty="0" smtClean="0">
                <a:latin typeface="+mj-lt"/>
              </a:rPr>
              <a:t>o</a:t>
            </a:r>
            <a:r>
              <a:rPr lang="pt-BR" sz="2800" dirty="0" smtClean="0"/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preço</a:t>
            </a:r>
            <a:r>
              <a:rPr lang="pt-BR" sz="2800" dirty="0" smtClean="0"/>
              <a:t> </a:t>
            </a:r>
            <a:r>
              <a:rPr lang="pt-BR" sz="2800" dirty="0" smtClean="0">
                <a:latin typeface="+mj-lt"/>
              </a:rPr>
              <a:t>das condições reais de </a:t>
            </a:r>
            <a:r>
              <a:rPr lang="pt-BR" sz="2800" b="1" dirty="0" smtClean="0">
                <a:solidFill>
                  <a:srgbClr val="0070C0"/>
                </a:solidFill>
              </a:rPr>
              <a:t>operação</a:t>
            </a:r>
            <a:r>
              <a:rPr lang="pt-BR" sz="2800" dirty="0" smtClean="0"/>
              <a:t> </a:t>
            </a:r>
            <a:r>
              <a:rPr lang="pt-BR" sz="2800" dirty="0" smtClean="0">
                <a:latin typeface="+mj-lt"/>
              </a:rPr>
              <a:t>do sistema</a:t>
            </a:r>
          </a:p>
        </p:txBody>
      </p:sp>
      <p:pic>
        <p:nvPicPr>
          <p:cNvPr id="6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O que o mercado espera do MME, ANEEL, CCEE e ONS em 4 anos"/>
          <p:cNvSpPr txBox="1"/>
          <p:nvPr/>
        </p:nvSpPr>
        <p:spPr>
          <a:xfrm>
            <a:off x="261258" y="91814"/>
            <a:ext cx="1175657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DESENHO DE MERCADO – IMPORTÂNCIA DOS LIMITES DO PLD</a:t>
            </a:r>
          </a:p>
        </p:txBody>
      </p:sp>
      <p:sp>
        <p:nvSpPr>
          <p:cNvPr id="244" name="Line"/>
          <p:cNvSpPr/>
          <p:nvPr/>
        </p:nvSpPr>
        <p:spPr>
          <a:xfrm>
            <a:off x="1770743" y="624102"/>
            <a:ext cx="8926286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261258" y="853670"/>
            <a:ext cx="11756571" cy="3339376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BR" sz="2700" b="1" dirty="0" smtClean="0">
                <a:solidFill>
                  <a:srgbClr val="0070C0"/>
                </a:solidFill>
              </a:rPr>
              <a:t> Atual preço-teto </a:t>
            </a:r>
            <a:r>
              <a:rPr lang="pt-BR" sz="2700" dirty="0" smtClean="0">
                <a:latin typeface="+mj-lt"/>
              </a:rPr>
              <a:t>representa apenas </a:t>
            </a:r>
            <a:r>
              <a:rPr lang="pt-BR" sz="2700" b="1" dirty="0" smtClean="0">
                <a:solidFill>
                  <a:srgbClr val="0070C0"/>
                </a:solidFill>
              </a:rPr>
              <a:t>70% do parque térmico </a:t>
            </a:r>
            <a:r>
              <a:rPr lang="pt-BR" sz="2700" dirty="0" smtClean="0">
                <a:latin typeface="+mj-lt"/>
              </a:rPr>
              <a:t>instalado e</a:t>
            </a:r>
            <a:r>
              <a:rPr lang="pt-BR" sz="2700" dirty="0" smtClean="0"/>
              <a:t> </a:t>
            </a:r>
            <a:r>
              <a:rPr lang="pt-BR" sz="2700" b="1" dirty="0" smtClean="0">
                <a:solidFill>
                  <a:srgbClr val="0070C0"/>
                </a:solidFill>
              </a:rPr>
              <a:t>1/3 do custo total </a:t>
            </a:r>
            <a:r>
              <a:rPr lang="pt-BR" sz="2700" dirty="0" smtClean="0">
                <a:latin typeface="+mj-lt"/>
              </a:rPr>
              <a:t>de geração termelétrica (2/3 cobertos por encargo)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700" dirty="0" smtClean="0">
                <a:latin typeface="+mj-lt"/>
              </a:rPr>
              <a:t> Sistema atual tem </a:t>
            </a:r>
            <a:r>
              <a:rPr lang="pt-BR" sz="2700" b="1" dirty="0" smtClean="0">
                <a:solidFill>
                  <a:srgbClr val="0070C0"/>
                </a:solidFill>
              </a:rPr>
              <a:t>1 GW disponível de térmicas acima de R$ 1.000 por </a:t>
            </a:r>
            <a:r>
              <a:rPr lang="pt-BR" sz="2700" b="1" dirty="0" err="1" smtClean="0">
                <a:solidFill>
                  <a:srgbClr val="0070C0"/>
                </a:solidFill>
              </a:rPr>
              <a:t>MWh</a:t>
            </a:r>
            <a:r>
              <a:rPr lang="pt-BR" sz="2700" dirty="0" smtClean="0"/>
              <a:t>, </a:t>
            </a:r>
            <a:r>
              <a:rPr lang="pt-BR" sz="2700" dirty="0" smtClean="0">
                <a:latin typeface="+mj-lt"/>
              </a:rPr>
              <a:t>cujos contratos expiram após 2024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700" b="1" dirty="0" smtClean="0">
                <a:solidFill>
                  <a:srgbClr val="0070C0"/>
                </a:solidFill>
              </a:rPr>
              <a:t> Em diversos países não há limite </a:t>
            </a:r>
            <a:r>
              <a:rPr lang="pt-BR" sz="2700" dirty="0" smtClean="0">
                <a:latin typeface="+mj-lt"/>
              </a:rPr>
              <a:t>para o preço spot, em outros foi estabelecido teto elevado (entre 1 mil e 10 mil USD)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700" dirty="0" smtClean="0">
                <a:latin typeface="+mj-lt"/>
              </a:rPr>
              <a:t> Exemplo australiano: (teto= R$ 40 mil/</a:t>
            </a:r>
            <a:r>
              <a:rPr lang="pt-BR" sz="2700" dirty="0" err="1" smtClean="0">
                <a:latin typeface="+mj-lt"/>
              </a:rPr>
              <a:t>MWh</a:t>
            </a:r>
            <a:r>
              <a:rPr lang="pt-BR" sz="2700" dirty="0" smtClean="0">
                <a:latin typeface="+mj-lt"/>
              </a:rPr>
              <a:t> e </a:t>
            </a:r>
            <a:r>
              <a:rPr lang="pt-BR" sz="2700" b="1" dirty="0" smtClean="0">
                <a:solidFill>
                  <a:srgbClr val="0070C0"/>
                </a:solidFill>
              </a:rPr>
              <a:t>administrado R$ 800/</a:t>
            </a:r>
            <a:r>
              <a:rPr lang="pt-BR" sz="2700" b="1" dirty="0" err="1" smtClean="0">
                <a:solidFill>
                  <a:srgbClr val="0070C0"/>
                </a:solidFill>
              </a:rPr>
              <a:t>MWh</a:t>
            </a:r>
            <a:r>
              <a:rPr lang="pt-BR" sz="2700" dirty="0" smtClean="0"/>
              <a:t>)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91881" y="4252688"/>
            <a:ext cx="9605998" cy="2350527"/>
          </a:xfrm>
          <a:prstGeom prst="roundRect">
            <a:avLst/>
          </a:prstGeom>
          <a:solidFill>
            <a:srgbClr val="409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pt-BR" sz="2400" b="1" dirty="0" smtClean="0">
                <a:solidFill>
                  <a:schemeClr val="accent4"/>
                </a:solidFill>
              </a:rPr>
              <a:t>VISÃO ABRACEEL: </a:t>
            </a: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A teoria econômica não mudou, portanto reafirmamos nossa posição apresentada em 2014, em favor do consumidor e contra a pretensão de alguns agentes do setor: </a:t>
            </a:r>
            <a:r>
              <a:rPr lang="pt-BR" sz="2400" b="1" dirty="0" smtClean="0">
                <a:solidFill>
                  <a:schemeClr val="bg1"/>
                </a:solidFill>
              </a:rPr>
              <a:t>ampliar os sinais de preço</a:t>
            </a: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, aproximando o PLD do custo real do sistema, conforme experiência internacional de mercados </a:t>
            </a:r>
            <a:r>
              <a:rPr lang="pt-BR" sz="2400" dirty="0" smtClean="0">
                <a:latin typeface="+mj-lt"/>
              </a:rPr>
              <a:t>maduros.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203200" y="19244"/>
            <a:ext cx="11753569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TARIFAS E ENCARGOS </a:t>
            </a:r>
          </a:p>
        </p:txBody>
      </p:sp>
      <p:sp>
        <p:nvSpPr>
          <p:cNvPr id="244" name="Line"/>
          <p:cNvSpPr/>
          <p:nvPr/>
        </p:nvSpPr>
        <p:spPr>
          <a:xfrm flipV="1">
            <a:off x="4557486" y="524079"/>
            <a:ext cx="3091544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47" name="logo sem fundo abraceel.png" descr="logo sem fundo abracee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ângulo 14"/>
          <p:cNvSpPr/>
          <p:nvPr/>
        </p:nvSpPr>
        <p:spPr>
          <a:xfrm>
            <a:off x="203200" y="592418"/>
            <a:ext cx="11753569" cy="4020460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+mj-lt"/>
              </a:rPr>
              <a:t> </a:t>
            </a:r>
            <a:r>
              <a:rPr lang="pt-BR" sz="2300" dirty="0" smtClean="0">
                <a:latin typeface="+mj-lt"/>
              </a:rPr>
              <a:t>Teto elevado tem </a:t>
            </a:r>
            <a:r>
              <a:rPr lang="pt-BR" sz="2300" b="1" dirty="0" smtClean="0">
                <a:solidFill>
                  <a:srgbClr val="0070C0"/>
                </a:solidFill>
              </a:rPr>
              <a:t>efeitos positivos </a:t>
            </a:r>
            <a:r>
              <a:rPr lang="pt-BR" sz="2300" dirty="0" smtClean="0">
                <a:latin typeface="+mj-lt"/>
              </a:rPr>
              <a:t>para os consumidores em relação à </a:t>
            </a:r>
            <a:r>
              <a:rPr lang="pt-BR" sz="2300" b="1" dirty="0" smtClean="0">
                <a:solidFill>
                  <a:srgbClr val="0070C0"/>
                </a:solidFill>
              </a:rPr>
              <a:t>Energia de Reserva </a:t>
            </a:r>
            <a:r>
              <a:rPr lang="pt-BR" sz="2300" dirty="0" smtClean="0">
                <a:latin typeface="+mj-lt"/>
              </a:rPr>
              <a:t>(liquidado ao PLD) e aos </a:t>
            </a:r>
            <a:r>
              <a:rPr lang="pt-BR" sz="2300" b="1" dirty="0" err="1" smtClean="0">
                <a:solidFill>
                  <a:srgbClr val="0070C0"/>
                </a:solidFill>
              </a:rPr>
              <a:t>CCEARs</a:t>
            </a:r>
            <a:r>
              <a:rPr lang="pt-BR" sz="2300" b="1" dirty="0" smtClean="0">
                <a:solidFill>
                  <a:srgbClr val="0070C0"/>
                </a:solidFill>
              </a:rPr>
              <a:t> por disponibilidade </a:t>
            </a:r>
            <a:r>
              <a:rPr lang="pt-BR" sz="2300" dirty="0" smtClean="0">
                <a:latin typeface="+mj-lt"/>
              </a:rPr>
              <a:t>(geração maior que contrato)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pt-BR" sz="2300" dirty="0" smtClean="0">
                <a:latin typeface="+mj-lt"/>
              </a:rPr>
              <a:t> É importante </a:t>
            </a:r>
            <a:r>
              <a:rPr lang="pt-BR" sz="2300" b="1" dirty="0" smtClean="0">
                <a:solidFill>
                  <a:srgbClr val="0070C0"/>
                </a:solidFill>
              </a:rPr>
              <a:t>corrigir a alocação incorreta do risco hidrológico no ACR</a:t>
            </a:r>
            <a:r>
              <a:rPr lang="pt-BR" sz="2300" dirty="0" smtClean="0">
                <a:latin typeface="+mj-lt"/>
              </a:rPr>
              <a:t>. A distribuidora não possui mecanismos/incentivos para gerenciar o risco alocado ao consumidor cativo (aprox. 30 </a:t>
            </a:r>
            <a:r>
              <a:rPr lang="pt-BR" sz="2300" dirty="0" err="1" smtClean="0">
                <a:latin typeface="+mj-lt"/>
              </a:rPr>
              <a:t>GWm</a:t>
            </a:r>
            <a:r>
              <a:rPr lang="pt-BR" sz="2300" dirty="0" smtClean="0">
                <a:latin typeface="+mj-lt"/>
              </a:rPr>
              <a:t>).  Ataque à origem do problema, e não consequência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pt-BR" sz="2300" dirty="0" smtClean="0">
                <a:latin typeface="+mj-lt"/>
              </a:rPr>
              <a:t> Redução do teto do PLD gerou mais de </a:t>
            </a:r>
            <a:r>
              <a:rPr lang="pt-BR" sz="2300" b="1" dirty="0" smtClean="0">
                <a:solidFill>
                  <a:srgbClr val="0070C0"/>
                </a:solidFill>
              </a:rPr>
              <a:t>R$ 1 bilhão em encargos </a:t>
            </a:r>
            <a:r>
              <a:rPr lang="pt-BR" sz="2300" dirty="0" smtClean="0">
                <a:latin typeface="+mj-lt"/>
              </a:rPr>
              <a:t>para o consumidor somente no 1º semestre de 2015</a:t>
            </a: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pt-BR" sz="2300" dirty="0" smtClean="0">
                <a:latin typeface="+mj-lt"/>
              </a:rPr>
              <a:t> Com o atual teto, o despacho total do parque termelétrico geraria </a:t>
            </a:r>
            <a:r>
              <a:rPr lang="pt-BR" sz="2300" b="1" dirty="0" smtClean="0">
                <a:solidFill>
                  <a:srgbClr val="0070C0"/>
                </a:solidFill>
              </a:rPr>
              <a:t>R$ 2,5 bilhões de ESS por mês</a:t>
            </a:r>
            <a:r>
              <a:rPr lang="pt-BR" sz="2300" dirty="0" smtClean="0"/>
              <a:t> </a:t>
            </a:r>
            <a:r>
              <a:rPr lang="pt-BR" sz="2300" dirty="0" smtClean="0">
                <a:latin typeface="+mj-lt"/>
              </a:rPr>
              <a:t>para os consumidores (R$ 3,5 milhões por hora, R$ 30 bilhões por ano)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04796" y="4775205"/>
            <a:ext cx="10029373" cy="1857037"/>
          </a:xfrm>
          <a:prstGeom prst="roundRect">
            <a:avLst/>
          </a:prstGeom>
          <a:solidFill>
            <a:srgbClr val="409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pt-BR" sz="2300" b="1" dirty="0" smtClean="0">
                <a:solidFill>
                  <a:schemeClr val="accent4"/>
                </a:solidFill>
              </a:rPr>
              <a:t>CONCLUSÃO: </a:t>
            </a:r>
            <a:r>
              <a:rPr lang="pt-BR" sz="2300" dirty="0" smtClean="0">
                <a:solidFill>
                  <a:schemeClr val="bg1"/>
                </a:solidFill>
                <a:latin typeface="+mj-lt"/>
              </a:rPr>
              <a:t>o </a:t>
            </a:r>
            <a:r>
              <a:rPr lang="pt-BR" sz="2300" b="1" dirty="0" smtClean="0">
                <a:solidFill>
                  <a:schemeClr val="bg1"/>
                </a:solidFill>
              </a:rPr>
              <a:t>preço teto é peça fundamental</a:t>
            </a:r>
            <a:r>
              <a:rPr lang="pt-BR" sz="23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300" dirty="0" smtClean="0">
                <a:solidFill>
                  <a:schemeClr val="bg1"/>
                </a:solidFill>
                <a:latin typeface="+mj-lt"/>
              </a:rPr>
              <a:t>no desenho de mercado. Reduzir teto em momento de escassez (2014) ou definir degraus confere sinal econômico trocado ao consumidor, gera distorções no mercado, aumenta encargos e vai contra a modernização do setor elétrico.</a:t>
            </a:r>
            <a:endParaRPr lang="pt-BR" sz="2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174172" y="106327"/>
            <a:ext cx="11814632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COERÊNCIA COM MODELO COMERCIAL – </a:t>
            </a:r>
            <a:r>
              <a:rPr lang="pt-BR" sz="2800" dirty="0" smtClean="0">
                <a:latin typeface="+mj-lt"/>
              </a:rPr>
              <a:t>CP 33 – PL 1917/PLS 232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1349828" y="625677"/>
            <a:ext cx="9550401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" name="Retângulo 14"/>
          <p:cNvSpPr/>
          <p:nvPr/>
        </p:nvSpPr>
        <p:spPr>
          <a:xfrm>
            <a:off x="174171" y="810128"/>
            <a:ext cx="11814632" cy="3319050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300" dirty="0" smtClean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Há um processo de modernização em curso, que busca </a:t>
            </a:r>
            <a:r>
              <a:rPr lang="pt-BR" sz="2400" b="1" dirty="0" smtClean="0">
                <a:solidFill>
                  <a:srgbClr val="0070C0"/>
                </a:solidFill>
              </a:rPr>
              <a:t>ampliar os sinais de preço</a:t>
            </a:r>
            <a:r>
              <a:rPr lang="pt-BR" sz="2400" dirty="0" smtClean="0">
                <a:latin typeface="+mj-lt"/>
              </a:rPr>
              <a:t>, abrir o mercado, incentivar a reação da demanda e correta alocação de riscos e custos no setor (Consulta Pública 33). Mudanças nos limites do PLD tem que seguir tendência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+mj-lt"/>
              </a:rPr>
              <a:t> Renda Inframarginal: quanto maior for o teto do PLD menor será o futuro </a:t>
            </a:r>
            <a:r>
              <a:rPr lang="pt-BR" sz="2400" b="1" dirty="0" smtClean="0">
                <a:solidFill>
                  <a:srgbClr val="0070C0"/>
                </a:solidFill>
              </a:rPr>
              <a:t>encargo de lastro </a:t>
            </a:r>
            <a:r>
              <a:rPr lang="pt-BR" sz="2400" dirty="0" smtClean="0">
                <a:latin typeface="+mj-lt"/>
              </a:rPr>
              <a:t>para os consumidores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+mj-lt"/>
              </a:rPr>
              <a:t> Importante considerar na decisão a relação entre piso/teto e preço horário: eficiência da sinalização econômica do </a:t>
            </a:r>
            <a:r>
              <a:rPr lang="pt-BR" sz="2400" b="1" dirty="0" smtClean="0">
                <a:solidFill>
                  <a:srgbClr val="0070C0"/>
                </a:solidFill>
              </a:rPr>
              <a:t>preço horário, previsto para 2020</a:t>
            </a:r>
          </a:p>
        </p:txBody>
      </p:sp>
      <p:pic>
        <p:nvPicPr>
          <p:cNvPr id="6" name="logo sem fundo abraceel.png" descr="logo sem fundo abracee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64800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tângulo de cantos arredondados 6"/>
          <p:cNvSpPr/>
          <p:nvPr/>
        </p:nvSpPr>
        <p:spPr>
          <a:xfrm>
            <a:off x="246741" y="4296237"/>
            <a:ext cx="9794680" cy="2350520"/>
          </a:xfrm>
          <a:prstGeom prst="roundRect">
            <a:avLst/>
          </a:prstGeom>
          <a:solidFill>
            <a:srgbClr val="409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pt-BR" sz="2300" b="1" dirty="0" smtClean="0">
                <a:solidFill>
                  <a:schemeClr val="accent4"/>
                </a:solidFill>
              </a:rPr>
              <a:t>MOMENTO OPORTUNO: </a:t>
            </a:r>
            <a:r>
              <a:rPr lang="pt-BR" sz="2300" dirty="0" smtClean="0">
                <a:solidFill>
                  <a:schemeClr val="bg1"/>
                </a:solidFill>
              </a:rPr>
              <a:t>Teto do PLD deve ser </a:t>
            </a:r>
            <a:r>
              <a:rPr lang="pt-BR" sz="2300" b="1" dirty="0" smtClean="0">
                <a:solidFill>
                  <a:schemeClr val="bg1"/>
                </a:solidFill>
              </a:rPr>
              <a:t>aderente à reforma do setor e à entrada do preço horário em 2020</a:t>
            </a:r>
            <a:r>
              <a:rPr lang="pt-BR" sz="2300" dirty="0" smtClean="0">
                <a:solidFill>
                  <a:schemeClr val="bg1"/>
                </a:solidFill>
              </a:rPr>
              <a:t>. Decisão deve ser tomada com antecedência para dar previsibilidade ao mercado e não ser contaminada pelas posições conjunturais das empresas e a consequente transferência de renda entre agentes setoriais e consumidores.</a:t>
            </a:r>
            <a:endParaRPr lang="pt-BR" sz="2300" strike="sngStrik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-b-m-795202-unsplash.jpg" descr="m-b-m-795202-unsplash.jpg"/>
          <p:cNvPicPr>
            <a:picLocks noChangeAspect="1"/>
          </p:cNvPicPr>
          <p:nvPr/>
        </p:nvPicPr>
        <p:blipFill>
          <a:blip r:embed="rId2">
            <a:alphaModFix amt="22036"/>
            <a:extLst/>
          </a:blip>
          <a:srcRect l="2127" t="9835" b="6368"/>
          <a:stretch>
            <a:fillRect/>
          </a:stretch>
        </p:blipFill>
        <p:spPr>
          <a:xfrm>
            <a:off x="3671" y="-48419"/>
            <a:ext cx="12184649" cy="69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unded Rectangle"/>
          <p:cNvSpPr/>
          <p:nvPr/>
        </p:nvSpPr>
        <p:spPr>
          <a:xfrm>
            <a:off x="3422404" y="3291595"/>
            <a:ext cx="5347192" cy="870586"/>
          </a:xfrm>
          <a:prstGeom prst="roundRect">
            <a:avLst>
              <a:gd name="adj" fmla="val 15000"/>
            </a:avLst>
          </a:prstGeom>
          <a:solidFill>
            <a:srgbClr val="D0E8FF">
              <a:alpha val="4192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1" name="OBRIGADO"/>
          <p:cNvSpPr txBox="1"/>
          <p:nvPr/>
        </p:nvSpPr>
        <p:spPr>
          <a:xfrm>
            <a:off x="3122554" y="1486759"/>
            <a:ext cx="5807680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10000" dirty="0"/>
              <a:t>OBRIGADO</a:t>
            </a:r>
          </a:p>
        </p:txBody>
      </p:sp>
      <p:sp>
        <p:nvSpPr>
          <p:cNvPr id="272" name="abraceel.com.br…"/>
          <p:cNvSpPr txBox="1"/>
          <p:nvPr/>
        </p:nvSpPr>
        <p:spPr>
          <a:xfrm>
            <a:off x="4195218" y="3291595"/>
            <a:ext cx="382848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5400"/>
            </a:pPr>
            <a:r>
              <a:rPr lang="pt-BR" sz="2700" u="sng" dirty="0" err="1" smtClean="0">
                <a:hlinkClick r:id="rId3"/>
              </a:rPr>
              <a:t>www</a:t>
            </a:r>
            <a:r>
              <a:rPr lang="pt-BR" sz="2700" u="sng" dirty="0" smtClean="0">
                <a:hlinkClick r:id="rId3"/>
              </a:rPr>
              <a:t>.</a:t>
            </a:r>
            <a:r>
              <a:rPr sz="2700" u="sng" dirty="0" smtClean="0">
                <a:hlinkClick r:id="rId3"/>
              </a:rPr>
              <a:t>abraceel.com.br</a:t>
            </a:r>
            <a:endParaRPr sz="2700" u="sng" dirty="0">
              <a:hlinkClick r:id="rId3"/>
            </a:endParaRPr>
          </a:p>
          <a:p>
            <a:pPr algn="ctr">
              <a:defRPr sz="5400"/>
            </a:pPr>
            <a:r>
              <a:rPr sz="2700" dirty="0"/>
              <a:t>abraceel@abraceel.com.br</a:t>
            </a:r>
          </a:p>
        </p:txBody>
      </p:sp>
      <p:pic>
        <p:nvPicPr>
          <p:cNvPr id="273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0118" y="3076938"/>
            <a:ext cx="6811766" cy="57151"/>
          </a:xfrm>
          <a:prstGeom prst="rect">
            <a:avLst/>
          </a:prstGeom>
        </p:spPr>
      </p:pic>
      <p:pic>
        <p:nvPicPr>
          <p:cNvPr id="275" name="logo sem fundo abraceel.png" descr="logo sem fundo abracee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8538" y="4537884"/>
            <a:ext cx="3085496" cy="173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5143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614</Words>
  <Application>Microsoft Office PowerPoint</Application>
  <PresentationFormat>Personalizar</PresentationFormat>
  <Paragraphs>33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 Gimenez D Paiva</dc:creator>
  <cp:lastModifiedBy>Usuário do Windows</cp:lastModifiedBy>
  <cp:revision>122</cp:revision>
  <dcterms:created xsi:type="dcterms:W3CDTF">2019-04-17T14:44:51Z</dcterms:created>
  <dcterms:modified xsi:type="dcterms:W3CDTF">2019-05-14T19:21:42Z</dcterms:modified>
</cp:coreProperties>
</file>