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324" r:id="rId3"/>
    <p:sldId id="339" r:id="rId4"/>
    <p:sldId id="340" r:id="rId5"/>
    <p:sldId id="27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93D8"/>
    <a:srgbClr val="65A8D5"/>
    <a:srgbClr val="0F5BB7"/>
    <a:srgbClr val="2469A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87" autoAdjust="0"/>
    <p:restoredTop sz="99708" autoAdjust="0"/>
  </p:normalViewPr>
  <p:slideViewPr>
    <p:cSldViewPr snapToGrid="0" snapToObjects="1">
      <p:cViewPr varScale="1">
        <p:scale>
          <a:sx n="74" d="100"/>
          <a:sy n="74" d="100"/>
        </p:scale>
        <p:origin x="-76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566DB-DACD-4154-8BC0-24DCA01E477A}" type="datetimeFigureOut">
              <a:rPr lang="pt-BR" smtClean="0"/>
              <a:pPr/>
              <a:t>17/06/2019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2F347-755F-4F90-8B0C-C071CBB163C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EAD680-59B8-9948-BE46-56461DC11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7A28CA7-9191-044F-BFD3-3E68B5630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16AD5B-9E02-304B-BD61-6945F706F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C00689-5BB7-C240-8D3C-4991D40A9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9A1D430-5AAB-FF4F-B78A-6E1518DA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93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973B48-51D4-D543-A217-BE85C2F7A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863A74-E1C1-B54B-BFB1-6650E41BC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B1D1B7-7F18-934C-A8B2-F82231D65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293AE6-E81F-5B4B-A2F1-B333C8272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015B420-4F57-6948-AF52-4EABB7241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5611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A0841CA-1735-904D-97BC-4BE2B7000D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92907A7-A3DC-6D40-B5EC-0B1AB3910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815BBEA-6FD7-D041-B061-338C79150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EFAC17-EE03-C741-81C5-27237B432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7DC7C4-7865-1243-93E8-19BEB2A9B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821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BEC8BD-53F9-C649-B825-A5F0FC7A4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64E7CA-B7AE-6544-8357-3EEF9E907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6A2B8E-DAC7-9A4E-91EF-D88A6E6BE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D9CD51-F7EB-2A41-8D28-7F598FD03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39DC2F-BA24-4D4D-86B9-CFEFA7E23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085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AD3FAA-F106-0043-9723-527127812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7D8A0F7-9965-D54B-9701-790619DC1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F98D20-8616-0D4E-879E-3501D4A90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2061498-C20D-6543-8EDA-2195F305B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F2DB4E6-585B-8144-90AA-E02DB05A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7727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AC72F6-F60C-5C41-9896-88F71697A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539B157-440A-D24A-BE1A-8DB586881E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9D65BB8-25C2-164B-A1EC-81C85C310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3CD890F-F8EC-B741-8335-C946DB18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9896BB5-67A2-6C4D-8ED1-11C982D7B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6B096F-7A3E-A946-8FE4-80A3DE42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729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3BC1ED-7606-F440-AA8F-BCD8AFE8B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DA5B28-ECA2-9F4C-8B1D-A6E28F90F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F61B5DB-8991-ED42-921F-98D44032E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7595267-B607-F34B-A05B-ABE69AECC2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0390E9F-3E7F-3D49-B00A-9C50ECCB33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5F8BB74-CF10-9742-8078-F583FE82E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611D800-C380-364D-9980-6CD04BE0E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15108F0-A3D0-0D43-9B45-373A69331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2346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6E6EC6-C664-9F44-BF96-15EBD8D6F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17820A2-C43B-D54C-943C-ABB9BC851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3D10BC2-3153-F740-AE8D-3AD0B83B2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C71D511-6F39-8A41-8CC6-0C4E19873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159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09F0D6A-CC6D-B74B-A7EA-E642F697A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FA9961A-695D-934E-9F50-EA14FDF61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3264484-C539-9547-A80F-E1558D9E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1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77C469-9090-0346-BDA1-3D6125028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BE0D48-4497-F24B-9311-10CDD5DF2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777C1CB-D757-0A40-91A8-3FFA63AED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A79674C-23CC-5547-BE9C-2E0FF51C6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DB44738-C128-8F4A-B66C-419134002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E360250-55C0-3847-A5B6-4048915A0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089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FE3B5B-19A6-B540-A9B9-3F485A360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EC1E684-E5BC-C74A-A33A-391AE8653F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8106D0F-764A-D644-9B99-9E9DE209D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AF98933-73F1-A64B-A59A-96E03F492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F7712-D723-C94A-961C-2D169D534A8D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807020F-4037-2444-B253-8E0B72FD6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F15F6AD-B328-1D4B-9944-8D3B53A43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9228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D006FB1-D51E-6245-AEF2-0EE1E2CC4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53F27BE-AE61-8040-A8F0-861A2FEFA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AFAD02C-AE8D-E041-BECC-759E51AF2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F7712-D723-C94A-961C-2D169D534A8D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4C8878A-85C9-A049-974F-875BAD271E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BDB806-32F9-7944-A074-55C8D88F3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AE1F2-7696-A64D-ABCE-57EE2EDAE98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612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braceel.com.br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Capa Slide.png" descr="Capa Slid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t="14308" b="55619"/>
          <a:stretch>
            <a:fillRect/>
          </a:stretch>
        </p:blipFill>
        <p:spPr>
          <a:xfrm>
            <a:off x="7153733" y="1982052"/>
            <a:ext cx="4871385" cy="1023454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Prioridades…"/>
          <p:cNvSpPr txBox="1"/>
          <p:nvPr/>
        </p:nvSpPr>
        <p:spPr>
          <a:xfrm>
            <a:off x="7357958" y="3332015"/>
            <a:ext cx="4093813" cy="2328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l">
              <a:defRPr sz="8700"/>
            </a:pPr>
            <a:r>
              <a:rPr lang="pt-BR" sz="3600" dirty="0" smtClean="0"/>
              <a:t>Reunião </a:t>
            </a:r>
            <a:r>
              <a:rPr lang="pt-BR" sz="3600" dirty="0" err="1" smtClean="0"/>
              <a:t>Sefaz-CE</a:t>
            </a:r>
            <a:r>
              <a:rPr lang="pt-BR" sz="3600" dirty="0" smtClean="0"/>
              <a:t> </a:t>
            </a:r>
          </a:p>
          <a:p>
            <a:pPr algn="l">
              <a:defRPr sz="8700"/>
            </a:pPr>
            <a:r>
              <a:rPr lang="pt-BR" sz="2400" dirty="0" smtClean="0"/>
              <a:t>Aplicação retroativa das novas regras de recolhimento de ICMS nas operações do mercado livre</a:t>
            </a:r>
            <a:endParaRPr lang="pt-BR" sz="3600" dirty="0" smtClean="0"/>
          </a:p>
          <a:p>
            <a:pPr algn="l">
              <a:defRPr sz="8700"/>
            </a:pPr>
            <a:endParaRPr lang="pt-BR" sz="2000" dirty="0" smtClean="0"/>
          </a:p>
          <a:p>
            <a:pPr algn="l">
              <a:defRPr sz="8700"/>
            </a:pPr>
            <a:r>
              <a:rPr lang="pt-BR" sz="2000" dirty="0" smtClean="0"/>
              <a:t>Fortaleza, 18 </a:t>
            </a:r>
            <a:r>
              <a:rPr lang="pt-BR" sz="2000" dirty="0" smtClean="0"/>
              <a:t>de junho de 2019</a:t>
            </a:r>
          </a:p>
        </p:txBody>
      </p:sp>
      <p:pic>
        <p:nvPicPr>
          <p:cNvPr id="123" name="logo sem fundo abraceel.png" descr="logo sem fundo abraceel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613190" y="5991505"/>
            <a:ext cx="1285680" cy="7231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184260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Quadro Associadas.pdf" descr="Quadro Associadas.pdf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1049" y="17465"/>
            <a:ext cx="12129902" cy="6823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logo_q.png" descr="logo_q.png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1067308" y="6297134"/>
            <a:ext cx="1459116" cy="4720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O que o mercado espera do MME, ANEEL, CCEE e ONS em 4 anos"/>
          <p:cNvSpPr txBox="1"/>
          <p:nvPr/>
        </p:nvSpPr>
        <p:spPr>
          <a:xfrm>
            <a:off x="0" y="50249"/>
            <a:ext cx="12192000" cy="533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2800" dirty="0" smtClean="0">
                <a:latin typeface="+mj-lt"/>
                <a:sym typeface="Gotham Medium"/>
              </a:rPr>
              <a:t>Breve Histórico</a:t>
            </a:r>
            <a:endParaRPr lang="pt-BR" sz="2800" dirty="0" smtClean="0">
              <a:latin typeface="+mj-lt"/>
              <a:sym typeface="Gotham Medium"/>
            </a:endParaRPr>
          </a:p>
        </p:txBody>
      </p:sp>
      <p:sp>
        <p:nvSpPr>
          <p:cNvPr id="244" name="Line"/>
          <p:cNvSpPr/>
          <p:nvPr/>
        </p:nvSpPr>
        <p:spPr>
          <a:xfrm>
            <a:off x="1335315" y="624126"/>
            <a:ext cx="9608460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026" name="AutoShape 2" descr="Resultado de imagem para pipeline dra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232224" y="732462"/>
            <a:ext cx="11756571" cy="6186309"/>
          </a:xfrm>
          <a:prstGeom prst="rect">
            <a:avLst/>
          </a:prstGeom>
          <a:ln w="6350">
            <a:noFill/>
            <a:prstDash val="dash"/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Em 03.08.2018, a </a:t>
            </a:r>
            <a:r>
              <a:rPr lang="pt-BR" sz="2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Sefaz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publicou a Nota Explicativa 04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determinando que:</a:t>
            </a:r>
          </a:p>
          <a:p>
            <a:pPr lvl="1" algn="just">
              <a:spcAft>
                <a:spcPts val="600"/>
              </a:spcAft>
            </a:pPr>
            <a:r>
              <a:rPr lang="pt-BR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“a) o período de apuração do imposto é o mês do consumo do montante de energia contratado e registrado na CCEE; e</a:t>
            </a:r>
          </a:p>
          <a:p>
            <a:pPr lvl="1" algn="just">
              <a:spcAft>
                <a:spcPts val="600"/>
              </a:spcAft>
            </a:pPr>
            <a:r>
              <a:rPr lang="pt-BR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b) </a:t>
            </a:r>
            <a:r>
              <a:rPr lang="pt-BR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o recolhimento do imposto devido será realizado até o 9º dia do mês subsequente ao da apuração, sendo que o agente da CCEE que não possuir inscrição no Cadastro Geral da Fazenda do Estado do Ceará deverá recolher o ICMS na data da operação e da emissão do documento fiscal</a:t>
            </a:r>
            <a:r>
              <a:rPr lang="pt-BR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.”</a:t>
            </a:r>
          </a:p>
          <a:p>
            <a:pPr marL="0" lvl="1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Em 24.09.2018, a Abraceel se reuniu com a </a:t>
            </a:r>
            <a:r>
              <a:rPr lang="pt-BR" sz="2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Sefaz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para pleitear o adiamento da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data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em função da incompatibilidade da medida com as regras e procedimentos da CCEE (aprovados pela Aneel):</a:t>
            </a:r>
          </a:p>
          <a:p>
            <a:pPr marL="457200" lvl="2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Câmara possui até o 9º dia útil do mês subsequente ao consumo para disponibilizar os dados de medição </a:t>
            </a:r>
          </a:p>
          <a:p>
            <a:pPr marL="457200" lvl="2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Agentes possuem até o 9º dia útil do mês subsequente ao consumo para ajustar os contratos na CCEE</a:t>
            </a:r>
          </a:p>
          <a:p>
            <a:pPr marL="0" lvl="2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Em 28.09.2018, e com base no discutido com a </a:t>
            </a:r>
            <a:r>
              <a:rPr lang="pt-BR" sz="2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Sefaz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, a Abraceel formalizou o pedido por meio da carta CT-167/2018, solicitando o adiamento do recolhimento até o 10º dia útil do mês subsequente ao consumo:</a:t>
            </a:r>
          </a:p>
          <a:p>
            <a:pPr marL="457200" lvl="3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Na carta, também foi solicitada a não aplicação retroativa do novo entendimento pactuado com a </a:t>
            </a:r>
            <a:r>
              <a:rPr lang="pt-BR" sz="2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Sefaz</a:t>
            </a:r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lvl="2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Em 21.12.2018, foi publicado o Decreto nº 32.904/2018, que pacificou o entendimento sobre a questão:</a:t>
            </a:r>
          </a:p>
          <a:p>
            <a:pPr lvl="1" algn="just">
              <a:spcAft>
                <a:spcPts val="600"/>
              </a:spcAft>
            </a:pPr>
            <a:r>
              <a:rPr lang="pt-BR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Parágrafo único. </a:t>
            </a:r>
            <a:r>
              <a:rPr lang="pt-BR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Excepcionalmente, nas operações interestaduais com energia elétrica realizadas no ambiente de contratação livre e destinadas a consumidores sediados neste Estado, o ICMS devido por substituição poderá ser recolhido até o 10º (décimo) dia útil do mês subsequente ao do consumo</a:t>
            </a:r>
            <a:r>
              <a:rPr lang="pt-BR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</a:p>
          <a:p>
            <a:pPr marL="0" lvl="2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Em 10.05.2019,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foi publicado o Decreto nº 33.058/2019, que adiou a data do recolhimento do ICMS do 10º para o 20º dia útil do mês subsequente ao consumo. </a:t>
            </a:r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09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O que o mercado espera do MME, ANEEL, CCEE e ONS em 4 anos"/>
          <p:cNvSpPr txBox="1"/>
          <p:nvPr/>
        </p:nvSpPr>
        <p:spPr>
          <a:xfrm>
            <a:off x="0" y="50249"/>
            <a:ext cx="12192000" cy="533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lnSpc>
                <a:spcPct val="120000"/>
              </a:lnSpc>
              <a:buSzPct val="100000"/>
              <a:defRPr sz="5500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lang="pt-BR" sz="2800" dirty="0" smtClean="0">
                <a:latin typeface="+mj-lt"/>
                <a:sym typeface="Gotham Medium"/>
              </a:rPr>
              <a:t>Pleito</a:t>
            </a:r>
            <a:endParaRPr lang="pt-BR" sz="2800" dirty="0" smtClean="0">
              <a:latin typeface="+mj-lt"/>
              <a:sym typeface="Gotham Medium"/>
            </a:endParaRPr>
          </a:p>
        </p:txBody>
      </p:sp>
      <p:sp>
        <p:nvSpPr>
          <p:cNvPr id="244" name="Line"/>
          <p:cNvSpPr/>
          <p:nvPr/>
        </p:nvSpPr>
        <p:spPr>
          <a:xfrm>
            <a:off x="1335315" y="624126"/>
            <a:ext cx="9608460" cy="0"/>
          </a:xfrm>
          <a:prstGeom prst="line">
            <a:avLst/>
          </a:prstGeom>
          <a:ln w="76200" cap="rnd">
            <a:solidFill>
              <a:srgbClr val="000000"/>
            </a:solidFill>
            <a:custDash>
              <a:ds d="100000" sp="200000"/>
            </a:custDash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026" name="AutoShape 2" descr="Resultado de imagem para pipeline dra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232224" y="732462"/>
            <a:ext cx="11959776" cy="4785926"/>
          </a:xfrm>
          <a:prstGeom prst="rect">
            <a:avLst/>
          </a:prstGeom>
          <a:ln w="6350">
            <a:noFill/>
            <a:prstDash val="dash"/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Associados da Abraceel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informaram que a </a:t>
            </a:r>
            <a:r>
              <a:rPr lang="pt-BR" sz="2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Sefaz-CE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estaria realizando a aplicação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retroativa das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regras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de recolhimento de ICMS nas operações do mercado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livre</a:t>
            </a:r>
          </a:p>
          <a:p>
            <a:pPr lvl="1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Exigência de cumprimento da nova sistemática em período anterior a definição das novas regras</a:t>
            </a:r>
          </a:p>
          <a:p>
            <a:pPr marL="0" lvl="1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A Abraceel entende que não deve haver a aplicação retroativa das regras:</a:t>
            </a:r>
          </a:p>
          <a:p>
            <a:pPr marL="457200" lvl="2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Operações foram realizadas conforme a legislação do Ceará vigente há época</a:t>
            </a:r>
          </a:p>
          <a:p>
            <a:pPr marL="914400" lvl="3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Nota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Explicativa nº 04 pacificou a questão em razão da ausência de informações na legislação estadual </a:t>
            </a:r>
          </a:p>
          <a:p>
            <a:pPr marL="914400" lvl="3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Decreto nº 32.904/18 definiu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de forma objetiva o prazo de recolhimento do 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ICMS</a:t>
            </a:r>
          </a:p>
          <a:p>
            <a:pPr marL="457200" lvl="2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Operações foram feitas com base no entendimento relativo ao Convênio ICMS 83/2000 do </a:t>
            </a:r>
            <a:r>
              <a:rPr lang="pt-BR" sz="20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Confaz</a:t>
            </a: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aplicado nas demais unidades da federação</a:t>
            </a:r>
          </a:p>
          <a:p>
            <a:pPr marL="457200" lvl="2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Respeito à segurança jurídica</a:t>
            </a:r>
          </a:p>
          <a:p>
            <a:pPr marL="457200" lvl="2" algn="just">
              <a:spcAft>
                <a:spcPts val="600"/>
              </a:spcAft>
              <a:buFont typeface="Arial" pitchFamily="34" charset="0"/>
              <a:buChar char="•"/>
            </a:pPr>
            <a:endParaRPr lang="pt-BR" sz="2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0" lvl="2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A Abraceel pleiteia que a </a:t>
            </a:r>
            <a:r>
              <a:rPr lang="pt-BR" sz="2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Sefaz-CE</a:t>
            </a: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não realize a aplicação retroativa dos dispositivos constantes na Nota Explicativa nº 04 em operações anteriores à data de sua publicação</a:t>
            </a:r>
          </a:p>
        </p:txBody>
      </p:sp>
    </p:spTree>
    <p:extLst>
      <p:ext uri="{BB962C8B-B14F-4D97-AF65-F5344CB8AC3E}">
        <p14:creationId xmlns="" xmlns:p14="http://schemas.microsoft.com/office/powerpoint/2010/main" val="37209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m-b-m-795202-unsplash.jpg" descr="m-b-m-795202-unsplash.jpg"/>
          <p:cNvPicPr>
            <a:picLocks noChangeAspect="1"/>
          </p:cNvPicPr>
          <p:nvPr/>
        </p:nvPicPr>
        <p:blipFill>
          <a:blip r:embed="rId2">
            <a:alphaModFix amt="22036"/>
            <a:extLst/>
          </a:blip>
          <a:srcRect l="2127" t="9835" b="6368"/>
          <a:stretch>
            <a:fillRect/>
          </a:stretch>
        </p:blipFill>
        <p:spPr>
          <a:xfrm>
            <a:off x="3671" y="-48419"/>
            <a:ext cx="12184649" cy="6954825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Rounded Rectangle"/>
          <p:cNvSpPr/>
          <p:nvPr/>
        </p:nvSpPr>
        <p:spPr>
          <a:xfrm>
            <a:off x="3422404" y="3291595"/>
            <a:ext cx="5347192" cy="870586"/>
          </a:xfrm>
          <a:prstGeom prst="roundRect">
            <a:avLst>
              <a:gd name="adj" fmla="val 15000"/>
            </a:avLst>
          </a:prstGeom>
          <a:solidFill>
            <a:srgbClr val="D0E8FF">
              <a:alpha val="4192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71" name="OBRIGADO"/>
          <p:cNvSpPr txBox="1"/>
          <p:nvPr/>
        </p:nvSpPr>
        <p:spPr>
          <a:xfrm>
            <a:off x="3514432" y="1640648"/>
            <a:ext cx="4990149" cy="128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20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r>
              <a:rPr sz="8000" dirty="0" smtClean="0"/>
              <a:t>OBRIGADO</a:t>
            </a:r>
            <a:r>
              <a:rPr lang="pt-BR" sz="8000" dirty="0" smtClean="0"/>
              <a:t>!</a:t>
            </a:r>
          </a:p>
        </p:txBody>
      </p:sp>
      <p:sp>
        <p:nvSpPr>
          <p:cNvPr id="272" name="abraceel.com.br…"/>
          <p:cNvSpPr txBox="1"/>
          <p:nvPr/>
        </p:nvSpPr>
        <p:spPr>
          <a:xfrm>
            <a:off x="4195218" y="3291595"/>
            <a:ext cx="3828484" cy="882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>
              <a:defRPr sz="5400"/>
            </a:pPr>
            <a:r>
              <a:rPr lang="pt-BR" sz="2700" u="sng" dirty="0" err="1" smtClean="0">
                <a:hlinkClick r:id="rId3"/>
              </a:rPr>
              <a:t>www</a:t>
            </a:r>
            <a:r>
              <a:rPr lang="pt-BR" sz="2700" u="sng" dirty="0" smtClean="0">
                <a:hlinkClick r:id="rId3"/>
              </a:rPr>
              <a:t>.</a:t>
            </a:r>
            <a:r>
              <a:rPr sz="2700" u="sng" dirty="0" smtClean="0">
                <a:hlinkClick r:id="rId3"/>
              </a:rPr>
              <a:t>abraceel.com.br</a:t>
            </a:r>
            <a:endParaRPr sz="2700" u="sng" dirty="0">
              <a:hlinkClick r:id="rId3"/>
            </a:endParaRPr>
          </a:p>
          <a:p>
            <a:pPr algn="ctr">
              <a:defRPr sz="5400"/>
            </a:pPr>
            <a:r>
              <a:rPr sz="2700" dirty="0"/>
              <a:t>abraceel@abraceel.com.br</a:t>
            </a:r>
          </a:p>
        </p:txBody>
      </p:sp>
      <p:pic>
        <p:nvPicPr>
          <p:cNvPr id="273" name="Line" descr="Line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90118" y="3076938"/>
            <a:ext cx="6811766" cy="57151"/>
          </a:xfrm>
          <a:prstGeom prst="rect">
            <a:avLst/>
          </a:prstGeom>
        </p:spPr>
      </p:pic>
      <p:pic>
        <p:nvPicPr>
          <p:cNvPr id="275" name="logo sem fundo abraceel.png" descr="logo sem fundo abraceel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28538" y="4262118"/>
            <a:ext cx="3085496" cy="173559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="" xmlns:p14="http://schemas.microsoft.com/office/powerpoint/2010/main" val="51439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2822</TotalTime>
  <Words>504</Words>
  <Application>Microsoft Office PowerPoint</Application>
  <PresentationFormat>Personalizar</PresentationFormat>
  <Paragraphs>30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Luiza Gimenez D Paiva</dc:creator>
  <cp:lastModifiedBy>Usuário do Windows</cp:lastModifiedBy>
  <cp:revision>186</cp:revision>
  <dcterms:created xsi:type="dcterms:W3CDTF">2019-04-17T14:44:51Z</dcterms:created>
  <dcterms:modified xsi:type="dcterms:W3CDTF">2019-06-17T21:01:11Z</dcterms:modified>
</cp:coreProperties>
</file>