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357" r:id="rId3"/>
    <p:sldId id="342" r:id="rId4"/>
    <p:sldId id="349" r:id="rId5"/>
    <p:sldId id="334" r:id="rId6"/>
    <p:sldId id="303" r:id="rId7"/>
    <p:sldId id="354" r:id="rId8"/>
    <p:sldId id="328" r:id="rId9"/>
    <p:sldId id="333" r:id="rId10"/>
    <p:sldId id="345" r:id="rId11"/>
    <p:sldId id="351" r:id="rId12"/>
    <p:sldId id="352" r:id="rId13"/>
    <p:sldId id="346" r:id="rId14"/>
    <p:sldId id="353" r:id="rId15"/>
    <p:sldId id="340" r:id="rId16"/>
    <p:sldId id="355" r:id="rId17"/>
    <p:sldId id="332" r:id="rId18"/>
    <p:sldId id="338" r:id="rId19"/>
    <p:sldId id="330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08" autoAdjust="0"/>
  </p:normalViewPr>
  <p:slideViewPr>
    <p:cSldViewPr snapToGrid="0" snapToObjects="1">
      <p:cViewPr varScale="1">
        <p:scale>
          <a:sx n="74" d="100"/>
          <a:sy n="74" d="100"/>
        </p:scale>
        <p:origin x="-47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andre-pc\Documents\Elektro%20TE%20abert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idor\Abraceel\Abraceel2019\Grupo%20T&#233;cnico\Dados\DCIDE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6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rgbClr val="00B050"/>
              </a:solidFill>
            </c:spPr>
          </c:dPt>
          <c:dPt>
            <c:idx val="18"/>
            <c:spPr>
              <a:solidFill>
                <a:srgbClr val="FF0000"/>
              </a:solidFill>
            </c:spPr>
          </c:dPt>
          <c:dPt>
            <c:idx val="35"/>
            <c:spPr>
              <a:solidFill>
                <a:schemeClr val="accent6"/>
              </a:solidFill>
            </c:spPr>
          </c:dPt>
          <c:dPt>
            <c:idx val="36"/>
            <c:spPr>
              <a:solidFill>
                <a:schemeClr val="accent6"/>
              </a:solidFill>
            </c:spPr>
          </c:dPt>
          <c:dPt>
            <c:idx val="61"/>
            <c:spPr>
              <a:solidFill>
                <a:srgbClr val="FF0000"/>
              </a:solidFill>
            </c:spPr>
          </c:dPt>
          <c:dPt>
            <c:idx val="62"/>
            <c:spPr>
              <a:solidFill>
                <a:srgbClr val="FF0000"/>
              </a:solidFill>
            </c:spPr>
          </c:dPt>
          <c:dPt>
            <c:idx val="63"/>
            <c:spPr>
              <a:solidFill>
                <a:srgbClr val="FF0000"/>
              </a:solidFill>
            </c:spPr>
          </c:dPt>
          <c:dPt>
            <c:idx val="64"/>
            <c:spPr>
              <a:solidFill>
                <a:srgbClr val="FF0000"/>
              </a:solidFill>
            </c:spPr>
          </c:dPt>
          <c:cat>
            <c:strRef>
              <c:f>'Plan1 (2)'!$B$76:$B$140</c:f>
              <c:strCache>
                <c:ptCount val="65"/>
                <c:pt idx="0">
                  <c:v>Cotas</c:v>
                </c:pt>
                <c:pt idx="1">
                  <c:v>2015-30</c:v>
                </c:pt>
                <c:pt idx="2">
                  <c:v>2018-30</c:v>
                </c:pt>
                <c:pt idx="3">
                  <c:v>2017-2</c:v>
                </c:pt>
                <c:pt idx="4">
                  <c:v>B. Monte</c:v>
                </c:pt>
                <c:pt idx="5">
                  <c:v>2017-30</c:v>
                </c:pt>
                <c:pt idx="6">
                  <c:v>Jirau</c:v>
                </c:pt>
                <c:pt idx="7">
                  <c:v>2015-30</c:v>
                </c:pt>
                <c:pt idx="8">
                  <c:v>2018-30</c:v>
                </c:pt>
                <c:pt idx="9">
                  <c:v>S. Antônio</c:v>
                </c:pt>
                <c:pt idx="10">
                  <c:v>2014-30</c:v>
                </c:pt>
                <c:pt idx="11">
                  <c:v>2017-30</c:v>
                </c:pt>
                <c:pt idx="12">
                  <c:v>2014-20</c:v>
                </c:pt>
                <c:pt idx="13">
                  <c:v>2016-20</c:v>
                </c:pt>
                <c:pt idx="14">
                  <c:v>2014-20</c:v>
                </c:pt>
                <c:pt idx="15">
                  <c:v>2016-20</c:v>
                </c:pt>
                <c:pt idx="16">
                  <c:v>2014-20</c:v>
                </c:pt>
                <c:pt idx="17">
                  <c:v>2018-20</c:v>
                </c:pt>
                <c:pt idx="18">
                  <c:v>2016-3</c:v>
                </c:pt>
                <c:pt idx="19">
                  <c:v>2017-20</c:v>
                </c:pt>
                <c:pt idx="20">
                  <c:v>2016-20</c:v>
                </c:pt>
                <c:pt idx="21">
                  <c:v>2018-30</c:v>
                </c:pt>
                <c:pt idx="22">
                  <c:v>2019-20</c:v>
                </c:pt>
                <c:pt idx="23">
                  <c:v>2018-30</c:v>
                </c:pt>
                <c:pt idx="24">
                  <c:v>2016-30</c:v>
                </c:pt>
                <c:pt idx="25">
                  <c:v>2018-25</c:v>
                </c:pt>
                <c:pt idx="26">
                  <c:v>2018-25</c:v>
                </c:pt>
                <c:pt idx="27">
                  <c:v>2018-25</c:v>
                </c:pt>
                <c:pt idx="28">
                  <c:v>2019-30</c:v>
                </c:pt>
                <c:pt idx="29">
                  <c:v>2010-30</c:v>
                </c:pt>
                <c:pt idx="30">
                  <c:v>2017-20</c:v>
                </c:pt>
                <c:pt idx="31">
                  <c:v>2008-30</c:v>
                </c:pt>
                <c:pt idx="32">
                  <c:v>2009-30</c:v>
                </c:pt>
                <c:pt idx="33">
                  <c:v>2010-30</c:v>
                </c:pt>
                <c:pt idx="34">
                  <c:v>2011-30</c:v>
                </c:pt>
                <c:pt idx="35">
                  <c:v>Angra I e II</c:v>
                </c:pt>
                <c:pt idx="36">
                  <c:v>Itaipu</c:v>
                </c:pt>
                <c:pt idx="37">
                  <c:v>2012-30</c:v>
                </c:pt>
                <c:pt idx="38">
                  <c:v>2015-30</c:v>
                </c:pt>
                <c:pt idx="39">
                  <c:v>2012-30</c:v>
                </c:pt>
                <c:pt idx="40">
                  <c:v>2009-30</c:v>
                </c:pt>
                <c:pt idx="41">
                  <c:v>2009-30</c:v>
                </c:pt>
                <c:pt idx="42">
                  <c:v>2008-15</c:v>
                </c:pt>
                <c:pt idx="43">
                  <c:v>2019-25</c:v>
                </c:pt>
                <c:pt idx="44">
                  <c:v>2010-30</c:v>
                </c:pt>
                <c:pt idx="45">
                  <c:v>2019-25</c:v>
                </c:pt>
                <c:pt idx="46">
                  <c:v>2011-15</c:v>
                </c:pt>
                <c:pt idx="47">
                  <c:v>2009-15</c:v>
                </c:pt>
                <c:pt idx="48">
                  <c:v>2010-15</c:v>
                </c:pt>
                <c:pt idx="49">
                  <c:v>2011-15</c:v>
                </c:pt>
                <c:pt idx="50">
                  <c:v>2010-15</c:v>
                </c:pt>
                <c:pt idx="51">
                  <c:v>2009-15</c:v>
                </c:pt>
                <c:pt idx="52">
                  <c:v>2009-15</c:v>
                </c:pt>
                <c:pt idx="53">
                  <c:v>2009-15</c:v>
                </c:pt>
                <c:pt idx="54">
                  <c:v>2008-15</c:v>
                </c:pt>
                <c:pt idx="55">
                  <c:v>2011-15</c:v>
                </c:pt>
                <c:pt idx="56">
                  <c:v>2013-15</c:v>
                </c:pt>
                <c:pt idx="57">
                  <c:v>2012-15</c:v>
                </c:pt>
                <c:pt idx="58">
                  <c:v>2011-15</c:v>
                </c:pt>
                <c:pt idx="59">
                  <c:v>2012-15</c:v>
                </c:pt>
                <c:pt idx="60">
                  <c:v>2010-15</c:v>
                </c:pt>
                <c:pt idx="61">
                  <c:v>2014-6</c:v>
                </c:pt>
                <c:pt idx="62">
                  <c:v>2014-6</c:v>
                </c:pt>
                <c:pt idx="63">
                  <c:v>2014-6</c:v>
                </c:pt>
                <c:pt idx="64">
                  <c:v>2014-6</c:v>
                </c:pt>
              </c:strCache>
            </c:strRef>
          </c:cat>
          <c:val>
            <c:numRef>
              <c:f>'Plan1 (2)'!$C$76:$C$140</c:f>
              <c:numCache>
                <c:formatCode>General</c:formatCode>
                <c:ptCount val="65"/>
                <c:pt idx="0">
                  <c:v>101.43</c:v>
                </c:pt>
                <c:pt idx="1">
                  <c:v>107.19</c:v>
                </c:pt>
                <c:pt idx="2">
                  <c:v>107.58</c:v>
                </c:pt>
                <c:pt idx="3">
                  <c:v>121.7</c:v>
                </c:pt>
                <c:pt idx="4">
                  <c:v>123.76</c:v>
                </c:pt>
                <c:pt idx="5">
                  <c:v>127.55</c:v>
                </c:pt>
                <c:pt idx="6">
                  <c:v>128.53</c:v>
                </c:pt>
                <c:pt idx="7">
                  <c:v>141.51</c:v>
                </c:pt>
                <c:pt idx="8">
                  <c:v>145.60999999999999</c:v>
                </c:pt>
                <c:pt idx="9">
                  <c:v>146.13</c:v>
                </c:pt>
                <c:pt idx="10">
                  <c:v>150.26999999999998</c:v>
                </c:pt>
                <c:pt idx="11">
                  <c:v>150.29</c:v>
                </c:pt>
                <c:pt idx="12">
                  <c:v>151.75</c:v>
                </c:pt>
                <c:pt idx="13">
                  <c:v>153.84</c:v>
                </c:pt>
                <c:pt idx="14">
                  <c:v>155.37</c:v>
                </c:pt>
                <c:pt idx="15">
                  <c:v>155.72999999999999</c:v>
                </c:pt>
                <c:pt idx="16">
                  <c:v>156.81</c:v>
                </c:pt>
                <c:pt idx="17">
                  <c:v>157.16999999999999</c:v>
                </c:pt>
                <c:pt idx="18">
                  <c:v>161.55000000000001</c:v>
                </c:pt>
                <c:pt idx="19">
                  <c:v>166.17</c:v>
                </c:pt>
                <c:pt idx="20">
                  <c:v>166.67</c:v>
                </c:pt>
                <c:pt idx="21">
                  <c:v>168.23</c:v>
                </c:pt>
                <c:pt idx="22">
                  <c:v>170.87</c:v>
                </c:pt>
                <c:pt idx="23">
                  <c:v>174.46</c:v>
                </c:pt>
                <c:pt idx="24">
                  <c:v>175.06</c:v>
                </c:pt>
                <c:pt idx="25">
                  <c:v>176.44</c:v>
                </c:pt>
                <c:pt idx="26">
                  <c:v>179.73</c:v>
                </c:pt>
                <c:pt idx="27">
                  <c:v>191.37</c:v>
                </c:pt>
                <c:pt idx="28">
                  <c:v>196.37</c:v>
                </c:pt>
                <c:pt idx="29">
                  <c:v>199.52</c:v>
                </c:pt>
                <c:pt idx="30">
                  <c:v>211.58</c:v>
                </c:pt>
                <c:pt idx="31">
                  <c:v>213.23</c:v>
                </c:pt>
                <c:pt idx="32">
                  <c:v>228.05</c:v>
                </c:pt>
                <c:pt idx="33">
                  <c:v>229.64</c:v>
                </c:pt>
                <c:pt idx="34">
                  <c:v>235.76999999999998</c:v>
                </c:pt>
                <c:pt idx="35">
                  <c:v>240.8</c:v>
                </c:pt>
                <c:pt idx="36">
                  <c:v>241.33</c:v>
                </c:pt>
                <c:pt idx="37">
                  <c:v>241.96</c:v>
                </c:pt>
                <c:pt idx="38">
                  <c:v>243.69</c:v>
                </c:pt>
                <c:pt idx="39">
                  <c:v>244.67</c:v>
                </c:pt>
                <c:pt idx="40">
                  <c:v>245.73999999999998</c:v>
                </c:pt>
                <c:pt idx="41">
                  <c:v>249.58</c:v>
                </c:pt>
                <c:pt idx="42">
                  <c:v>250.86</c:v>
                </c:pt>
                <c:pt idx="43">
                  <c:v>255.22</c:v>
                </c:pt>
                <c:pt idx="44">
                  <c:v>255.94</c:v>
                </c:pt>
                <c:pt idx="45">
                  <c:v>257.68</c:v>
                </c:pt>
                <c:pt idx="46">
                  <c:v>267.01</c:v>
                </c:pt>
                <c:pt idx="47">
                  <c:v>268.36</c:v>
                </c:pt>
                <c:pt idx="48">
                  <c:v>269.77999999999969</c:v>
                </c:pt>
                <c:pt idx="49">
                  <c:v>275.36</c:v>
                </c:pt>
                <c:pt idx="50">
                  <c:v>276.60000000000002</c:v>
                </c:pt>
                <c:pt idx="51">
                  <c:v>290.37</c:v>
                </c:pt>
                <c:pt idx="52">
                  <c:v>300.47000000000003</c:v>
                </c:pt>
                <c:pt idx="53">
                  <c:v>306.47000000000003</c:v>
                </c:pt>
                <c:pt idx="54">
                  <c:v>309.8</c:v>
                </c:pt>
                <c:pt idx="55">
                  <c:v>313.83999999999969</c:v>
                </c:pt>
                <c:pt idx="56">
                  <c:v>318.5</c:v>
                </c:pt>
                <c:pt idx="57">
                  <c:v>326.91000000000003</c:v>
                </c:pt>
                <c:pt idx="58">
                  <c:v>328.14000000000038</c:v>
                </c:pt>
                <c:pt idx="59">
                  <c:v>329.64000000000038</c:v>
                </c:pt>
                <c:pt idx="60">
                  <c:v>334.45</c:v>
                </c:pt>
                <c:pt idx="61">
                  <c:v>339.25</c:v>
                </c:pt>
                <c:pt idx="62">
                  <c:v>339.26</c:v>
                </c:pt>
                <c:pt idx="63">
                  <c:v>358.28999999999911</c:v>
                </c:pt>
                <c:pt idx="64">
                  <c:v>381.9</c:v>
                </c:pt>
              </c:numCache>
            </c:numRef>
          </c:val>
        </c:ser>
        <c:axId val="117003392"/>
        <c:axId val="117004928"/>
      </c:barChart>
      <c:catAx>
        <c:axId val="11700339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800" b="0"/>
            </a:pPr>
            <a:endParaRPr lang="pt-BR"/>
          </a:p>
        </c:txPr>
        <c:crossAx val="117004928"/>
        <c:crosses val="autoZero"/>
        <c:auto val="1"/>
        <c:lblAlgn val="ctr"/>
        <c:lblOffset val="100"/>
      </c:catAx>
      <c:valAx>
        <c:axId val="1170049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17003392"/>
        <c:crosses val="autoZero"/>
        <c:crossBetween val="between"/>
      </c:valAx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74505660380524E-2"/>
          <c:y val="4.9165134773379485E-2"/>
          <c:w val="0.87898263518024289"/>
          <c:h val="0.83467083235312167"/>
        </c:manualLayout>
      </c:layout>
      <c:lineChart>
        <c:grouping val="standard"/>
        <c:ser>
          <c:idx val="1"/>
          <c:order val="0"/>
          <c:tx>
            <c:v>Incentivada Longo Prazo DCIDE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266"/>
              <c:showVal val="1"/>
            </c:dLbl>
            <c:delete val="1"/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pt-BR"/>
              </a:p>
            </c:txPr>
          </c:dLbls>
          <c:cat>
            <c:numRef>
              <c:f>base_novo!$B$2:$B$268</c:f>
              <c:numCache>
                <c:formatCode>dd/mm/yyyy</c:formatCode>
                <c:ptCount val="267"/>
                <c:pt idx="0">
                  <c:v>41759</c:v>
                </c:pt>
                <c:pt idx="1">
                  <c:v>41766</c:v>
                </c:pt>
                <c:pt idx="2">
                  <c:v>41773</c:v>
                </c:pt>
                <c:pt idx="3">
                  <c:v>41780</c:v>
                </c:pt>
                <c:pt idx="4">
                  <c:v>41787</c:v>
                </c:pt>
                <c:pt idx="5">
                  <c:v>41794</c:v>
                </c:pt>
                <c:pt idx="6">
                  <c:v>41801</c:v>
                </c:pt>
                <c:pt idx="7">
                  <c:v>41808</c:v>
                </c:pt>
                <c:pt idx="8">
                  <c:v>41815</c:v>
                </c:pt>
                <c:pt idx="9">
                  <c:v>41822</c:v>
                </c:pt>
                <c:pt idx="10">
                  <c:v>41828</c:v>
                </c:pt>
                <c:pt idx="11">
                  <c:v>41836</c:v>
                </c:pt>
                <c:pt idx="12">
                  <c:v>41843</c:v>
                </c:pt>
                <c:pt idx="13">
                  <c:v>41848</c:v>
                </c:pt>
                <c:pt idx="14">
                  <c:v>41857</c:v>
                </c:pt>
                <c:pt idx="15">
                  <c:v>41864</c:v>
                </c:pt>
                <c:pt idx="16">
                  <c:v>41871</c:v>
                </c:pt>
                <c:pt idx="17">
                  <c:v>41878</c:v>
                </c:pt>
                <c:pt idx="18">
                  <c:v>41885</c:v>
                </c:pt>
                <c:pt idx="19">
                  <c:v>41892</c:v>
                </c:pt>
                <c:pt idx="20">
                  <c:v>41899</c:v>
                </c:pt>
                <c:pt idx="21">
                  <c:v>41906</c:v>
                </c:pt>
                <c:pt idx="22">
                  <c:v>41913</c:v>
                </c:pt>
                <c:pt idx="23">
                  <c:v>41920</c:v>
                </c:pt>
                <c:pt idx="24">
                  <c:v>41927</c:v>
                </c:pt>
                <c:pt idx="25">
                  <c:v>41934</c:v>
                </c:pt>
                <c:pt idx="26">
                  <c:v>41941</c:v>
                </c:pt>
                <c:pt idx="27">
                  <c:v>41948</c:v>
                </c:pt>
                <c:pt idx="28">
                  <c:v>41955</c:v>
                </c:pt>
                <c:pt idx="29">
                  <c:v>41962</c:v>
                </c:pt>
                <c:pt idx="30">
                  <c:v>41969</c:v>
                </c:pt>
                <c:pt idx="31">
                  <c:v>41976</c:v>
                </c:pt>
                <c:pt idx="32">
                  <c:v>41983</c:v>
                </c:pt>
                <c:pt idx="33">
                  <c:v>41990</c:v>
                </c:pt>
                <c:pt idx="34">
                  <c:v>41997</c:v>
                </c:pt>
                <c:pt idx="35">
                  <c:v>42004</c:v>
                </c:pt>
                <c:pt idx="36">
                  <c:v>42011</c:v>
                </c:pt>
                <c:pt idx="37">
                  <c:v>42018</c:v>
                </c:pt>
                <c:pt idx="38">
                  <c:v>42025</c:v>
                </c:pt>
                <c:pt idx="39">
                  <c:v>42032</c:v>
                </c:pt>
                <c:pt idx="40">
                  <c:v>42039</c:v>
                </c:pt>
                <c:pt idx="41">
                  <c:v>38394</c:v>
                </c:pt>
                <c:pt idx="42">
                  <c:v>42055</c:v>
                </c:pt>
                <c:pt idx="43">
                  <c:v>42060</c:v>
                </c:pt>
                <c:pt idx="44">
                  <c:v>42067</c:v>
                </c:pt>
                <c:pt idx="45">
                  <c:v>42074</c:v>
                </c:pt>
                <c:pt idx="46">
                  <c:v>42081</c:v>
                </c:pt>
                <c:pt idx="47">
                  <c:v>42088</c:v>
                </c:pt>
                <c:pt idx="48">
                  <c:v>42095</c:v>
                </c:pt>
                <c:pt idx="49">
                  <c:v>42102</c:v>
                </c:pt>
                <c:pt idx="50">
                  <c:v>42109</c:v>
                </c:pt>
                <c:pt idx="51">
                  <c:v>42118</c:v>
                </c:pt>
                <c:pt idx="52">
                  <c:v>42123</c:v>
                </c:pt>
                <c:pt idx="53">
                  <c:v>42130</c:v>
                </c:pt>
                <c:pt idx="54">
                  <c:v>42137</c:v>
                </c:pt>
                <c:pt idx="55">
                  <c:v>42144</c:v>
                </c:pt>
                <c:pt idx="56">
                  <c:v>42151</c:v>
                </c:pt>
                <c:pt idx="57">
                  <c:v>42158</c:v>
                </c:pt>
                <c:pt idx="58">
                  <c:v>42165</c:v>
                </c:pt>
                <c:pt idx="59">
                  <c:v>42172</c:v>
                </c:pt>
                <c:pt idx="60">
                  <c:v>42179</c:v>
                </c:pt>
                <c:pt idx="61">
                  <c:v>42186</c:v>
                </c:pt>
                <c:pt idx="62">
                  <c:v>42192</c:v>
                </c:pt>
                <c:pt idx="63">
                  <c:v>42200</c:v>
                </c:pt>
                <c:pt idx="64">
                  <c:v>42207</c:v>
                </c:pt>
                <c:pt idx="65">
                  <c:v>42214</c:v>
                </c:pt>
                <c:pt idx="66">
                  <c:v>42221</c:v>
                </c:pt>
                <c:pt idx="67">
                  <c:v>42228</c:v>
                </c:pt>
                <c:pt idx="68">
                  <c:v>42235</c:v>
                </c:pt>
                <c:pt idx="69">
                  <c:v>42242</c:v>
                </c:pt>
                <c:pt idx="70">
                  <c:v>42249</c:v>
                </c:pt>
                <c:pt idx="71">
                  <c:v>42257</c:v>
                </c:pt>
                <c:pt idx="72">
                  <c:v>42263</c:v>
                </c:pt>
                <c:pt idx="73">
                  <c:v>42270</c:v>
                </c:pt>
                <c:pt idx="74">
                  <c:v>42284</c:v>
                </c:pt>
                <c:pt idx="75">
                  <c:v>42292</c:v>
                </c:pt>
                <c:pt idx="76">
                  <c:v>42298</c:v>
                </c:pt>
                <c:pt idx="77">
                  <c:v>42305</c:v>
                </c:pt>
                <c:pt idx="78">
                  <c:v>42313</c:v>
                </c:pt>
                <c:pt idx="79">
                  <c:v>42319</c:v>
                </c:pt>
                <c:pt idx="80">
                  <c:v>42326</c:v>
                </c:pt>
                <c:pt idx="81">
                  <c:v>42333</c:v>
                </c:pt>
                <c:pt idx="82">
                  <c:v>42340</c:v>
                </c:pt>
                <c:pt idx="83">
                  <c:v>42347</c:v>
                </c:pt>
                <c:pt idx="84">
                  <c:v>42354</c:v>
                </c:pt>
                <c:pt idx="85">
                  <c:v>42361</c:v>
                </c:pt>
                <c:pt idx="86">
                  <c:v>42368</c:v>
                </c:pt>
                <c:pt idx="87">
                  <c:v>42375</c:v>
                </c:pt>
                <c:pt idx="88">
                  <c:v>42382</c:v>
                </c:pt>
                <c:pt idx="89">
                  <c:v>42389</c:v>
                </c:pt>
                <c:pt idx="90">
                  <c:v>42396</c:v>
                </c:pt>
                <c:pt idx="91">
                  <c:v>42403</c:v>
                </c:pt>
                <c:pt idx="92">
                  <c:v>42412</c:v>
                </c:pt>
                <c:pt idx="93">
                  <c:v>42417</c:v>
                </c:pt>
                <c:pt idx="94">
                  <c:v>42424</c:v>
                </c:pt>
                <c:pt idx="95">
                  <c:v>42431</c:v>
                </c:pt>
                <c:pt idx="96">
                  <c:v>42438</c:v>
                </c:pt>
                <c:pt idx="97">
                  <c:v>42445</c:v>
                </c:pt>
                <c:pt idx="98">
                  <c:v>42452</c:v>
                </c:pt>
                <c:pt idx="99">
                  <c:v>42459</c:v>
                </c:pt>
                <c:pt idx="100">
                  <c:v>42466</c:v>
                </c:pt>
                <c:pt idx="101">
                  <c:v>42473</c:v>
                </c:pt>
                <c:pt idx="102">
                  <c:v>42480</c:v>
                </c:pt>
                <c:pt idx="103">
                  <c:v>42487</c:v>
                </c:pt>
                <c:pt idx="104">
                  <c:v>42494</c:v>
                </c:pt>
                <c:pt idx="105">
                  <c:v>42501</c:v>
                </c:pt>
                <c:pt idx="106">
                  <c:v>42508</c:v>
                </c:pt>
                <c:pt idx="107">
                  <c:v>42515</c:v>
                </c:pt>
                <c:pt idx="108">
                  <c:v>42522</c:v>
                </c:pt>
                <c:pt idx="109">
                  <c:v>42529</c:v>
                </c:pt>
                <c:pt idx="110">
                  <c:v>42536</c:v>
                </c:pt>
                <c:pt idx="111">
                  <c:v>42543</c:v>
                </c:pt>
                <c:pt idx="112">
                  <c:v>42550</c:v>
                </c:pt>
                <c:pt idx="113">
                  <c:v>42557</c:v>
                </c:pt>
                <c:pt idx="114">
                  <c:v>42564</c:v>
                </c:pt>
                <c:pt idx="115">
                  <c:v>42571</c:v>
                </c:pt>
                <c:pt idx="116">
                  <c:v>42578</c:v>
                </c:pt>
                <c:pt idx="117">
                  <c:v>42585</c:v>
                </c:pt>
                <c:pt idx="118">
                  <c:v>42592</c:v>
                </c:pt>
                <c:pt idx="119">
                  <c:v>42599</c:v>
                </c:pt>
                <c:pt idx="120">
                  <c:v>42606</c:v>
                </c:pt>
                <c:pt idx="121">
                  <c:v>42613</c:v>
                </c:pt>
                <c:pt idx="122">
                  <c:v>42620</c:v>
                </c:pt>
                <c:pt idx="123">
                  <c:v>42627</c:v>
                </c:pt>
                <c:pt idx="124">
                  <c:v>42634</c:v>
                </c:pt>
                <c:pt idx="125">
                  <c:v>42641</c:v>
                </c:pt>
                <c:pt idx="126">
                  <c:v>42648</c:v>
                </c:pt>
                <c:pt idx="127">
                  <c:v>42654</c:v>
                </c:pt>
                <c:pt idx="128">
                  <c:v>42662</c:v>
                </c:pt>
                <c:pt idx="129">
                  <c:v>42669</c:v>
                </c:pt>
                <c:pt idx="130">
                  <c:v>42677</c:v>
                </c:pt>
                <c:pt idx="131">
                  <c:v>42683</c:v>
                </c:pt>
                <c:pt idx="132">
                  <c:v>42691</c:v>
                </c:pt>
                <c:pt idx="133">
                  <c:v>42697</c:v>
                </c:pt>
                <c:pt idx="134">
                  <c:v>42704</c:v>
                </c:pt>
                <c:pt idx="135">
                  <c:v>42711</c:v>
                </c:pt>
                <c:pt idx="136">
                  <c:v>42718</c:v>
                </c:pt>
                <c:pt idx="137">
                  <c:v>42725</c:v>
                </c:pt>
                <c:pt idx="138">
                  <c:v>42732</c:v>
                </c:pt>
                <c:pt idx="139">
                  <c:v>42739</c:v>
                </c:pt>
                <c:pt idx="140">
                  <c:v>42746</c:v>
                </c:pt>
                <c:pt idx="141">
                  <c:v>42753</c:v>
                </c:pt>
                <c:pt idx="142">
                  <c:v>42760</c:v>
                </c:pt>
                <c:pt idx="143">
                  <c:v>42767</c:v>
                </c:pt>
                <c:pt idx="144">
                  <c:v>42774</c:v>
                </c:pt>
                <c:pt idx="145">
                  <c:v>42781</c:v>
                </c:pt>
                <c:pt idx="146">
                  <c:v>42788</c:v>
                </c:pt>
                <c:pt idx="147">
                  <c:v>42797</c:v>
                </c:pt>
                <c:pt idx="148">
                  <c:v>42802</c:v>
                </c:pt>
                <c:pt idx="149">
                  <c:v>42809</c:v>
                </c:pt>
                <c:pt idx="150">
                  <c:v>42816</c:v>
                </c:pt>
                <c:pt idx="151">
                  <c:v>42823</c:v>
                </c:pt>
                <c:pt idx="152">
                  <c:v>42830</c:v>
                </c:pt>
                <c:pt idx="153">
                  <c:v>42837</c:v>
                </c:pt>
                <c:pt idx="154">
                  <c:v>42844</c:v>
                </c:pt>
                <c:pt idx="155">
                  <c:v>42851</c:v>
                </c:pt>
                <c:pt idx="156">
                  <c:v>42858</c:v>
                </c:pt>
                <c:pt idx="157">
                  <c:v>42865</c:v>
                </c:pt>
                <c:pt idx="158">
                  <c:v>42872</c:v>
                </c:pt>
                <c:pt idx="159">
                  <c:v>42879</c:v>
                </c:pt>
                <c:pt idx="160">
                  <c:v>42886</c:v>
                </c:pt>
                <c:pt idx="161">
                  <c:v>42893</c:v>
                </c:pt>
                <c:pt idx="162">
                  <c:v>42900</c:v>
                </c:pt>
                <c:pt idx="163">
                  <c:v>42907</c:v>
                </c:pt>
                <c:pt idx="164">
                  <c:v>42914</c:v>
                </c:pt>
                <c:pt idx="165">
                  <c:v>42921</c:v>
                </c:pt>
                <c:pt idx="166">
                  <c:v>42928</c:v>
                </c:pt>
                <c:pt idx="167">
                  <c:v>42935</c:v>
                </c:pt>
                <c:pt idx="168">
                  <c:v>42942</c:v>
                </c:pt>
                <c:pt idx="169">
                  <c:v>42949</c:v>
                </c:pt>
                <c:pt idx="170">
                  <c:v>42956</c:v>
                </c:pt>
                <c:pt idx="171">
                  <c:v>42963</c:v>
                </c:pt>
                <c:pt idx="172">
                  <c:v>42970</c:v>
                </c:pt>
                <c:pt idx="173">
                  <c:v>42977</c:v>
                </c:pt>
                <c:pt idx="174">
                  <c:v>42984</c:v>
                </c:pt>
                <c:pt idx="175">
                  <c:v>42991</c:v>
                </c:pt>
                <c:pt idx="176">
                  <c:v>42998</c:v>
                </c:pt>
                <c:pt idx="177">
                  <c:v>43005</c:v>
                </c:pt>
                <c:pt idx="178">
                  <c:v>43012</c:v>
                </c:pt>
                <c:pt idx="179">
                  <c:v>43019</c:v>
                </c:pt>
                <c:pt idx="180">
                  <c:v>43026</c:v>
                </c:pt>
                <c:pt idx="181">
                  <c:v>43033</c:v>
                </c:pt>
                <c:pt idx="182">
                  <c:v>43040</c:v>
                </c:pt>
                <c:pt idx="183">
                  <c:v>43047</c:v>
                </c:pt>
                <c:pt idx="184">
                  <c:v>43054</c:v>
                </c:pt>
                <c:pt idx="185">
                  <c:v>43061</c:v>
                </c:pt>
                <c:pt idx="186">
                  <c:v>43068</c:v>
                </c:pt>
                <c:pt idx="187">
                  <c:v>43075</c:v>
                </c:pt>
                <c:pt idx="188">
                  <c:v>43082</c:v>
                </c:pt>
                <c:pt idx="189">
                  <c:v>43089</c:v>
                </c:pt>
                <c:pt idx="190">
                  <c:v>43096</c:v>
                </c:pt>
                <c:pt idx="191">
                  <c:v>43103</c:v>
                </c:pt>
                <c:pt idx="192">
                  <c:v>43110</c:v>
                </c:pt>
                <c:pt idx="193">
                  <c:v>43117</c:v>
                </c:pt>
                <c:pt idx="194">
                  <c:v>43124</c:v>
                </c:pt>
                <c:pt idx="195">
                  <c:v>43131</c:v>
                </c:pt>
                <c:pt idx="196">
                  <c:v>43138</c:v>
                </c:pt>
                <c:pt idx="197">
                  <c:v>43145</c:v>
                </c:pt>
                <c:pt idx="198">
                  <c:v>43152</c:v>
                </c:pt>
                <c:pt idx="199">
                  <c:v>43159</c:v>
                </c:pt>
                <c:pt idx="200">
                  <c:v>43166</c:v>
                </c:pt>
                <c:pt idx="201">
                  <c:v>43173</c:v>
                </c:pt>
                <c:pt idx="202">
                  <c:v>43180</c:v>
                </c:pt>
                <c:pt idx="203">
                  <c:v>43187</c:v>
                </c:pt>
                <c:pt idx="204">
                  <c:v>43194</c:v>
                </c:pt>
                <c:pt idx="205">
                  <c:v>43201</c:v>
                </c:pt>
                <c:pt idx="206">
                  <c:v>43208</c:v>
                </c:pt>
                <c:pt idx="207">
                  <c:v>43215</c:v>
                </c:pt>
                <c:pt idx="208">
                  <c:v>43224</c:v>
                </c:pt>
                <c:pt idx="209">
                  <c:v>43229</c:v>
                </c:pt>
                <c:pt idx="210">
                  <c:v>43236</c:v>
                </c:pt>
                <c:pt idx="211">
                  <c:v>43243</c:v>
                </c:pt>
                <c:pt idx="212">
                  <c:v>43250</c:v>
                </c:pt>
                <c:pt idx="213">
                  <c:v>43257</c:v>
                </c:pt>
                <c:pt idx="214">
                  <c:v>43264</c:v>
                </c:pt>
                <c:pt idx="215">
                  <c:v>43271</c:v>
                </c:pt>
                <c:pt idx="216">
                  <c:v>43278</c:v>
                </c:pt>
                <c:pt idx="217">
                  <c:v>43285</c:v>
                </c:pt>
                <c:pt idx="218">
                  <c:v>43292</c:v>
                </c:pt>
                <c:pt idx="219">
                  <c:v>43299</c:v>
                </c:pt>
                <c:pt idx="220">
                  <c:v>43306</c:v>
                </c:pt>
                <c:pt idx="221">
                  <c:v>43313</c:v>
                </c:pt>
                <c:pt idx="222">
                  <c:v>43320</c:v>
                </c:pt>
                <c:pt idx="223">
                  <c:v>43327</c:v>
                </c:pt>
                <c:pt idx="224">
                  <c:v>43334</c:v>
                </c:pt>
                <c:pt idx="225">
                  <c:v>43341</c:v>
                </c:pt>
                <c:pt idx="226">
                  <c:v>43348</c:v>
                </c:pt>
                <c:pt idx="227">
                  <c:v>43355</c:v>
                </c:pt>
                <c:pt idx="228">
                  <c:v>43362</c:v>
                </c:pt>
                <c:pt idx="229">
                  <c:v>43369</c:v>
                </c:pt>
                <c:pt idx="230">
                  <c:v>43376</c:v>
                </c:pt>
                <c:pt idx="231">
                  <c:v>43383</c:v>
                </c:pt>
                <c:pt idx="232">
                  <c:v>43390</c:v>
                </c:pt>
                <c:pt idx="233">
                  <c:v>43397</c:v>
                </c:pt>
                <c:pt idx="234">
                  <c:v>43404</c:v>
                </c:pt>
                <c:pt idx="235">
                  <c:v>43411</c:v>
                </c:pt>
                <c:pt idx="236">
                  <c:v>43418</c:v>
                </c:pt>
                <c:pt idx="237">
                  <c:v>43425</c:v>
                </c:pt>
                <c:pt idx="238">
                  <c:v>43432</c:v>
                </c:pt>
                <c:pt idx="239">
                  <c:v>43439</c:v>
                </c:pt>
                <c:pt idx="240">
                  <c:v>43446</c:v>
                </c:pt>
                <c:pt idx="241">
                  <c:v>43453</c:v>
                </c:pt>
                <c:pt idx="242">
                  <c:v>43460</c:v>
                </c:pt>
                <c:pt idx="243">
                  <c:v>43467</c:v>
                </c:pt>
                <c:pt idx="244">
                  <c:v>43474</c:v>
                </c:pt>
                <c:pt idx="245">
                  <c:v>43481</c:v>
                </c:pt>
                <c:pt idx="246">
                  <c:v>43488</c:v>
                </c:pt>
                <c:pt idx="247">
                  <c:v>43495</c:v>
                </c:pt>
                <c:pt idx="248">
                  <c:v>43502</c:v>
                </c:pt>
                <c:pt idx="249">
                  <c:v>43509</c:v>
                </c:pt>
                <c:pt idx="250">
                  <c:v>43516</c:v>
                </c:pt>
                <c:pt idx="251">
                  <c:v>43523</c:v>
                </c:pt>
                <c:pt idx="252">
                  <c:v>43530</c:v>
                </c:pt>
                <c:pt idx="253">
                  <c:v>43537</c:v>
                </c:pt>
                <c:pt idx="254">
                  <c:v>43544</c:v>
                </c:pt>
                <c:pt idx="255">
                  <c:v>43551</c:v>
                </c:pt>
                <c:pt idx="256">
                  <c:v>43558</c:v>
                </c:pt>
                <c:pt idx="257">
                  <c:v>43565</c:v>
                </c:pt>
                <c:pt idx="258">
                  <c:v>43572</c:v>
                </c:pt>
                <c:pt idx="259">
                  <c:v>43579</c:v>
                </c:pt>
                <c:pt idx="260">
                  <c:v>43586</c:v>
                </c:pt>
                <c:pt idx="261">
                  <c:v>43593</c:v>
                </c:pt>
                <c:pt idx="262">
                  <c:v>43600</c:v>
                </c:pt>
                <c:pt idx="263">
                  <c:v>43607</c:v>
                </c:pt>
                <c:pt idx="264">
                  <c:v>43614</c:v>
                </c:pt>
                <c:pt idx="265">
                  <c:v>43621</c:v>
                </c:pt>
                <c:pt idx="266">
                  <c:v>43628</c:v>
                </c:pt>
              </c:numCache>
            </c:numRef>
          </c:cat>
          <c:val>
            <c:numRef>
              <c:f>base_novo!$E$2:$E$268</c:f>
              <c:numCache>
                <c:formatCode>General</c:formatCode>
                <c:ptCount val="267"/>
                <c:pt idx="0">
                  <c:v>203.01</c:v>
                </c:pt>
                <c:pt idx="1">
                  <c:v>207.46</c:v>
                </c:pt>
                <c:pt idx="2">
                  <c:v>210.93</c:v>
                </c:pt>
                <c:pt idx="3">
                  <c:v>215.8</c:v>
                </c:pt>
                <c:pt idx="4">
                  <c:v>218.78</c:v>
                </c:pt>
                <c:pt idx="5">
                  <c:v>222.93</c:v>
                </c:pt>
                <c:pt idx="6">
                  <c:v>218.7</c:v>
                </c:pt>
                <c:pt idx="7">
                  <c:v>223.04</c:v>
                </c:pt>
                <c:pt idx="8">
                  <c:v>224.70999999999998</c:v>
                </c:pt>
                <c:pt idx="9">
                  <c:v>228.33</c:v>
                </c:pt>
                <c:pt idx="10">
                  <c:v>229.93</c:v>
                </c:pt>
                <c:pt idx="11">
                  <c:v>232.36</c:v>
                </c:pt>
                <c:pt idx="12">
                  <c:v>234.52</c:v>
                </c:pt>
                <c:pt idx="13">
                  <c:v>238.45000000000007</c:v>
                </c:pt>
                <c:pt idx="14">
                  <c:v>242.98000000000008</c:v>
                </c:pt>
                <c:pt idx="15">
                  <c:v>245.93</c:v>
                </c:pt>
                <c:pt idx="16">
                  <c:v>248.20999999999998</c:v>
                </c:pt>
                <c:pt idx="17">
                  <c:v>249.95000000000007</c:v>
                </c:pt>
                <c:pt idx="18">
                  <c:v>185.45000000000007</c:v>
                </c:pt>
                <c:pt idx="19">
                  <c:v>187.26999999999998</c:v>
                </c:pt>
                <c:pt idx="20">
                  <c:v>191.05</c:v>
                </c:pt>
                <c:pt idx="21">
                  <c:v>190.92000000000004</c:v>
                </c:pt>
                <c:pt idx="22">
                  <c:v>191.92000000000004</c:v>
                </c:pt>
                <c:pt idx="23">
                  <c:v>194.3</c:v>
                </c:pt>
                <c:pt idx="24">
                  <c:v>196.12</c:v>
                </c:pt>
                <c:pt idx="25">
                  <c:v>197.46</c:v>
                </c:pt>
                <c:pt idx="26">
                  <c:v>198.51</c:v>
                </c:pt>
                <c:pt idx="27">
                  <c:v>198.72</c:v>
                </c:pt>
                <c:pt idx="28">
                  <c:v>200.44</c:v>
                </c:pt>
                <c:pt idx="29">
                  <c:v>199.92000000000004</c:v>
                </c:pt>
                <c:pt idx="30">
                  <c:v>201.72</c:v>
                </c:pt>
                <c:pt idx="31">
                  <c:v>201.59</c:v>
                </c:pt>
                <c:pt idx="32">
                  <c:v>203.12</c:v>
                </c:pt>
                <c:pt idx="33">
                  <c:v>203.08</c:v>
                </c:pt>
                <c:pt idx="34">
                  <c:v>202.73</c:v>
                </c:pt>
                <c:pt idx="35">
                  <c:v>202.42000000000004</c:v>
                </c:pt>
                <c:pt idx="36">
                  <c:v>203.13</c:v>
                </c:pt>
                <c:pt idx="37">
                  <c:v>204.84</c:v>
                </c:pt>
                <c:pt idx="38">
                  <c:v>205.73</c:v>
                </c:pt>
                <c:pt idx="39">
                  <c:v>207.91</c:v>
                </c:pt>
                <c:pt idx="40">
                  <c:v>210.56</c:v>
                </c:pt>
                <c:pt idx="41">
                  <c:v>216.99</c:v>
                </c:pt>
                <c:pt idx="42">
                  <c:v>221.51</c:v>
                </c:pt>
                <c:pt idx="43">
                  <c:v>225.05</c:v>
                </c:pt>
                <c:pt idx="44">
                  <c:v>229.41</c:v>
                </c:pt>
                <c:pt idx="45">
                  <c:v>232.9</c:v>
                </c:pt>
                <c:pt idx="46">
                  <c:v>234.28</c:v>
                </c:pt>
                <c:pt idx="47">
                  <c:v>233.25</c:v>
                </c:pt>
                <c:pt idx="48">
                  <c:v>232.9</c:v>
                </c:pt>
                <c:pt idx="49">
                  <c:v>231.63</c:v>
                </c:pt>
                <c:pt idx="50">
                  <c:v>228.41</c:v>
                </c:pt>
                <c:pt idx="51">
                  <c:v>226.73</c:v>
                </c:pt>
                <c:pt idx="52">
                  <c:v>225.01</c:v>
                </c:pt>
                <c:pt idx="53">
                  <c:v>222.69</c:v>
                </c:pt>
                <c:pt idx="54">
                  <c:v>222.98000000000008</c:v>
                </c:pt>
                <c:pt idx="55">
                  <c:v>224.43</c:v>
                </c:pt>
                <c:pt idx="56">
                  <c:v>224.34</c:v>
                </c:pt>
                <c:pt idx="57">
                  <c:v>222.87</c:v>
                </c:pt>
                <c:pt idx="58">
                  <c:v>223.12</c:v>
                </c:pt>
                <c:pt idx="59">
                  <c:v>221.23999999999998</c:v>
                </c:pt>
                <c:pt idx="60">
                  <c:v>219.16</c:v>
                </c:pt>
                <c:pt idx="61">
                  <c:v>218.6</c:v>
                </c:pt>
                <c:pt idx="62">
                  <c:v>208.76</c:v>
                </c:pt>
                <c:pt idx="63">
                  <c:v>200.3</c:v>
                </c:pt>
                <c:pt idx="64">
                  <c:v>190.20999999999998</c:v>
                </c:pt>
                <c:pt idx="65">
                  <c:v>188.45000000000007</c:v>
                </c:pt>
                <c:pt idx="66">
                  <c:v>186.09</c:v>
                </c:pt>
                <c:pt idx="67">
                  <c:v>187.20999999999998</c:v>
                </c:pt>
                <c:pt idx="68">
                  <c:v>187.14</c:v>
                </c:pt>
                <c:pt idx="69">
                  <c:v>187.51</c:v>
                </c:pt>
                <c:pt idx="70">
                  <c:v>188.79</c:v>
                </c:pt>
                <c:pt idx="71">
                  <c:v>178.8</c:v>
                </c:pt>
                <c:pt idx="72">
                  <c:v>177.3</c:v>
                </c:pt>
                <c:pt idx="73">
                  <c:v>177.84</c:v>
                </c:pt>
                <c:pt idx="74">
                  <c:v>176.87</c:v>
                </c:pt>
                <c:pt idx="75">
                  <c:v>175.36</c:v>
                </c:pt>
                <c:pt idx="76">
                  <c:v>174.49</c:v>
                </c:pt>
                <c:pt idx="77">
                  <c:v>174.56</c:v>
                </c:pt>
                <c:pt idx="78">
                  <c:v>174.34</c:v>
                </c:pt>
                <c:pt idx="79">
                  <c:v>173.56</c:v>
                </c:pt>
                <c:pt idx="80">
                  <c:v>173.62</c:v>
                </c:pt>
                <c:pt idx="81">
                  <c:v>172.25</c:v>
                </c:pt>
                <c:pt idx="82">
                  <c:v>167.94</c:v>
                </c:pt>
                <c:pt idx="83">
                  <c:v>164.52</c:v>
                </c:pt>
                <c:pt idx="84">
                  <c:v>162.69999999999999</c:v>
                </c:pt>
                <c:pt idx="85">
                  <c:v>162.15</c:v>
                </c:pt>
                <c:pt idx="86">
                  <c:v>157.51</c:v>
                </c:pt>
                <c:pt idx="87">
                  <c:v>154.63</c:v>
                </c:pt>
                <c:pt idx="88">
                  <c:v>150.65</c:v>
                </c:pt>
                <c:pt idx="89">
                  <c:v>148.08000000000001</c:v>
                </c:pt>
                <c:pt idx="90">
                  <c:v>146.04</c:v>
                </c:pt>
                <c:pt idx="91">
                  <c:v>139.69999999999999</c:v>
                </c:pt>
                <c:pt idx="92">
                  <c:v>137.52000000000001</c:v>
                </c:pt>
                <c:pt idx="93">
                  <c:v>137.30000000000001</c:v>
                </c:pt>
                <c:pt idx="94">
                  <c:v>136.54</c:v>
                </c:pt>
                <c:pt idx="95">
                  <c:v>136.76999999999998</c:v>
                </c:pt>
                <c:pt idx="96">
                  <c:v>137.15</c:v>
                </c:pt>
                <c:pt idx="97">
                  <c:v>137.51</c:v>
                </c:pt>
                <c:pt idx="98">
                  <c:v>138.12</c:v>
                </c:pt>
                <c:pt idx="99">
                  <c:v>138.85000000000008</c:v>
                </c:pt>
                <c:pt idx="100">
                  <c:v>139.60999999999999</c:v>
                </c:pt>
                <c:pt idx="101">
                  <c:v>140.79</c:v>
                </c:pt>
                <c:pt idx="102">
                  <c:v>142.93</c:v>
                </c:pt>
                <c:pt idx="103">
                  <c:v>144.19999999999999</c:v>
                </c:pt>
                <c:pt idx="104">
                  <c:v>146.70999999999998</c:v>
                </c:pt>
                <c:pt idx="105">
                  <c:v>148.66</c:v>
                </c:pt>
                <c:pt idx="106">
                  <c:v>154.76</c:v>
                </c:pt>
                <c:pt idx="107">
                  <c:v>160.01</c:v>
                </c:pt>
                <c:pt idx="108">
                  <c:v>166.87</c:v>
                </c:pt>
                <c:pt idx="109">
                  <c:v>170.49</c:v>
                </c:pt>
                <c:pt idx="110">
                  <c:v>172.87</c:v>
                </c:pt>
                <c:pt idx="111">
                  <c:v>175.42000000000004</c:v>
                </c:pt>
                <c:pt idx="112">
                  <c:v>175.52</c:v>
                </c:pt>
                <c:pt idx="113">
                  <c:v>179.79</c:v>
                </c:pt>
                <c:pt idx="114">
                  <c:v>185.18</c:v>
                </c:pt>
                <c:pt idx="115">
                  <c:v>190.32000000000008</c:v>
                </c:pt>
                <c:pt idx="116">
                  <c:v>192.26999999999998</c:v>
                </c:pt>
                <c:pt idx="117">
                  <c:v>194.43</c:v>
                </c:pt>
                <c:pt idx="118">
                  <c:v>198.05</c:v>
                </c:pt>
                <c:pt idx="119">
                  <c:v>201.02</c:v>
                </c:pt>
                <c:pt idx="120">
                  <c:v>199.02</c:v>
                </c:pt>
                <c:pt idx="121">
                  <c:v>197.1</c:v>
                </c:pt>
                <c:pt idx="122">
                  <c:v>194.31</c:v>
                </c:pt>
                <c:pt idx="123">
                  <c:v>194.05</c:v>
                </c:pt>
                <c:pt idx="124">
                  <c:v>193.60999999999999</c:v>
                </c:pt>
                <c:pt idx="125">
                  <c:v>192.08</c:v>
                </c:pt>
                <c:pt idx="126">
                  <c:v>191.36</c:v>
                </c:pt>
                <c:pt idx="127">
                  <c:v>192.14</c:v>
                </c:pt>
                <c:pt idx="128">
                  <c:v>191.32000000000008</c:v>
                </c:pt>
                <c:pt idx="129">
                  <c:v>189.66</c:v>
                </c:pt>
                <c:pt idx="130">
                  <c:v>189.63</c:v>
                </c:pt>
                <c:pt idx="131">
                  <c:v>189.07</c:v>
                </c:pt>
                <c:pt idx="132">
                  <c:v>187.57</c:v>
                </c:pt>
                <c:pt idx="133">
                  <c:v>187.32000000000008</c:v>
                </c:pt>
                <c:pt idx="134">
                  <c:v>187.54</c:v>
                </c:pt>
                <c:pt idx="135">
                  <c:v>187.92000000000004</c:v>
                </c:pt>
                <c:pt idx="136">
                  <c:v>184.19</c:v>
                </c:pt>
                <c:pt idx="137">
                  <c:v>180.93</c:v>
                </c:pt>
                <c:pt idx="138">
                  <c:v>182.23</c:v>
                </c:pt>
                <c:pt idx="139">
                  <c:v>182.13</c:v>
                </c:pt>
                <c:pt idx="140">
                  <c:v>183.59</c:v>
                </c:pt>
                <c:pt idx="141">
                  <c:v>184.57</c:v>
                </c:pt>
                <c:pt idx="142">
                  <c:v>186.03</c:v>
                </c:pt>
                <c:pt idx="143">
                  <c:v>187.65</c:v>
                </c:pt>
                <c:pt idx="144">
                  <c:v>188.92000000000004</c:v>
                </c:pt>
                <c:pt idx="145">
                  <c:v>192.95000000000007</c:v>
                </c:pt>
                <c:pt idx="146">
                  <c:v>195.84</c:v>
                </c:pt>
                <c:pt idx="147">
                  <c:v>196.05</c:v>
                </c:pt>
                <c:pt idx="148">
                  <c:v>198.7</c:v>
                </c:pt>
                <c:pt idx="149">
                  <c:v>203.34</c:v>
                </c:pt>
                <c:pt idx="150">
                  <c:v>205.98000000000008</c:v>
                </c:pt>
                <c:pt idx="151">
                  <c:v>207.18</c:v>
                </c:pt>
                <c:pt idx="152">
                  <c:v>210.75</c:v>
                </c:pt>
                <c:pt idx="153">
                  <c:v>213.69</c:v>
                </c:pt>
                <c:pt idx="154">
                  <c:v>214.29</c:v>
                </c:pt>
                <c:pt idx="155">
                  <c:v>214.4</c:v>
                </c:pt>
                <c:pt idx="156">
                  <c:v>216.45000000000007</c:v>
                </c:pt>
                <c:pt idx="157">
                  <c:v>218.75</c:v>
                </c:pt>
                <c:pt idx="158">
                  <c:v>217.66</c:v>
                </c:pt>
                <c:pt idx="159">
                  <c:v>217.19</c:v>
                </c:pt>
                <c:pt idx="160">
                  <c:v>215.76999999999998</c:v>
                </c:pt>
                <c:pt idx="161">
                  <c:v>212.97</c:v>
                </c:pt>
                <c:pt idx="162">
                  <c:v>212.65</c:v>
                </c:pt>
                <c:pt idx="163">
                  <c:v>212.99</c:v>
                </c:pt>
                <c:pt idx="164">
                  <c:v>213.69</c:v>
                </c:pt>
                <c:pt idx="165">
                  <c:v>215.47</c:v>
                </c:pt>
                <c:pt idx="166">
                  <c:v>214.64</c:v>
                </c:pt>
                <c:pt idx="167">
                  <c:v>213.54</c:v>
                </c:pt>
                <c:pt idx="168">
                  <c:v>212.70999999999998</c:v>
                </c:pt>
                <c:pt idx="169">
                  <c:v>213.9</c:v>
                </c:pt>
                <c:pt idx="170">
                  <c:v>214.5</c:v>
                </c:pt>
                <c:pt idx="171">
                  <c:v>215.84</c:v>
                </c:pt>
                <c:pt idx="172">
                  <c:v>213.60999999999999</c:v>
                </c:pt>
                <c:pt idx="173">
                  <c:v>214.78</c:v>
                </c:pt>
                <c:pt idx="174">
                  <c:v>201.45000000000007</c:v>
                </c:pt>
                <c:pt idx="175">
                  <c:v>204</c:v>
                </c:pt>
                <c:pt idx="176">
                  <c:v>205.10999999999999</c:v>
                </c:pt>
                <c:pt idx="177">
                  <c:v>205.23</c:v>
                </c:pt>
                <c:pt idx="178">
                  <c:v>204.67</c:v>
                </c:pt>
                <c:pt idx="179">
                  <c:v>207.73999999999998</c:v>
                </c:pt>
                <c:pt idx="180">
                  <c:v>207.62</c:v>
                </c:pt>
                <c:pt idx="181">
                  <c:v>208.17</c:v>
                </c:pt>
                <c:pt idx="182">
                  <c:v>208.93</c:v>
                </c:pt>
                <c:pt idx="183">
                  <c:v>207.09</c:v>
                </c:pt>
                <c:pt idx="184">
                  <c:v>207.17</c:v>
                </c:pt>
                <c:pt idx="185">
                  <c:v>204.23</c:v>
                </c:pt>
                <c:pt idx="186">
                  <c:v>203.92000000000004</c:v>
                </c:pt>
                <c:pt idx="187">
                  <c:v>206.73</c:v>
                </c:pt>
                <c:pt idx="188">
                  <c:v>206.10999999999999</c:v>
                </c:pt>
                <c:pt idx="189">
                  <c:v>208.03</c:v>
                </c:pt>
                <c:pt idx="190">
                  <c:v>206.54</c:v>
                </c:pt>
                <c:pt idx="191">
                  <c:v>206.57</c:v>
                </c:pt>
                <c:pt idx="192">
                  <c:v>204.38000000000008</c:v>
                </c:pt>
                <c:pt idx="193">
                  <c:v>203.09</c:v>
                </c:pt>
                <c:pt idx="194">
                  <c:v>203.04</c:v>
                </c:pt>
                <c:pt idx="195">
                  <c:v>202.44</c:v>
                </c:pt>
                <c:pt idx="196">
                  <c:v>202.35000000000008</c:v>
                </c:pt>
                <c:pt idx="197">
                  <c:v>200.2</c:v>
                </c:pt>
                <c:pt idx="198">
                  <c:v>203.84</c:v>
                </c:pt>
                <c:pt idx="199">
                  <c:v>207.16</c:v>
                </c:pt>
                <c:pt idx="200">
                  <c:v>211.37</c:v>
                </c:pt>
                <c:pt idx="201">
                  <c:v>216.36</c:v>
                </c:pt>
                <c:pt idx="202">
                  <c:v>216.26</c:v>
                </c:pt>
                <c:pt idx="203">
                  <c:v>219.22</c:v>
                </c:pt>
                <c:pt idx="204">
                  <c:v>215.97</c:v>
                </c:pt>
                <c:pt idx="205">
                  <c:v>214.38000000000008</c:v>
                </c:pt>
                <c:pt idx="206">
                  <c:v>215</c:v>
                </c:pt>
                <c:pt idx="207">
                  <c:v>217.86</c:v>
                </c:pt>
                <c:pt idx="208">
                  <c:v>219.03</c:v>
                </c:pt>
                <c:pt idx="209">
                  <c:v>219.52</c:v>
                </c:pt>
                <c:pt idx="210">
                  <c:v>218.10999999999999</c:v>
                </c:pt>
                <c:pt idx="211">
                  <c:v>222.23999999999998</c:v>
                </c:pt>
                <c:pt idx="212">
                  <c:v>221.96</c:v>
                </c:pt>
                <c:pt idx="213">
                  <c:v>223.41</c:v>
                </c:pt>
                <c:pt idx="214">
                  <c:v>225.45000000000007</c:v>
                </c:pt>
                <c:pt idx="215">
                  <c:v>225.79</c:v>
                </c:pt>
                <c:pt idx="216">
                  <c:v>227</c:v>
                </c:pt>
                <c:pt idx="217">
                  <c:v>227.63</c:v>
                </c:pt>
                <c:pt idx="218">
                  <c:v>225.35000000000008</c:v>
                </c:pt>
                <c:pt idx="219">
                  <c:v>227.20999999999998</c:v>
                </c:pt>
                <c:pt idx="220">
                  <c:v>227.62</c:v>
                </c:pt>
                <c:pt idx="221">
                  <c:v>228.04</c:v>
                </c:pt>
                <c:pt idx="222">
                  <c:v>228.34</c:v>
                </c:pt>
                <c:pt idx="223">
                  <c:v>227.08</c:v>
                </c:pt>
                <c:pt idx="224">
                  <c:v>226.2</c:v>
                </c:pt>
                <c:pt idx="225">
                  <c:v>225.19</c:v>
                </c:pt>
                <c:pt idx="226">
                  <c:v>206.04</c:v>
                </c:pt>
                <c:pt idx="227">
                  <c:v>207.33</c:v>
                </c:pt>
                <c:pt idx="228">
                  <c:v>206.01</c:v>
                </c:pt>
                <c:pt idx="229">
                  <c:v>206.47</c:v>
                </c:pt>
                <c:pt idx="230">
                  <c:v>205.53</c:v>
                </c:pt>
                <c:pt idx="231">
                  <c:v>205.96</c:v>
                </c:pt>
                <c:pt idx="232">
                  <c:v>205.15</c:v>
                </c:pt>
                <c:pt idx="233">
                  <c:v>203.34</c:v>
                </c:pt>
                <c:pt idx="234">
                  <c:v>201.51</c:v>
                </c:pt>
                <c:pt idx="235">
                  <c:v>201.37</c:v>
                </c:pt>
                <c:pt idx="236">
                  <c:v>199.26999999999998</c:v>
                </c:pt>
                <c:pt idx="237">
                  <c:v>199.26999999999998</c:v>
                </c:pt>
                <c:pt idx="238">
                  <c:v>198.2</c:v>
                </c:pt>
                <c:pt idx="239">
                  <c:v>197.79</c:v>
                </c:pt>
                <c:pt idx="240">
                  <c:v>197.76</c:v>
                </c:pt>
                <c:pt idx="241">
                  <c:v>198.86</c:v>
                </c:pt>
                <c:pt idx="242">
                  <c:v>198.83</c:v>
                </c:pt>
                <c:pt idx="243">
                  <c:v>198.5</c:v>
                </c:pt>
                <c:pt idx="244">
                  <c:v>198.7</c:v>
                </c:pt>
                <c:pt idx="245">
                  <c:v>202.42000000000004</c:v>
                </c:pt>
                <c:pt idx="246">
                  <c:v>205.34</c:v>
                </c:pt>
                <c:pt idx="247">
                  <c:v>210.63</c:v>
                </c:pt>
                <c:pt idx="248">
                  <c:v>213.08</c:v>
                </c:pt>
                <c:pt idx="249">
                  <c:v>214.01</c:v>
                </c:pt>
                <c:pt idx="250">
                  <c:v>215.83</c:v>
                </c:pt>
                <c:pt idx="251">
                  <c:v>214.98000000000008</c:v>
                </c:pt>
                <c:pt idx="252">
                  <c:v>214.76</c:v>
                </c:pt>
                <c:pt idx="253">
                  <c:v>214.09</c:v>
                </c:pt>
                <c:pt idx="254">
                  <c:v>216.01</c:v>
                </c:pt>
                <c:pt idx="255">
                  <c:v>217.81</c:v>
                </c:pt>
                <c:pt idx="256">
                  <c:v>219.37</c:v>
                </c:pt>
                <c:pt idx="257">
                  <c:v>219.35000000000008</c:v>
                </c:pt>
                <c:pt idx="258">
                  <c:v>218.86</c:v>
                </c:pt>
                <c:pt idx="259">
                  <c:v>219.46</c:v>
                </c:pt>
                <c:pt idx="260">
                  <c:v>220.51</c:v>
                </c:pt>
                <c:pt idx="261">
                  <c:v>219.55</c:v>
                </c:pt>
                <c:pt idx="262">
                  <c:v>219.94</c:v>
                </c:pt>
                <c:pt idx="263">
                  <c:v>218.53</c:v>
                </c:pt>
                <c:pt idx="264">
                  <c:v>217.15</c:v>
                </c:pt>
                <c:pt idx="265">
                  <c:v>216.93</c:v>
                </c:pt>
                <c:pt idx="266">
                  <c:v>216.10999999999999</c:v>
                </c:pt>
              </c:numCache>
            </c:numRef>
          </c:val>
        </c:ser>
        <c:ser>
          <c:idx val="2"/>
          <c:order val="1"/>
          <c:tx>
            <c:v>PLD</c:v>
          </c:tx>
          <c:spPr>
            <a:ln w="3810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base_novo!$B$2:$B$268</c:f>
              <c:numCache>
                <c:formatCode>dd/mm/yyyy</c:formatCode>
                <c:ptCount val="267"/>
                <c:pt idx="0">
                  <c:v>41759</c:v>
                </c:pt>
                <c:pt idx="1">
                  <c:v>41766</c:v>
                </c:pt>
                <c:pt idx="2">
                  <c:v>41773</c:v>
                </c:pt>
                <c:pt idx="3">
                  <c:v>41780</c:v>
                </c:pt>
                <c:pt idx="4">
                  <c:v>41787</c:v>
                </c:pt>
                <c:pt idx="5">
                  <c:v>41794</c:v>
                </c:pt>
                <c:pt idx="6">
                  <c:v>41801</c:v>
                </c:pt>
                <c:pt idx="7">
                  <c:v>41808</c:v>
                </c:pt>
                <c:pt idx="8">
                  <c:v>41815</c:v>
                </c:pt>
                <c:pt idx="9">
                  <c:v>41822</c:v>
                </c:pt>
                <c:pt idx="10">
                  <c:v>41828</c:v>
                </c:pt>
                <c:pt idx="11">
                  <c:v>41836</c:v>
                </c:pt>
                <c:pt idx="12">
                  <c:v>41843</c:v>
                </c:pt>
                <c:pt idx="13">
                  <c:v>41848</c:v>
                </c:pt>
                <c:pt idx="14">
                  <c:v>41857</c:v>
                </c:pt>
                <c:pt idx="15">
                  <c:v>41864</c:v>
                </c:pt>
                <c:pt idx="16">
                  <c:v>41871</c:v>
                </c:pt>
                <c:pt idx="17">
                  <c:v>41878</c:v>
                </c:pt>
                <c:pt idx="18">
                  <c:v>41885</c:v>
                </c:pt>
                <c:pt idx="19">
                  <c:v>41892</c:v>
                </c:pt>
                <c:pt idx="20">
                  <c:v>41899</c:v>
                </c:pt>
                <c:pt idx="21">
                  <c:v>41906</c:v>
                </c:pt>
                <c:pt idx="22">
                  <c:v>41913</c:v>
                </c:pt>
                <c:pt idx="23">
                  <c:v>41920</c:v>
                </c:pt>
                <c:pt idx="24">
                  <c:v>41927</c:v>
                </c:pt>
                <c:pt idx="25">
                  <c:v>41934</c:v>
                </c:pt>
                <c:pt idx="26">
                  <c:v>41941</c:v>
                </c:pt>
                <c:pt idx="27">
                  <c:v>41948</c:v>
                </c:pt>
                <c:pt idx="28">
                  <c:v>41955</c:v>
                </c:pt>
                <c:pt idx="29">
                  <c:v>41962</c:v>
                </c:pt>
                <c:pt idx="30">
                  <c:v>41969</c:v>
                </c:pt>
                <c:pt idx="31">
                  <c:v>41976</c:v>
                </c:pt>
                <c:pt idx="32">
                  <c:v>41983</c:v>
                </c:pt>
                <c:pt idx="33">
                  <c:v>41990</c:v>
                </c:pt>
                <c:pt idx="34">
                  <c:v>41997</c:v>
                </c:pt>
                <c:pt idx="35">
                  <c:v>42004</c:v>
                </c:pt>
                <c:pt idx="36">
                  <c:v>42011</c:v>
                </c:pt>
                <c:pt idx="37">
                  <c:v>42018</c:v>
                </c:pt>
                <c:pt idx="38">
                  <c:v>42025</c:v>
                </c:pt>
                <c:pt idx="39">
                  <c:v>42032</c:v>
                </c:pt>
                <c:pt idx="40">
                  <c:v>42039</c:v>
                </c:pt>
                <c:pt idx="41">
                  <c:v>38394</c:v>
                </c:pt>
                <c:pt idx="42">
                  <c:v>42055</c:v>
                </c:pt>
                <c:pt idx="43">
                  <c:v>42060</c:v>
                </c:pt>
                <c:pt idx="44">
                  <c:v>42067</c:v>
                </c:pt>
                <c:pt idx="45">
                  <c:v>42074</c:v>
                </c:pt>
                <c:pt idx="46">
                  <c:v>42081</c:v>
                </c:pt>
                <c:pt idx="47">
                  <c:v>42088</c:v>
                </c:pt>
                <c:pt idx="48">
                  <c:v>42095</c:v>
                </c:pt>
                <c:pt idx="49">
                  <c:v>42102</c:v>
                </c:pt>
                <c:pt idx="50">
                  <c:v>42109</c:v>
                </c:pt>
                <c:pt idx="51">
                  <c:v>42118</c:v>
                </c:pt>
                <c:pt idx="52">
                  <c:v>42123</c:v>
                </c:pt>
                <c:pt idx="53">
                  <c:v>42130</c:v>
                </c:pt>
                <c:pt idx="54">
                  <c:v>42137</c:v>
                </c:pt>
                <c:pt idx="55">
                  <c:v>42144</c:v>
                </c:pt>
                <c:pt idx="56">
                  <c:v>42151</c:v>
                </c:pt>
                <c:pt idx="57">
                  <c:v>42158</c:v>
                </c:pt>
                <c:pt idx="58">
                  <c:v>42165</c:v>
                </c:pt>
                <c:pt idx="59">
                  <c:v>42172</c:v>
                </c:pt>
                <c:pt idx="60">
                  <c:v>42179</c:v>
                </c:pt>
                <c:pt idx="61">
                  <c:v>42186</c:v>
                </c:pt>
                <c:pt idx="62">
                  <c:v>42192</c:v>
                </c:pt>
                <c:pt idx="63">
                  <c:v>42200</c:v>
                </c:pt>
                <c:pt idx="64">
                  <c:v>42207</c:v>
                </c:pt>
                <c:pt idx="65">
                  <c:v>42214</c:v>
                </c:pt>
                <c:pt idx="66">
                  <c:v>42221</c:v>
                </c:pt>
                <c:pt idx="67">
                  <c:v>42228</c:v>
                </c:pt>
                <c:pt idx="68">
                  <c:v>42235</c:v>
                </c:pt>
                <c:pt idx="69">
                  <c:v>42242</c:v>
                </c:pt>
                <c:pt idx="70">
                  <c:v>42249</c:v>
                </c:pt>
                <c:pt idx="71">
                  <c:v>42257</c:v>
                </c:pt>
                <c:pt idx="72">
                  <c:v>42263</c:v>
                </c:pt>
                <c:pt idx="73">
                  <c:v>42270</c:v>
                </c:pt>
                <c:pt idx="74">
                  <c:v>42284</c:v>
                </c:pt>
                <c:pt idx="75">
                  <c:v>42292</c:v>
                </c:pt>
                <c:pt idx="76">
                  <c:v>42298</c:v>
                </c:pt>
                <c:pt idx="77">
                  <c:v>42305</c:v>
                </c:pt>
                <c:pt idx="78">
                  <c:v>42313</c:v>
                </c:pt>
                <c:pt idx="79">
                  <c:v>42319</c:v>
                </c:pt>
                <c:pt idx="80">
                  <c:v>42326</c:v>
                </c:pt>
                <c:pt idx="81">
                  <c:v>42333</c:v>
                </c:pt>
                <c:pt idx="82">
                  <c:v>42340</c:v>
                </c:pt>
                <c:pt idx="83">
                  <c:v>42347</c:v>
                </c:pt>
                <c:pt idx="84">
                  <c:v>42354</c:v>
                </c:pt>
                <c:pt idx="85">
                  <c:v>42361</c:v>
                </c:pt>
                <c:pt idx="86">
                  <c:v>42368</c:v>
                </c:pt>
                <c:pt idx="87">
                  <c:v>42375</c:v>
                </c:pt>
                <c:pt idx="88">
                  <c:v>42382</c:v>
                </c:pt>
                <c:pt idx="89">
                  <c:v>42389</c:v>
                </c:pt>
                <c:pt idx="90">
                  <c:v>42396</c:v>
                </c:pt>
                <c:pt idx="91">
                  <c:v>42403</c:v>
                </c:pt>
                <c:pt idx="92">
                  <c:v>42412</c:v>
                </c:pt>
                <c:pt idx="93">
                  <c:v>42417</c:v>
                </c:pt>
                <c:pt idx="94">
                  <c:v>42424</c:v>
                </c:pt>
                <c:pt idx="95">
                  <c:v>42431</c:v>
                </c:pt>
                <c:pt idx="96">
                  <c:v>42438</c:v>
                </c:pt>
                <c:pt idx="97">
                  <c:v>42445</c:v>
                </c:pt>
                <c:pt idx="98">
                  <c:v>42452</c:v>
                </c:pt>
                <c:pt idx="99">
                  <c:v>42459</c:v>
                </c:pt>
                <c:pt idx="100">
                  <c:v>42466</c:v>
                </c:pt>
                <c:pt idx="101">
                  <c:v>42473</c:v>
                </c:pt>
                <c:pt idx="102">
                  <c:v>42480</c:v>
                </c:pt>
                <c:pt idx="103">
                  <c:v>42487</c:v>
                </c:pt>
                <c:pt idx="104">
                  <c:v>42494</c:v>
                </c:pt>
                <c:pt idx="105">
                  <c:v>42501</c:v>
                </c:pt>
                <c:pt idx="106">
                  <c:v>42508</c:v>
                </c:pt>
                <c:pt idx="107">
                  <c:v>42515</c:v>
                </c:pt>
                <c:pt idx="108">
                  <c:v>42522</c:v>
                </c:pt>
                <c:pt idx="109">
                  <c:v>42529</c:v>
                </c:pt>
                <c:pt idx="110">
                  <c:v>42536</c:v>
                </c:pt>
                <c:pt idx="111">
                  <c:v>42543</c:v>
                </c:pt>
                <c:pt idx="112">
                  <c:v>42550</c:v>
                </c:pt>
                <c:pt idx="113">
                  <c:v>42557</c:v>
                </c:pt>
                <c:pt idx="114">
                  <c:v>42564</c:v>
                </c:pt>
                <c:pt idx="115">
                  <c:v>42571</c:v>
                </c:pt>
                <c:pt idx="116">
                  <c:v>42578</c:v>
                </c:pt>
                <c:pt idx="117">
                  <c:v>42585</c:v>
                </c:pt>
                <c:pt idx="118">
                  <c:v>42592</c:v>
                </c:pt>
                <c:pt idx="119">
                  <c:v>42599</c:v>
                </c:pt>
                <c:pt idx="120">
                  <c:v>42606</c:v>
                </c:pt>
                <c:pt idx="121">
                  <c:v>42613</c:v>
                </c:pt>
                <c:pt idx="122">
                  <c:v>42620</c:v>
                </c:pt>
                <c:pt idx="123">
                  <c:v>42627</c:v>
                </c:pt>
                <c:pt idx="124">
                  <c:v>42634</c:v>
                </c:pt>
                <c:pt idx="125">
                  <c:v>42641</c:v>
                </c:pt>
                <c:pt idx="126">
                  <c:v>42648</c:v>
                </c:pt>
                <c:pt idx="127">
                  <c:v>42654</c:v>
                </c:pt>
                <c:pt idx="128">
                  <c:v>42662</c:v>
                </c:pt>
                <c:pt idx="129">
                  <c:v>42669</c:v>
                </c:pt>
                <c:pt idx="130">
                  <c:v>42677</c:v>
                </c:pt>
                <c:pt idx="131">
                  <c:v>42683</c:v>
                </c:pt>
                <c:pt idx="132">
                  <c:v>42691</c:v>
                </c:pt>
                <c:pt idx="133">
                  <c:v>42697</c:v>
                </c:pt>
                <c:pt idx="134">
                  <c:v>42704</c:v>
                </c:pt>
                <c:pt idx="135">
                  <c:v>42711</c:v>
                </c:pt>
                <c:pt idx="136">
                  <c:v>42718</c:v>
                </c:pt>
                <c:pt idx="137">
                  <c:v>42725</c:v>
                </c:pt>
                <c:pt idx="138">
                  <c:v>42732</c:v>
                </c:pt>
                <c:pt idx="139">
                  <c:v>42739</c:v>
                </c:pt>
                <c:pt idx="140">
                  <c:v>42746</c:v>
                </c:pt>
                <c:pt idx="141">
                  <c:v>42753</c:v>
                </c:pt>
                <c:pt idx="142">
                  <c:v>42760</c:v>
                </c:pt>
                <c:pt idx="143">
                  <c:v>42767</c:v>
                </c:pt>
                <c:pt idx="144">
                  <c:v>42774</c:v>
                </c:pt>
                <c:pt idx="145">
                  <c:v>42781</c:v>
                </c:pt>
                <c:pt idx="146">
                  <c:v>42788</c:v>
                </c:pt>
                <c:pt idx="147">
                  <c:v>42797</c:v>
                </c:pt>
                <c:pt idx="148">
                  <c:v>42802</c:v>
                </c:pt>
                <c:pt idx="149">
                  <c:v>42809</c:v>
                </c:pt>
                <c:pt idx="150">
                  <c:v>42816</c:v>
                </c:pt>
                <c:pt idx="151">
                  <c:v>42823</c:v>
                </c:pt>
                <c:pt idx="152">
                  <c:v>42830</c:v>
                </c:pt>
                <c:pt idx="153">
                  <c:v>42837</c:v>
                </c:pt>
                <c:pt idx="154">
                  <c:v>42844</c:v>
                </c:pt>
                <c:pt idx="155">
                  <c:v>42851</c:v>
                </c:pt>
                <c:pt idx="156">
                  <c:v>42858</c:v>
                </c:pt>
                <c:pt idx="157">
                  <c:v>42865</c:v>
                </c:pt>
                <c:pt idx="158">
                  <c:v>42872</c:v>
                </c:pt>
                <c:pt idx="159">
                  <c:v>42879</c:v>
                </c:pt>
                <c:pt idx="160">
                  <c:v>42886</c:v>
                </c:pt>
                <c:pt idx="161">
                  <c:v>42893</c:v>
                </c:pt>
                <c:pt idx="162">
                  <c:v>42900</c:v>
                </c:pt>
                <c:pt idx="163">
                  <c:v>42907</c:v>
                </c:pt>
                <c:pt idx="164">
                  <c:v>42914</c:v>
                </c:pt>
                <c:pt idx="165">
                  <c:v>42921</c:v>
                </c:pt>
                <c:pt idx="166">
                  <c:v>42928</c:v>
                </c:pt>
                <c:pt idx="167">
                  <c:v>42935</c:v>
                </c:pt>
                <c:pt idx="168">
                  <c:v>42942</c:v>
                </c:pt>
                <c:pt idx="169">
                  <c:v>42949</c:v>
                </c:pt>
                <c:pt idx="170">
                  <c:v>42956</c:v>
                </c:pt>
                <c:pt idx="171">
                  <c:v>42963</c:v>
                </c:pt>
                <c:pt idx="172">
                  <c:v>42970</c:v>
                </c:pt>
                <c:pt idx="173">
                  <c:v>42977</c:v>
                </c:pt>
                <c:pt idx="174">
                  <c:v>42984</c:v>
                </c:pt>
                <c:pt idx="175">
                  <c:v>42991</c:v>
                </c:pt>
                <c:pt idx="176">
                  <c:v>42998</c:v>
                </c:pt>
                <c:pt idx="177">
                  <c:v>43005</c:v>
                </c:pt>
                <c:pt idx="178">
                  <c:v>43012</c:v>
                </c:pt>
                <c:pt idx="179">
                  <c:v>43019</c:v>
                </c:pt>
                <c:pt idx="180">
                  <c:v>43026</c:v>
                </c:pt>
                <c:pt idx="181">
                  <c:v>43033</c:v>
                </c:pt>
                <c:pt idx="182">
                  <c:v>43040</c:v>
                </c:pt>
                <c:pt idx="183">
                  <c:v>43047</c:v>
                </c:pt>
                <c:pt idx="184">
                  <c:v>43054</c:v>
                </c:pt>
                <c:pt idx="185">
                  <c:v>43061</c:v>
                </c:pt>
                <c:pt idx="186">
                  <c:v>43068</c:v>
                </c:pt>
                <c:pt idx="187">
                  <c:v>43075</c:v>
                </c:pt>
                <c:pt idx="188">
                  <c:v>43082</c:v>
                </c:pt>
                <c:pt idx="189">
                  <c:v>43089</c:v>
                </c:pt>
                <c:pt idx="190">
                  <c:v>43096</c:v>
                </c:pt>
                <c:pt idx="191">
                  <c:v>43103</c:v>
                </c:pt>
                <c:pt idx="192">
                  <c:v>43110</c:v>
                </c:pt>
                <c:pt idx="193">
                  <c:v>43117</c:v>
                </c:pt>
                <c:pt idx="194">
                  <c:v>43124</c:v>
                </c:pt>
                <c:pt idx="195">
                  <c:v>43131</c:v>
                </c:pt>
                <c:pt idx="196">
                  <c:v>43138</c:v>
                </c:pt>
                <c:pt idx="197">
                  <c:v>43145</c:v>
                </c:pt>
                <c:pt idx="198">
                  <c:v>43152</c:v>
                </c:pt>
                <c:pt idx="199">
                  <c:v>43159</c:v>
                </c:pt>
                <c:pt idx="200">
                  <c:v>43166</c:v>
                </c:pt>
                <c:pt idx="201">
                  <c:v>43173</c:v>
                </c:pt>
                <c:pt idx="202">
                  <c:v>43180</c:v>
                </c:pt>
                <c:pt idx="203">
                  <c:v>43187</c:v>
                </c:pt>
                <c:pt idx="204">
                  <c:v>43194</c:v>
                </c:pt>
                <c:pt idx="205">
                  <c:v>43201</c:v>
                </c:pt>
                <c:pt idx="206">
                  <c:v>43208</c:v>
                </c:pt>
                <c:pt idx="207">
                  <c:v>43215</c:v>
                </c:pt>
                <c:pt idx="208">
                  <c:v>43224</c:v>
                </c:pt>
                <c:pt idx="209">
                  <c:v>43229</c:v>
                </c:pt>
                <c:pt idx="210">
                  <c:v>43236</c:v>
                </c:pt>
                <c:pt idx="211">
                  <c:v>43243</c:v>
                </c:pt>
                <c:pt idx="212">
                  <c:v>43250</c:v>
                </c:pt>
                <c:pt idx="213">
                  <c:v>43257</c:v>
                </c:pt>
                <c:pt idx="214">
                  <c:v>43264</c:v>
                </c:pt>
                <c:pt idx="215">
                  <c:v>43271</c:v>
                </c:pt>
                <c:pt idx="216">
                  <c:v>43278</c:v>
                </c:pt>
                <c:pt idx="217">
                  <c:v>43285</c:v>
                </c:pt>
                <c:pt idx="218">
                  <c:v>43292</c:v>
                </c:pt>
                <c:pt idx="219">
                  <c:v>43299</c:v>
                </c:pt>
                <c:pt idx="220">
                  <c:v>43306</c:v>
                </c:pt>
                <c:pt idx="221">
                  <c:v>43313</c:v>
                </c:pt>
                <c:pt idx="222">
                  <c:v>43320</c:v>
                </c:pt>
                <c:pt idx="223">
                  <c:v>43327</c:v>
                </c:pt>
                <c:pt idx="224">
                  <c:v>43334</c:v>
                </c:pt>
                <c:pt idx="225">
                  <c:v>43341</c:v>
                </c:pt>
                <c:pt idx="226">
                  <c:v>43348</c:v>
                </c:pt>
                <c:pt idx="227">
                  <c:v>43355</c:v>
                </c:pt>
                <c:pt idx="228">
                  <c:v>43362</c:v>
                </c:pt>
                <c:pt idx="229">
                  <c:v>43369</c:v>
                </c:pt>
                <c:pt idx="230">
                  <c:v>43376</c:v>
                </c:pt>
                <c:pt idx="231">
                  <c:v>43383</c:v>
                </c:pt>
                <c:pt idx="232">
                  <c:v>43390</c:v>
                </c:pt>
                <c:pt idx="233">
                  <c:v>43397</c:v>
                </c:pt>
                <c:pt idx="234">
                  <c:v>43404</c:v>
                </c:pt>
                <c:pt idx="235">
                  <c:v>43411</c:v>
                </c:pt>
                <c:pt idx="236">
                  <c:v>43418</c:v>
                </c:pt>
                <c:pt idx="237">
                  <c:v>43425</c:v>
                </c:pt>
                <c:pt idx="238">
                  <c:v>43432</c:v>
                </c:pt>
                <c:pt idx="239">
                  <c:v>43439</c:v>
                </c:pt>
                <c:pt idx="240">
                  <c:v>43446</c:v>
                </c:pt>
                <c:pt idx="241">
                  <c:v>43453</c:v>
                </c:pt>
                <c:pt idx="242">
                  <c:v>43460</c:v>
                </c:pt>
                <c:pt idx="243">
                  <c:v>43467</c:v>
                </c:pt>
                <c:pt idx="244">
                  <c:v>43474</c:v>
                </c:pt>
                <c:pt idx="245">
                  <c:v>43481</c:v>
                </c:pt>
                <c:pt idx="246">
                  <c:v>43488</c:v>
                </c:pt>
                <c:pt idx="247">
                  <c:v>43495</c:v>
                </c:pt>
                <c:pt idx="248">
                  <c:v>43502</c:v>
                </c:pt>
                <c:pt idx="249">
                  <c:v>43509</c:v>
                </c:pt>
                <c:pt idx="250">
                  <c:v>43516</c:v>
                </c:pt>
                <c:pt idx="251">
                  <c:v>43523</c:v>
                </c:pt>
                <c:pt idx="252">
                  <c:v>43530</c:v>
                </c:pt>
                <c:pt idx="253">
                  <c:v>43537</c:v>
                </c:pt>
                <c:pt idx="254">
                  <c:v>43544</c:v>
                </c:pt>
                <c:pt idx="255">
                  <c:v>43551</c:v>
                </c:pt>
                <c:pt idx="256">
                  <c:v>43558</c:v>
                </c:pt>
                <c:pt idx="257">
                  <c:v>43565</c:v>
                </c:pt>
                <c:pt idx="258">
                  <c:v>43572</c:v>
                </c:pt>
                <c:pt idx="259">
                  <c:v>43579</c:v>
                </c:pt>
                <c:pt idx="260">
                  <c:v>43586</c:v>
                </c:pt>
                <c:pt idx="261">
                  <c:v>43593</c:v>
                </c:pt>
                <c:pt idx="262">
                  <c:v>43600</c:v>
                </c:pt>
                <c:pt idx="263">
                  <c:v>43607</c:v>
                </c:pt>
                <c:pt idx="264">
                  <c:v>43614</c:v>
                </c:pt>
                <c:pt idx="265">
                  <c:v>43621</c:v>
                </c:pt>
                <c:pt idx="266">
                  <c:v>43628</c:v>
                </c:pt>
              </c:numCache>
            </c:numRef>
          </c:cat>
          <c:val>
            <c:numRef>
              <c:f>base_novo!$F$2:$F$268</c:f>
              <c:numCache>
                <c:formatCode>General</c:formatCode>
                <c:ptCount val="267"/>
                <c:pt idx="0">
                  <c:v>822.8299999999997</c:v>
                </c:pt>
                <c:pt idx="1">
                  <c:v>812.83999999999969</c:v>
                </c:pt>
                <c:pt idx="2">
                  <c:v>822.8299999999997</c:v>
                </c:pt>
                <c:pt idx="3">
                  <c:v>822.8299999999997</c:v>
                </c:pt>
                <c:pt idx="4">
                  <c:v>822.8299999999997</c:v>
                </c:pt>
                <c:pt idx="5">
                  <c:v>597.66</c:v>
                </c:pt>
                <c:pt idx="6">
                  <c:v>357.54</c:v>
                </c:pt>
                <c:pt idx="7">
                  <c:v>427.40999999999985</c:v>
                </c:pt>
                <c:pt idx="8">
                  <c:v>511.89</c:v>
                </c:pt>
                <c:pt idx="9">
                  <c:v>400.74</c:v>
                </c:pt>
                <c:pt idx="10">
                  <c:v>564.61</c:v>
                </c:pt>
                <c:pt idx="11">
                  <c:v>683.52</c:v>
                </c:pt>
                <c:pt idx="12">
                  <c:v>734.87</c:v>
                </c:pt>
                <c:pt idx="13">
                  <c:v>593.73</c:v>
                </c:pt>
                <c:pt idx="14">
                  <c:v>817.53</c:v>
                </c:pt>
                <c:pt idx="15">
                  <c:v>658.5</c:v>
                </c:pt>
                <c:pt idx="16">
                  <c:v>702.27000000000032</c:v>
                </c:pt>
                <c:pt idx="17">
                  <c:v>700.76</c:v>
                </c:pt>
                <c:pt idx="18">
                  <c:v>735.03</c:v>
                </c:pt>
                <c:pt idx="19">
                  <c:v>711.89</c:v>
                </c:pt>
                <c:pt idx="20">
                  <c:v>778.33999999999969</c:v>
                </c:pt>
                <c:pt idx="21">
                  <c:v>752.54</c:v>
                </c:pt>
                <c:pt idx="22">
                  <c:v>690.65</c:v>
                </c:pt>
                <c:pt idx="23">
                  <c:v>714.65</c:v>
                </c:pt>
                <c:pt idx="24">
                  <c:v>822.8299999999997</c:v>
                </c:pt>
                <c:pt idx="25">
                  <c:v>822.8299999999997</c:v>
                </c:pt>
                <c:pt idx="26">
                  <c:v>822.8299999999997</c:v>
                </c:pt>
                <c:pt idx="27">
                  <c:v>822.8299999999997</c:v>
                </c:pt>
                <c:pt idx="28">
                  <c:v>822.8299999999997</c:v>
                </c:pt>
                <c:pt idx="29">
                  <c:v>822.8299999999997</c:v>
                </c:pt>
                <c:pt idx="30">
                  <c:v>822.8299999999997</c:v>
                </c:pt>
                <c:pt idx="31">
                  <c:v>549.17999999999995</c:v>
                </c:pt>
                <c:pt idx="32">
                  <c:v>677.68000000000029</c:v>
                </c:pt>
                <c:pt idx="33">
                  <c:v>665.9599999999997</c:v>
                </c:pt>
                <c:pt idx="34">
                  <c:v>658.73</c:v>
                </c:pt>
                <c:pt idx="35">
                  <c:v>388.47999999999985</c:v>
                </c:pt>
                <c:pt idx="36">
                  <c:v>388.47999999999985</c:v>
                </c:pt>
                <c:pt idx="37">
                  <c:v>388.47999999999985</c:v>
                </c:pt>
                <c:pt idx="38">
                  <c:v>388.47999999999985</c:v>
                </c:pt>
                <c:pt idx="39">
                  <c:v>388.47999999999985</c:v>
                </c:pt>
                <c:pt idx="40">
                  <c:v>388.47999999999985</c:v>
                </c:pt>
                <c:pt idx="41">
                  <c:v>388.47999999999985</c:v>
                </c:pt>
                <c:pt idx="42">
                  <c:v>388.47999999999985</c:v>
                </c:pt>
                <c:pt idx="43">
                  <c:v>388.47999999999985</c:v>
                </c:pt>
                <c:pt idx="44">
                  <c:v>388.47999999999985</c:v>
                </c:pt>
                <c:pt idx="45">
                  <c:v>388.47999999999985</c:v>
                </c:pt>
                <c:pt idx="46">
                  <c:v>388.47999999999985</c:v>
                </c:pt>
                <c:pt idx="47">
                  <c:v>388.47999999999985</c:v>
                </c:pt>
                <c:pt idx="48">
                  <c:v>388.47999999999985</c:v>
                </c:pt>
                <c:pt idx="49">
                  <c:v>388.47999999999985</c:v>
                </c:pt>
                <c:pt idx="50">
                  <c:v>388.47999999999985</c:v>
                </c:pt>
                <c:pt idx="51">
                  <c:v>388.47999999999985</c:v>
                </c:pt>
                <c:pt idx="52">
                  <c:v>388.47999999999985</c:v>
                </c:pt>
                <c:pt idx="53">
                  <c:v>388.47999999999985</c:v>
                </c:pt>
                <c:pt idx="54">
                  <c:v>388.47999999999985</c:v>
                </c:pt>
                <c:pt idx="55">
                  <c:v>388.47999999999985</c:v>
                </c:pt>
                <c:pt idx="56">
                  <c:v>388.47999999999985</c:v>
                </c:pt>
                <c:pt idx="57">
                  <c:v>379.7</c:v>
                </c:pt>
                <c:pt idx="58">
                  <c:v>384.74</c:v>
                </c:pt>
                <c:pt idx="59">
                  <c:v>388.47999999999985</c:v>
                </c:pt>
                <c:pt idx="60">
                  <c:v>367.58</c:v>
                </c:pt>
                <c:pt idx="61">
                  <c:v>380.09</c:v>
                </c:pt>
                <c:pt idx="62">
                  <c:v>383.25</c:v>
                </c:pt>
                <c:pt idx="63">
                  <c:v>324.22000000000003</c:v>
                </c:pt>
                <c:pt idx="64">
                  <c:v>239.06</c:v>
                </c:pt>
                <c:pt idx="65">
                  <c:v>216.19</c:v>
                </c:pt>
                <c:pt idx="66">
                  <c:v>217.19</c:v>
                </c:pt>
                <c:pt idx="67">
                  <c:v>121.29</c:v>
                </c:pt>
                <c:pt idx="68">
                  <c:v>131.03</c:v>
                </c:pt>
                <c:pt idx="69">
                  <c:v>139.09</c:v>
                </c:pt>
                <c:pt idx="70">
                  <c:v>142.07</c:v>
                </c:pt>
                <c:pt idx="71">
                  <c:v>279.0299999999998</c:v>
                </c:pt>
                <c:pt idx="72">
                  <c:v>251.46</c:v>
                </c:pt>
                <c:pt idx="73">
                  <c:v>203.46</c:v>
                </c:pt>
                <c:pt idx="74">
                  <c:v>214.10999999999999</c:v>
                </c:pt>
                <c:pt idx="75">
                  <c:v>227.13</c:v>
                </c:pt>
                <c:pt idx="76">
                  <c:v>216.76999999999998</c:v>
                </c:pt>
                <c:pt idx="77">
                  <c:v>215.6</c:v>
                </c:pt>
                <c:pt idx="78">
                  <c:v>220.59</c:v>
                </c:pt>
                <c:pt idx="79">
                  <c:v>266.02</c:v>
                </c:pt>
                <c:pt idx="80">
                  <c:v>215.58</c:v>
                </c:pt>
                <c:pt idx="81">
                  <c:v>194.23</c:v>
                </c:pt>
                <c:pt idx="82">
                  <c:v>214.12</c:v>
                </c:pt>
                <c:pt idx="83">
                  <c:v>153.84</c:v>
                </c:pt>
                <c:pt idx="84">
                  <c:v>140.31</c:v>
                </c:pt>
                <c:pt idx="85">
                  <c:v>114.93</c:v>
                </c:pt>
                <c:pt idx="86">
                  <c:v>149.43</c:v>
                </c:pt>
                <c:pt idx="87">
                  <c:v>48.02</c:v>
                </c:pt>
                <c:pt idx="88">
                  <c:v>37.64</c:v>
                </c:pt>
                <c:pt idx="89">
                  <c:v>30.25</c:v>
                </c:pt>
                <c:pt idx="90">
                  <c:v>30.25</c:v>
                </c:pt>
                <c:pt idx="91">
                  <c:v>30.25</c:v>
                </c:pt>
                <c:pt idx="92">
                  <c:v>30.25</c:v>
                </c:pt>
                <c:pt idx="93">
                  <c:v>30.25</c:v>
                </c:pt>
                <c:pt idx="94">
                  <c:v>33.25</c:v>
                </c:pt>
                <c:pt idx="95">
                  <c:v>54.3</c:v>
                </c:pt>
                <c:pt idx="96">
                  <c:v>31.310000000000009</c:v>
                </c:pt>
                <c:pt idx="97">
                  <c:v>30.25</c:v>
                </c:pt>
                <c:pt idx="98">
                  <c:v>43.09</c:v>
                </c:pt>
                <c:pt idx="99">
                  <c:v>44.77</c:v>
                </c:pt>
                <c:pt idx="100">
                  <c:v>49.97</c:v>
                </c:pt>
                <c:pt idx="101">
                  <c:v>53.68</c:v>
                </c:pt>
                <c:pt idx="102">
                  <c:v>54.720000000000013</c:v>
                </c:pt>
                <c:pt idx="103">
                  <c:v>89.7</c:v>
                </c:pt>
                <c:pt idx="104">
                  <c:v>84.25</c:v>
                </c:pt>
                <c:pt idx="105">
                  <c:v>79.53</c:v>
                </c:pt>
                <c:pt idx="106">
                  <c:v>77.64</c:v>
                </c:pt>
                <c:pt idx="107">
                  <c:v>62.78</c:v>
                </c:pt>
                <c:pt idx="108">
                  <c:v>64.05</c:v>
                </c:pt>
                <c:pt idx="109">
                  <c:v>64.040000000000006</c:v>
                </c:pt>
                <c:pt idx="110">
                  <c:v>61.8</c:v>
                </c:pt>
                <c:pt idx="111">
                  <c:v>76.61999999999999</c:v>
                </c:pt>
                <c:pt idx="112">
                  <c:v>85.93</c:v>
                </c:pt>
                <c:pt idx="113">
                  <c:v>90.06</c:v>
                </c:pt>
                <c:pt idx="114">
                  <c:v>85.06</c:v>
                </c:pt>
                <c:pt idx="115">
                  <c:v>81.709999999999994</c:v>
                </c:pt>
                <c:pt idx="116">
                  <c:v>120.99000000000002</c:v>
                </c:pt>
                <c:pt idx="117">
                  <c:v>122.29</c:v>
                </c:pt>
                <c:pt idx="118">
                  <c:v>119.09</c:v>
                </c:pt>
                <c:pt idx="119">
                  <c:v>102.75</c:v>
                </c:pt>
                <c:pt idx="120">
                  <c:v>150.96</c:v>
                </c:pt>
                <c:pt idx="121">
                  <c:v>154.91</c:v>
                </c:pt>
                <c:pt idx="122">
                  <c:v>163.02000000000001</c:v>
                </c:pt>
                <c:pt idx="123">
                  <c:v>155.83000000000001</c:v>
                </c:pt>
                <c:pt idx="124">
                  <c:v>150.47</c:v>
                </c:pt>
                <c:pt idx="125">
                  <c:v>161.22</c:v>
                </c:pt>
                <c:pt idx="126">
                  <c:v>217.84</c:v>
                </c:pt>
                <c:pt idx="127">
                  <c:v>217.26999999999998</c:v>
                </c:pt>
                <c:pt idx="128">
                  <c:v>195.75</c:v>
                </c:pt>
                <c:pt idx="129">
                  <c:v>168.7</c:v>
                </c:pt>
                <c:pt idx="130">
                  <c:v>235.97</c:v>
                </c:pt>
                <c:pt idx="131">
                  <c:v>181.53</c:v>
                </c:pt>
                <c:pt idx="132">
                  <c:v>186.33</c:v>
                </c:pt>
                <c:pt idx="133">
                  <c:v>171.59</c:v>
                </c:pt>
                <c:pt idx="134">
                  <c:v>155.41999999999999</c:v>
                </c:pt>
                <c:pt idx="135">
                  <c:v>102.9</c:v>
                </c:pt>
                <c:pt idx="136">
                  <c:v>122.58</c:v>
                </c:pt>
                <c:pt idx="137">
                  <c:v>143.87</c:v>
                </c:pt>
                <c:pt idx="138">
                  <c:v>113.95</c:v>
                </c:pt>
                <c:pt idx="139">
                  <c:v>141.91999999999999</c:v>
                </c:pt>
                <c:pt idx="140">
                  <c:v>102.74000000000002</c:v>
                </c:pt>
                <c:pt idx="141">
                  <c:v>129.52000000000001</c:v>
                </c:pt>
                <c:pt idx="142">
                  <c:v>131.26999999999998</c:v>
                </c:pt>
                <c:pt idx="143">
                  <c:v>101.31</c:v>
                </c:pt>
                <c:pt idx="144">
                  <c:v>112.71000000000002</c:v>
                </c:pt>
                <c:pt idx="145">
                  <c:v>122.27</c:v>
                </c:pt>
                <c:pt idx="146">
                  <c:v>133.87</c:v>
                </c:pt>
                <c:pt idx="147">
                  <c:v>186.18</c:v>
                </c:pt>
                <c:pt idx="148">
                  <c:v>186.8</c:v>
                </c:pt>
                <c:pt idx="149">
                  <c:v>241.4</c:v>
                </c:pt>
                <c:pt idx="150">
                  <c:v>221.31</c:v>
                </c:pt>
                <c:pt idx="151">
                  <c:v>238.83</c:v>
                </c:pt>
                <c:pt idx="152">
                  <c:v>431.98999999999984</c:v>
                </c:pt>
                <c:pt idx="153">
                  <c:v>362.02</c:v>
                </c:pt>
                <c:pt idx="154">
                  <c:v>355.78</c:v>
                </c:pt>
                <c:pt idx="155">
                  <c:v>333.45</c:v>
                </c:pt>
                <c:pt idx="156">
                  <c:v>457.01</c:v>
                </c:pt>
                <c:pt idx="157">
                  <c:v>468.39</c:v>
                </c:pt>
                <c:pt idx="158">
                  <c:v>480.67</c:v>
                </c:pt>
                <c:pt idx="159">
                  <c:v>478.11</c:v>
                </c:pt>
                <c:pt idx="160">
                  <c:v>169.34</c:v>
                </c:pt>
                <c:pt idx="161">
                  <c:v>144.47</c:v>
                </c:pt>
                <c:pt idx="162">
                  <c:v>141.73999999999998</c:v>
                </c:pt>
                <c:pt idx="163">
                  <c:v>173.65</c:v>
                </c:pt>
                <c:pt idx="164">
                  <c:v>201.07</c:v>
                </c:pt>
                <c:pt idx="165">
                  <c:v>234.51</c:v>
                </c:pt>
                <c:pt idx="166">
                  <c:v>255.56</c:v>
                </c:pt>
                <c:pt idx="167">
                  <c:v>269.95999999999981</c:v>
                </c:pt>
                <c:pt idx="168">
                  <c:v>272.74</c:v>
                </c:pt>
                <c:pt idx="169">
                  <c:v>519.16</c:v>
                </c:pt>
                <c:pt idx="170">
                  <c:v>533.81999999999971</c:v>
                </c:pt>
                <c:pt idx="171">
                  <c:v>529.34999999999968</c:v>
                </c:pt>
                <c:pt idx="172">
                  <c:v>512.34999999999968</c:v>
                </c:pt>
                <c:pt idx="173">
                  <c:v>452.85</c:v>
                </c:pt>
                <c:pt idx="174">
                  <c:v>499.38</c:v>
                </c:pt>
                <c:pt idx="175">
                  <c:v>533.81999999999971</c:v>
                </c:pt>
                <c:pt idx="176">
                  <c:v>533.81999999999971</c:v>
                </c:pt>
                <c:pt idx="177">
                  <c:v>533.81999999999971</c:v>
                </c:pt>
                <c:pt idx="178">
                  <c:v>533.81999999999971</c:v>
                </c:pt>
                <c:pt idx="179">
                  <c:v>533.81999999999971</c:v>
                </c:pt>
                <c:pt idx="180">
                  <c:v>533.81999999999971</c:v>
                </c:pt>
                <c:pt idx="181">
                  <c:v>533.81999999999971</c:v>
                </c:pt>
                <c:pt idx="182">
                  <c:v>533.81999999999971</c:v>
                </c:pt>
                <c:pt idx="183">
                  <c:v>493.83</c:v>
                </c:pt>
                <c:pt idx="184">
                  <c:v>485.46999999999986</c:v>
                </c:pt>
                <c:pt idx="185">
                  <c:v>453.51</c:v>
                </c:pt>
                <c:pt idx="186">
                  <c:v>209.92000000000004</c:v>
                </c:pt>
                <c:pt idx="187">
                  <c:v>215.89000000000001</c:v>
                </c:pt>
                <c:pt idx="188">
                  <c:v>215.89000000000001</c:v>
                </c:pt>
                <c:pt idx="189">
                  <c:v>276.82</c:v>
                </c:pt>
                <c:pt idx="190">
                  <c:v>245.73999999999998</c:v>
                </c:pt>
                <c:pt idx="191">
                  <c:v>198.02</c:v>
                </c:pt>
                <c:pt idx="192">
                  <c:v>178.43</c:v>
                </c:pt>
                <c:pt idx="193">
                  <c:v>165.4</c:v>
                </c:pt>
                <c:pt idx="194">
                  <c:v>197.60999999999999</c:v>
                </c:pt>
                <c:pt idx="195">
                  <c:v>179.82000000000008</c:v>
                </c:pt>
                <c:pt idx="196">
                  <c:v>183.46</c:v>
                </c:pt>
                <c:pt idx="197">
                  <c:v>173.01</c:v>
                </c:pt>
                <c:pt idx="198">
                  <c:v>213.84</c:v>
                </c:pt>
                <c:pt idx="199">
                  <c:v>204.09</c:v>
                </c:pt>
                <c:pt idx="200">
                  <c:v>225.57</c:v>
                </c:pt>
                <c:pt idx="201">
                  <c:v>239.04</c:v>
                </c:pt>
                <c:pt idx="202">
                  <c:v>221.87</c:v>
                </c:pt>
                <c:pt idx="203">
                  <c:v>232.78</c:v>
                </c:pt>
                <c:pt idx="204">
                  <c:v>40.160000000000011</c:v>
                </c:pt>
                <c:pt idx="205">
                  <c:v>87.61</c:v>
                </c:pt>
                <c:pt idx="206">
                  <c:v>125.33</c:v>
                </c:pt>
                <c:pt idx="207">
                  <c:v>138.72</c:v>
                </c:pt>
                <c:pt idx="208">
                  <c:v>222.65</c:v>
                </c:pt>
                <c:pt idx="209">
                  <c:v>312.82</c:v>
                </c:pt>
                <c:pt idx="210">
                  <c:v>333.78</c:v>
                </c:pt>
                <c:pt idx="211">
                  <c:v>348.42999999999984</c:v>
                </c:pt>
                <c:pt idx="212">
                  <c:v>418.96</c:v>
                </c:pt>
                <c:pt idx="213">
                  <c:v>457.54</c:v>
                </c:pt>
                <c:pt idx="214">
                  <c:v>482.28999999999985</c:v>
                </c:pt>
                <c:pt idx="215">
                  <c:v>485.85</c:v>
                </c:pt>
                <c:pt idx="216">
                  <c:v>505.18</c:v>
                </c:pt>
                <c:pt idx="217">
                  <c:v>505.18</c:v>
                </c:pt>
                <c:pt idx="218">
                  <c:v>505.18</c:v>
                </c:pt>
                <c:pt idx="219">
                  <c:v>505.18</c:v>
                </c:pt>
                <c:pt idx="220">
                  <c:v>505.18</c:v>
                </c:pt>
                <c:pt idx="221">
                  <c:v>505.18</c:v>
                </c:pt>
                <c:pt idx="222">
                  <c:v>505.18</c:v>
                </c:pt>
                <c:pt idx="223">
                  <c:v>505.18</c:v>
                </c:pt>
                <c:pt idx="224">
                  <c:v>505.18</c:v>
                </c:pt>
                <c:pt idx="225">
                  <c:v>505.18</c:v>
                </c:pt>
                <c:pt idx="226">
                  <c:v>492.91999999999985</c:v>
                </c:pt>
                <c:pt idx="227">
                  <c:v>504.14000000000016</c:v>
                </c:pt>
                <c:pt idx="228">
                  <c:v>500.45</c:v>
                </c:pt>
                <c:pt idx="229">
                  <c:v>446.90999999999985</c:v>
                </c:pt>
                <c:pt idx="230" formatCode="0.00">
                  <c:v>389.68</c:v>
                </c:pt>
                <c:pt idx="231" formatCode="0.00">
                  <c:v>328</c:v>
                </c:pt>
                <c:pt idx="232">
                  <c:v>274.95999999999981</c:v>
                </c:pt>
                <c:pt idx="233">
                  <c:v>232.76999999999998</c:v>
                </c:pt>
                <c:pt idx="234">
                  <c:v>143.66</c:v>
                </c:pt>
                <c:pt idx="235">
                  <c:v>151.52000000000001</c:v>
                </c:pt>
                <c:pt idx="236">
                  <c:v>191.91</c:v>
                </c:pt>
                <c:pt idx="237">
                  <c:v>120.74000000000002</c:v>
                </c:pt>
                <c:pt idx="238">
                  <c:v>101.71000000000002</c:v>
                </c:pt>
                <c:pt idx="239">
                  <c:v>59.43</c:v>
                </c:pt>
                <c:pt idx="240">
                  <c:v>66.410000000000025</c:v>
                </c:pt>
                <c:pt idx="241">
                  <c:v>80.19</c:v>
                </c:pt>
                <c:pt idx="242">
                  <c:v>88.14</c:v>
                </c:pt>
                <c:pt idx="243" formatCode="0.00">
                  <c:v>140</c:v>
                </c:pt>
                <c:pt idx="244">
                  <c:v>141.12</c:v>
                </c:pt>
                <c:pt idx="245">
                  <c:v>168.84</c:v>
                </c:pt>
                <c:pt idx="246">
                  <c:v>183.43</c:v>
                </c:pt>
                <c:pt idx="247" formatCode="0.00">
                  <c:v>344.2</c:v>
                </c:pt>
                <c:pt idx="248">
                  <c:v>462.92999999999984</c:v>
                </c:pt>
                <c:pt idx="249">
                  <c:v>510.81</c:v>
                </c:pt>
                <c:pt idx="250">
                  <c:v>472.96</c:v>
                </c:pt>
                <c:pt idx="251">
                  <c:v>339.46</c:v>
                </c:pt>
                <c:pt idx="252">
                  <c:v>251.81</c:v>
                </c:pt>
                <c:pt idx="253">
                  <c:v>250.06</c:v>
                </c:pt>
                <c:pt idx="254">
                  <c:v>199.09</c:v>
                </c:pt>
                <c:pt idx="255">
                  <c:v>229.73999999999998</c:v>
                </c:pt>
                <c:pt idx="256">
                  <c:v>210.52</c:v>
                </c:pt>
                <c:pt idx="257">
                  <c:v>181.41</c:v>
                </c:pt>
                <c:pt idx="258">
                  <c:v>186.94</c:v>
                </c:pt>
                <c:pt idx="259">
                  <c:v>172.38000000000008</c:v>
                </c:pt>
                <c:pt idx="260">
                  <c:v>142.12</c:v>
                </c:pt>
                <c:pt idx="261">
                  <c:v>174.86</c:v>
                </c:pt>
                <c:pt idx="262">
                  <c:v>98.210000000000022</c:v>
                </c:pt>
                <c:pt idx="263">
                  <c:v>136.05000000000001</c:v>
                </c:pt>
                <c:pt idx="264">
                  <c:v>128.33000000000001</c:v>
                </c:pt>
                <c:pt idx="265">
                  <c:v>42.349999999999994</c:v>
                </c:pt>
                <c:pt idx="266">
                  <c:v>42.349999999999994</c:v>
                </c:pt>
              </c:numCache>
            </c:numRef>
          </c:val>
        </c:ser>
        <c:ser>
          <c:idx val="0"/>
          <c:order val="2"/>
          <c:tx>
            <c:v>Convencional Longo Prazo DCIDE</c:v>
          </c:tx>
          <c:spPr>
            <a:ln w="38100"/>
          </c:spPr>
          <c:marker>
            <c:symbol val="none"/>
          </c:marker>
          <c:dLbls>
            <c:dLbl>
              <c:idx val="266"/>
              <c:showVal val="1"/>
            </c:dLbl>
            <c:delete val="1"/>
            <c:spPr>
              <a:solidFill>
                <a:srgbClr val="0070C0"/>
              </a:solidFill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</c:dLbls>
          <c:cat>
            <c:numRef>
              <c:f>base_novo!$B$2:$B$268</c:f>
              <c:numCache>
                <c:formatCode>dd/mm/yyyy</c:formatCode>
                <c:ptCount val="267"/>
                <c:pt idx="0">
                  <c:v>41759</c:v>
                </c:pt>
                <c:pt idx="1">
                  <c:v>41766</c:v>
                </c:pt>
                <c:pt idx="2">
                  <c:v>41773</c:v>
                </c:pt>
                <c:pt idx="3">
                  <c:v>41780</c:v>
                </c:pt>
                <c:pt idx="4">
                  <c:v>41787</c:v>
                </c:pt>
                <c:pt idx="5">
                  <c:v>41794</c:v>
                </c:pt>
                <c:pt idx="6">
                  <c:v>41801</c:v>
                </c:pt>
                <c:pt idx="7">
                  <c:v>41808</c:v>
                </c:pt>
                <c:pt idx="8">
                  <c:v>41815</c:v>
                </c:pt>
                <c:pt idx="9">
                  <c:v>41822</c:v>
                </c:pt>
                <c:pt idx="10">
                  <c:v>41828</c:v>
                </c:pt>
                <c:pt idx="11">
                  <c:v>41836</c:v>
                </c:pt>
                <c:pt idx="12">
                  <c:v>41843</c:v>
                </c:pt>
                <c:pt idx="13">
                  <c:v>41848</c:v>
                </c:pt>
                <c:pt idx="14">
                  <c:v>41857</c:v>
                </c:pt>
                <c:pt idx="15">
                  <c:v>41864</c:v>
                </c:pt>
                <c:pt idx="16">
                  <c:v>41871</c:v>
                </c:pt>
                <c:pt idx="17">
                  <c:v>41878</c:v>
                </c:pt>
                <c:pt idx="18">
                  <c:v>41885</c:v>
                </c:pt>
                <c:pt idx="19">
                  <c:v>41892</c:v>
                </c:pt>
                <c:pt idx="20">
                  <c:v>41899</c:v>
                </c:pt>
                <c:pt idx="21">
                  <c:v>41906</c:v>
                </c:pt>
                <c:pt idx="22">
                  <c:v>41913</c:v>
                </c:pt>
                <c:pt idx="23">
                  <c:v>41920</c:v>
                </c:pt>
                <c:pt idx="24">
                  <c:v>41927</c:v>
                </c:pt>
                <c:pt idx="25">
                  <c:v>41934</c:v>
                </c:pt>
                <c:pt idx="26">
                  <c:v>41941</c:v>
                </c:pt>
                <c:pt idx="27">
                  <c:v>41948</c:v>
                </c:pt>
                <c:pt idx="28">
                  <c:v>41955</c:v>
                </c:pt>
                <c:pt idx="29">
                  <c:v>41962</c:v>
                </c:pt>
                <c:pt idx="30">
                  <c:v>41969</c:v>
                </c:pt>
                <c:pt idx="31">
                  <c:v>41976</c:v>
                </c:pt>
                <c:pt idx="32">
                  <c:v>41983</c:v>
                </c:pt>
                <c:pt idx="33">
                  <c:v>41990</c:v>
                </c:pt>
                <c:pt idx="34">
                  <c:v>41997</c:v>
                </c:pt>
                <c:pt idx="35">
                  <c:v>42004</c:v>
                </c:pt>
                <c:pt idx="36">
                  <c:v>42011</c:v>
                </c:pt>
                <c:pt idx="37">
                  <c:v>42018</c:v>
                </c:pt>
                <c:pt idx="38">
                  <c:v>42025</c:v>
                </c:pt>
                <c:pt idx="39">
                  <c:v>42032</c:v>
                </c:pt>
                <c:pt idx="40">
                  <c:v>42039</c:v>
                </c:pt>
                <c:pt idx="41">
                  <c:v>38394</c:v>
                </c:pt>
                <c:pt idx="42">
                  <c:v>42055</c:v>
                </c:pt>
                <c:pt idx="43">
                  <c:v>42060</c:v>
                </c:pt>
                <c:pt idx="44">
                  <c:v>42067</c:v>
                </c:pt>
                <c:pt idx="45">
                  <c:v>42074</c:v>
                </c:pt>
                <c:pt idx="46">
                  <c:v>42081</c:v>
                </c:pt>
                <c:pt idx="47">
                  <c:v>42088</c:v>
                </c:pt>
                <c:pt idx="48">
                  <c:v>42095</c:v>
                </c:pt>
                <c:pt idx="49">
                  <c:v>42102</c:v>
                </c:pt>
                <c:pt idx="50">
                  <c:v>42109</c:v>
                </c:pt>
                <c:pt idx="51">
                  <c:v>42118</c:v>
                </c:pt>
                <c:pt idx="52">
                  <c:v>42123</c:v>
                </c:pt>
                <c:pt idx="53">
                  <c:v>42130</c:v>
                </c:pt>
                <c:pt idx="54">
                  <c:v>42137</c:v>
                </c:pt>
                <c:pt idx="55">
                  <c:v>42144</c:v>
                </c:pt>
                <c:pt idx="56">
                  <c:v>42151</c:v>
                </c:pt>
                <c:pt idx="57">
                  <c:v>42158</c:v>
                </c:pt>
                <c:pt idx="58">
                  <c:v>42165</c:v>
                </c:pt>
                <c:pt idx="59">
                  <c:v>42172</c:v>
                </c:pt>
                <c:pt idx="60">
                  <c:v>42179</c:v>
                </c:pt>
                <c:pt idx="61">
                  <c:v>42186</c:v>
                </c:pt>
                <c:pt idx="62">
                  <c:v>42192</c:v>
                </c:pt>
                <c:pt idx="63">
                  <c:v>42200</c:v>
                </c:pt>
                <c:pt idx="64">
                  <c:v>42207</c:v>
                </c:pt>
                <c:pt idx="65">
                  <c:v>42214</c:v>
                </c:pt>
                <c:pt idx="66">
                  <c:v>42221</c:v>
                </c:pt>
                <c:pt idx="67">
                  <c:v>42228</c:v>
                </c:pt>
                <c:pt idx="68">
                  <c:v>42235</c:v>
                </c:pt>
                <c:pt idx="69">
                  <c:v>42242</c:v>
                </c:pt>
                <c:pt idx="70">
                  <c:v>42249</c:v>
                </c:pt>
                <c:pt idx="71">
                  <c:v>42257</c:v>
                </c:pt>
                <c:pt idx="72">
                  <c:v>42263</c:v>
                </c:pt>
                <c:pt idx="73">
                  <c:v>42270</c:v>
                </c:pt>
                <c:pt idx="74">
                  <c:v>42284</c:v>
                </c:pt>
                <c:pt idx="75">
                  <c:v>42292</c:v>
                </c:pt>
                <c:pt idx="76">
                  <c:v>42298</c:v>
                </c:pt>
                <c:pt idx="77">
                  <c:v>42305</c:v>
                </c:pt>
                <c:pt idx="78">
                  <c:v>42313</c:v>
                </c:pt>
                <c:pt idx="79">
                  <c:v>42319</c:v>
                </c:pt>
                <c:pt idx="80">
                  <c:v>42326</c:v>
                </c:pt>
                <c:pt idx="81">
                  <c:v>42333</c:v>
                </c:pt>
                <c:pt idx="82">
                  <c:v>42340</c:v>
                </c:pt>
                <c:pt idx="83">
                  <c:v>42347</c:v>
                </c:pt>
                <c:pt idx="84">
                  <c:v>42354</c:v>
                </c:pt>
                <c:pt idx="85">
                  <c:v>42361</c:v>
                </c:pt>
                <c:pt idx="86">
                  <c:v>42368</c:v>
                </c:pt>
                <c:pt idx="87">
                  <c:v>42375</c:v>
                </c:pt>
                <c:pt idx="88">
                  <c:v>42382</c:v>
                </c:pt>
                <c:pt idx="89">
                  <c:v>42389</c:v>
                </c:pt>
                <c:pt idx="90">
                  <c:v>42396</c:v>
                </c:pt>
                <c:pt idx="91">
                  <c:v>42403</c:v>
                </c:pt>
                <c:pt idx="92">
                  <c:v>42412</c:v>
                </c:pt>
                <c:pt idx="93">
                  <c:v>42417</c:v>
                </c:pt>
                <c:pt idx="94">
                  <c:v>42424</c:v>
                </c:pt>
                <c:pt idx="95">
                  <c:v>42431</c:v>
                </c:pt>
                <c:pt idx="96">
                  <c:v>42438</c:v>
                </c:pt>
                <c:pt idx="97">
                  <c:v>42445</c:v>
                </c:pt>
                <c:pt idx="98">
                  <c:v>42452</c:v>
                </c:pt>
                <c:pt idx="99">
                  <c:v>42459</c:v>
                </c:pt>
                <c:pt idx="100">
                  <c:v>42466</c:v>
                </c:pt>
                <c:pt idx="101">
                  <c:v>42473</c:v>
                </c:pt>
                <c:pt idx="102">
                  <c:v>42480</c:v>
                </c:pt>
                <c:pt idx="103">
                  <c:v>42487</c:v>
                </c:pt>
                <c:pt idx="104">
                  <c:v>42494</c:v>
                </c:pt>
                <c:pt idx="105">
                  <c:v>42501</c:v>
                </c:pt>
                <c:pt idx="106">
                  <c:v>42508</c:v>
                </c:pt>
                <c:pt idx="107">
                  <c:v>42515</c:v>
                </c:pt>
                <c:pt idx="108">
                  <c:v>42522</c:v>
                </c:pt>
                <c:pt idx="109">
                  <c:v>42529</c:v>
                </c:pt>
                <c:pt idx="110">
                  <c:v>42536</c:v>
                </c:pt>
                <c:pt idx="111">
                  <c:v>42543</c:v>
                </c:pt>
                <c:pt idx="112">
                  <c:v>42550</c:v>
                </c:pt>
                <c:pt idx="113">
                  <c:v>42557</c:v>
                </c:pt>
                <c:pt idx="114">
                  <c:v>42564</c:v>
                </c:pt>
                <c:pt idx="115">
                  <c:v>42571</c:v>
                </c:pt>
                <c:pt idx="116">
                  <c:v>42578</c:v>
                </c:pt>
                <c:pt idx="117">
                  <c:v>42585</c:v>
                </c:pt>
                <c:pt idx="118">
                  <c:v>42592</c:v>
                </c:pt>
                <c:pt idx="119">
                  <c:v>42599</c:v>
                </c:pt>
                <c:pt idx="120">
                  <c:v>42606</c:v>
                </c:pt>
                <c:pt idx="121">
                  <c:v>42613</c:v>
                </c:pt>
                <c:pt idx="122">
                  <c:v>42620</c:v>
                </c:pt>
                <c:pt idx="123">
                  <c:v>42627</c:v>
                </c:pt>
                <c:pt idx="124">
                  <c:v>42634</c:v>
                </c:pt>
                <c:pt idx="125">
                  <c:v>42641</c:v>
                </c:pt>
                <c:pt idx="126">
                  <c:v>42648</c:v>
                </c:pt>
                <c:pt idx="127">
                  <c:v>42654</c:v>
                </c:pt>
                <c:pt idx="128">
                  <c:v>42662</c:v>
                </c:pt>
                <c:pt idx="129">
                  <c:v>42669</c:v>
                </c:pt>
                <c:pt idx="130">
                  <c:v>42677</c:v>
                </c:pt>
                <c:pt idx="131">
                  <c:v>42683</c:v>
                </c:pt>
                <c:pt idx="132">
                  <c:v>42691</c:v>
                </c:pt>
                <c:pt idx="133">
                  <c:v>42697</c:v>
                </c:pt>
                <c:pt idx="134">
                  <c:v>42704</c:v>
                </c:pt>
                <c:pt idx="135">
                  <c:v>42711</c:v>
                </c:pt>
                <c:pt idx="136">
                  <c:v>42718</c:v>
                </c:pt>
                <c:pt idx="137">
                  <c:v>42725</c:v>
                </c:pt>
                <c:pt idx="138">
                  <c:v>42732</c:v>
                </c:pt>
                <c:pt idx="139">
                  <c:v>42739</c:v>
                </c:pt>
                <c:pt idx="140">
                  <c:v>42746</c:v>
                </c:pt>
                <c:pt idx="141">
                  <c:v>42753</c:v>
                </c:pt>
                <c:pt idx="142">
                  <c:v>42760</c:v>
                </c:pt>
                <c:pt idx="143">
                  <c:v>42767</c:v>
                </c:pt>
                <c:pt idx="144">
                  <c:v>42774</c:v>
                </c:pt>
                <c:pt idx="145">
                  <c:v>42781</c:v>
                </c:pt>
                <c:pt idx="146">
                  <c:v>42788</c:v>
                </c:pt>
                <c:pt idx="147">
                  <c:v>42797</c:v>
                </c:pt>
                <c:pt idx="148">
                  <c:v>42802</c:v>
                </c:pt>
                <c:pt idx="149">
                  <c:v>42809</c:v>
                </c:pt>
                <c:pt idx="150">
                  <c:v>42816</c:v>
                </c:pt>
                <c:pt idx="151">
                  <c:v>42823</c:v>
                </c:pt>
                <c:pt idx="152">
                  <c:v>42830</c:v>
                </c:pt>
                <c:pt idx="153">
                  <c:v>42837</c:v>
                </c:pt>
                <c:pt idx="154">
                  <c:v>42844</c:v>
                </c:pt>
                <c:pt idx="155">
                  <c:v>42851</c:v>
                </c:pt>
                <c:pt idx="156">
                  <c:v>42858</c:v>
                </c:pt>
                <c:pt idx="157">
                  <c:v>42865</c:v>
                </c:pt>
                <c:pt idx="158">
                  <c:v>42872</c:v>
                </c:pt>
                <c:pt idx="159">
                  <c:v>42879</c:v>
                </c:pt>
                <c:pt idx="160">
                  <c:v>42886</c:v>
                </c:pt>
                <c:pt idx="161">
                  <c:v>42893</c:v>
                </c:pt>
                <c:pt idx="162">
                  <c:v>42900</c:v>
                </c:pt>
                <c:pt idx="163">
                  <c:v>42907</c:v>
                </c:pt>
                <c:pt idx="164">
                  <c:v>42914</c:v>
                </c:pt>
                <c:pt idx="165">
                  <c:v>42921</c:v>
                </c:pt>
                <c:pt idx="166">
                  <c:v>42928</c:v>
                </c:pt>
                <c:pt idx="167">
                  <c:v>42935</c:v>
                </c:pt>
                <c:pt idx="168">
                  <c:v>42942</c:v>
                </c:pt>
                <c:pt idx="169">
                  <c:v>42949</c:v>
                </c:pt>
                <c:pt idx="170">
                  <c:v>42956</c:v>
                </c:pt>
                <c:pt idx="171">
                  <c:v>42963</c:v>
                </c:pt>
                <c:pt idx="172">
                  <c:v>42970</c:v>
                </c:pt>
                <c:pt idx="173">
                  <c:v>42977</c:v>
                </c:pt>
                <c:pt idx="174">
                  <c:v>42984</c:v>
                </c:pt>
                <c:pt idx="175">
                  <c:v>42991</c:v>
                </c:pt>
                <c:pt idx="176">
                  <c:v>42998</c:v>
                </c:pt>
                <c:pt idx="177">
                  <c:v>43005</c:v>
                </c:pt>
                <c:pt idx="178">
                  <c:v>43012</c:v>
                </c:pt>
                <c:pt idx="179">
                  <c:v>43019</c:v>
                </c:pt>
                <c:pt idx="180">
                  <c:v>43026</c:v>
                </c:pt>
                <c:pt idx="181">
                  <c:v>43033</c:v>
                </c:pt>
                <c:pt idx="182">
                  <c:v>43040</c:v>
                </c:pt>
                <c:pt idx="183">
                  <c:v>43047</c:v>
                </c:pt>
                <c:pt idx="184">
                  <c:v>43054</c:v>
                </c:pt>
                <c:pt idx="185">
                  <c:v>43061</c:v>
                </c:pt>
                <c:pt idx="186">
                  <c:v>43068</c:v>
                </c:pt>
                <c:pt idx="187">
                  <c:v>43075</c:v>
                </c:pt>
                <c:pt idx="188">
                  <c:v>43082</c:v>
                </c:pt>
                <c:pt idx="189">
                  <c:v>43089</c:v>
                </c:pt>
                <c:pt idx="190">
                  <c:v>43096</c:v>
                </c:pt>
                <c:pt idx="191">
                  <c:v>43103</c:v>
                </c:pt>
                <c:pt idx="192">
                  <c:v>43110</c:v>
                </c:pt>
                <c:pt idx="193">
                  <c:v>43117</c:v>
                </c:pt>
                <c:pt idx="194">
                  <c:v>43124</c:v>
                </c:pt>
                <c:pt idx="195">
                  <c:v>43131</c:v>
                </c:pt>
                <c:pt idx="196">
                  <c:v>43138</c:v>
                </c:pt>
                <c:pt idx="197">
                  <c:v>43145</c:v>
                </c:pt>
                <c:pt idx="198">
                  <c:v>43152</c:v>
                </c:pt>
                <c:pt idx="199">
                  <c:v>43159</c:v>
                </c:pt>
                <c:pt idx="200">
                  <c:v>43166</c:v>
                </c:pt>
                <c:pt idx="201">
                  <c:v>43173</c:v>
                </c:pt>
                <c:pt idx="202">
                  <c:v>43180</c:v>
                </c:pt>
                <c:pt idx="203">
                  <c:v>43187</c:v>
                </c:pt>
                <c:pt idx="204">
                  <c:v>43194</c:v>
                </c:pt>
                <c:pt idx="205">
                  <c:v>43201</c:v>
                </c:pt>
                <c:pt idx="206">
                  <c:v>43208</c:v>
                </c:pt>
                <c:pt idx="207">
                  <c:v>43215</c:v>
                </c:pt>
                <c:pt idx="208">
                  <c:v>43224</c:v>
                </c:pt>
                <c:pt idx="209">
                  <c:v>43229</c:v>
                </c:pt>
                <c:pt idx="210">
                  <c:v>43236</c:v>
                </c:pt>
                <c:pt idx="211">
                  <c:v>43243</c:v>
                </c:pt>
                <c:pt idx="212">
                  <c:v>43250</c:v>
                </c:pt>
                <c:pt idx="213">
                  <c:v>43257</c:v>
                </c:pt>
                <c:pt idx="214">
                  <c:v>43264</c:v>
                </c:pt>
                <c:pt idx="215">
                  <c:v>43271</c:v>
                </c:pt>
                <c:pt idx="216">
                  <c:v>43278</c:v>
                </c:pt>
                <c:pt idx="217">
                  <c:v>43285</c:v>
                </c:pt>
                <c:pt idx="218">
                  <c:v>43292</c:v>
                </c:pt>
                <c:pt idx="219">
                  <c:v>43299</c:v>
                </c:pt>
                <c:pt idx="220">
                  <c:v>43306</c:v>
                </c:pt>
                <c:pt idx="221">
                  <c:v>43313</c:v>
                </c:pt>
                <c:pt idx="222">
                  <c:v>43320</c:v>
                </c:pt>
                <c:pt idx="223">
                  <c:v>43327</c:v>
                </c:pt>
                <c:pt idx="224">
                  <c:v>43334</c:v>
                </c:pt>
                <c:pt idx="225">
                  <c:v>43341</c:v>
                </c:pt>
                <c:pt idx="226">
                  <c:v>43348</c:v>
                </c:pt>
                <c:pt idx="227">
                  <c:v>43355</c:v>
                </c:pt>
                <c:pt idx="228">
                  <c:v>43362</c:v>
                </c:pt>
                <c:pt idx="229">
                  <c:v>43369</c:v>
                </c:pt>
                <c:pt idx="230">
                  <c:v>43376</c:v>
                </c:pt>
                <c:pt idx="231">
                  <c:v>43383</c:v>
                </c:pt>
                <c:pt idx="232">
                  <c:v>43390</c:v>
                </c:pt>
                <c:pt idx="233">
                  <c:v>43397</c:v>
                </c:pt>
                <c:pt idx="234">
                  <c:v>43404</c:v>
                </c:pt>
                <c:pt idx="235">
                  <c:v>43411</c:v>
                </c:pt>
                <c:pt idx="236">
                  <c:v>43418</c:v>
                </c:pt>
                <c:pt idx="237">
                  <c:v>43425</c:v>
                </c:pt>
                <c:pt idx="238">
                  <c:v>43432</c:v>
                </c:pt>
                <c:pt idx="239">
                  <c:v>43439</c:v>
                </c:pt>
                <c:pt idx="240">
                  <c:v>43446</c:v>
                </c:pt>
                <c:pt idx="241">
                  <c:v>43453</c:v>
                </c:pt>
                <c:pt idx="242">
                  <c:v>43460</c:v>
                </c:pt>
                <c:pt idx="243">
                  <c:v>43467</c:v>
                </c:pt>
                <c:pt idx="244">
                  <c:v>43474</c:v>
                </c:pt>
                <c:pt idx="245">
                  <c:v>43481</c:v>
                </c:pt>
                <c:pt idx="246">
                  <c:v>43488</c:v>
                </c:pt>
                <c:pt idx="247">
                  <c:v>43495</c:v>
                </c:pt>
                <c:pt idx="248">
                  <c:v>43502</c:v>
                </c:pt>
                <c:pt idx="249">
                  <c:v>43509</c:v>
                </c:pt>
                <c:pt idx="250">
                  <c:v>43516</c:v>
                </c:pt>
                <c:pt idx="251">
                  <c:v>43523</c:v>
                </c:pt>
                <c:pt idx="252">
                  <c:v>43530</c:v>
                </c:pt>
                <c:pt idx="253">
                  <c:v>43537</c:v>
                </c:pt>
                <c:pt idx="254">
                  <c:v>43544</c:v>
                </c:pt>
                <c:pt idx="255">
                  <c:v>43551</c:v>
                </c:pt>
                <c:pt idx="256">
                  <c:v>43558</c:v>
                </c:pt>
                <c:pt idx="257">
                  <c:v>43565</c:v>
                </c:pt>
                <c:pt idx="258">
                  <c:v>43572</c:v>
                </c:pt>
                <c:pt idx="259">
                  <c:v>43579</c:v>
                </c:pt>
                <c:pt idx="260">
                  <c:v>43586</c:v>
                </c:pt>
                <c:pt idx="261">
                  <c:v>43593</c:v>
                </c:pt>
                <c:pt idx="262">
                  <c:v>43600</c:v>
                </c:pt>
                <c:pt idx="263">
                  <c:v>43607</c:v>
                </c:pt>
                <c:pt idx="264">
                  <c:v>43614</c:v>
                </c:pt>
                <c:pt idx="265">
                  <c:v>43621</c:v>
                </c:pt>
                <c:pt idx="266">
                  <c:v>43628</c:v>
                </c:pt>
              </c:numCache>
            </c:numRef>
          </c:cat>
          <c:val>
            <c:numRef>
              <c:f>base_novo!$D$2:$D$268</c:f>
              <c:numCache>
                <c:formatCode>General</c:formatCode>
                <c:ptCount val="267"/>
                <c:pt idx="0">
                  <c:v>179.26</c:v>
                </c:pt>
                <c:pt idx="1">
                  <c:v>181.95000000000007</c:v>
                </c:pt>
                <c:pt idx="2">
                  <c:v>185.68</c:v>
                </c:pt>
                <c:pt idx="3">
                  <c:v>192.29</c:v>
                </c:pt>
                <c:pt idx="4">
                  <c:v>194.56</c:v>
                </c:pt>
                <c:pt idx="5">
                  <c:v>196.04</c:v>
                </c:pt>
                <c:pt idx="6">
                  <c:v>195.13</c:v>
                </c:pt>
                <c:pt idx="7">
                  <c:v>201.57</c:v>
                </c:pt>
                <c:pt idx="8">
                  <c:v>202.97</c:v>
                </c:pt>
                <c:pt idx="9">
                  <c:v>205.68</c:v>
                </c:pt>
                <c:pt idx="10">
                  <c:v>207.43</c:v>
                </c:pt>
                <c:pt idx="11">
                  <c:v>210.92000000000004</c:v>
                </c:pt>
                <c:pt idx="12">
                  <c:v>212.89000000000001</c:v>
                </c:pt>
                <c:pt idx="13">
                  <c:v>216.43</c:v>
                </c:pt>
                <c:pt idx="14">
                  <c:v>220.97</c:v>
                </c:pt>
                <c:pt idx="15">
                  <c:v>223.57</c:v>
                </c:pt>
                <c:pt idx="16">
                  <c:v>226.03</c:v>
                </c:pt>
                <c:pt idx="17">
                  <c:v>229.25</c:v>
                </c:pt>
                <c:pt idx="18">
                  <c:v>165.93</c:v>
                </c:pt>
                <c:pt idx="19">
                  <c:v>167.65</c:v>
                </c:pt>
                <c:pt idx="20">
                  <c:v>170.91</c:v>
                </c:pt>
                <c:pt idx="21">
                  <c:v>170.43</c:v>
                </c:pt>
                <c:pt idx="22">
                  <c:v>172.25</c:v>
                </c:pt>
                <c:pt idx="23">
                  <c:v>173.72</c:v>
                </c:pt>
                <c:pt idx="24">
                  <c:v>175.26</c:v>
                </c:pt>
                <c:pt idx="25">
                  <c:v>176.57</c:v>
                </c:pt>
                <c:pt idx="26">
                  <c:v>178.20999999999998</c:v>
                </c:pt>
                <c:pt idx="27">
                  <c:v>178.98000000000008</c:v>
                </c:pt>
                <c:pt idx="28">
                  <c:v>180.35000000000008</c:v>
                </c:pt>
                <c:pt idx="29">
                  <c:v>181.16</c:v>
                </c:pt>
                <c:pt idx="30">
                  <c:v>181.73999999999998</c:v>
                </c:pt>
                <c:pt idx="31">
                  <c:v>182.45000000000007</c:v>
                </c:pt>
                <c:pt idx="32">
                  <c:v>183.78</c:v>
                </c:pt>
                <c:pt idx="33">
                  <c:v>183.57</c:v>
                </c:pt>
                <c:pt idx="34">
                  <c:v>183.47</c:v>
                </c:pt>
                <c:pt idx="35">
                  <c:v>183.3</c:v>
                </c:pt>
                <c:pt idx="36">
                  <c:v>184.51</c:v>
                </c:pt>
                <c:pt idx="37">
                  <c:v>186.58</c:v>
                </c:pt>
                <c:pt idx="38">
                  <c:v>187.46</c:v>
                </c:pt>
                <c:pt idx="39">
                  <c:v>188.76999999999998</c:v>
                </c:pt>
                <c:pt idx="40">
                  <c:v>191.17</c:v>
                </c:pt>
                <c:pt idx="41">
                  <c:v>196.54</c:v>
                </c:pt>
                <c:pt idx="42">
                  <c:v>201.23999999999998</c:v>
                </c:pt>
                <c:pt idx="43">
                  <c:v>205.92000000000004</c:v>
                </c:pt>
                <c:pt idx="44">
                  <c:v>210.20999999999998</c:v>
                </c:pt>
                <c:pt idx="45">
                  <c:v>213.52</c:v>
                </c:pt>
                <c:pt idx="46">
                  <c:v>215.04</c:v>
                </c:pt>
                <c:pt idx="47">
                  <c:v>214.92000000000004</c:v>
                </c:pt>
                <c:pt idx="48">
                  <c:v>214.59</c:v>
                </c:pt>
                <c:pt idx="49">
                  <c:v>213.19</c:v>
                </c:pt>
                <c:pt idx="50">
                  <c:v>210.84</c:v>
                </c:pt>
                <c:pt idx="51">
                  <c:v>209.26</c:v>
                </c:pt>
                <c:pt idx="52">
                  <c:v>205.70999999999998</c:v>
                </c:pt>
                <c:pt idx="53">
                  <c:v>203.83</c:v>
                </c:pt>
                <c:pt idx="54">
                  <c:v>204.22</c:v>
                </c:pt>
                <c:pt idx="55">
                  <c:v>205.22</c:v>
                </c:pt>
                <c:pt idx="56">
                  <c:v>205.70999999999998</c:v>
                </c:pt>
                <c:pt idx="57">
                  <c:v>204.85000000000008</c:v>
                </c:pt>
                <c:pt idx="58">
                  <c:v>204.82000000000008</c:v>
                </c:pt>
                <c:pt idx="59">
                  <c:v>202.68</c:v>
                </c:pt>
                <c:pt idx="60">
                  <c:v>201.63</c:v>
                </c:pt>
                <c:pt idx="61">
                  <c:v>200.20999999999998</c:v>
                </c:pt>
                <c:pt idx="62">
                  <c:v>192.86</c:v>
                </c:pt>
                <c:pt idx="63">
                  <c:v>183.48000000000008</c:v>
                </c:pt>
                <c:pt idx="64">
                  <c:v>172.38000000000008</c:v>
                </c:pt>
                <c:pt idx="65">
                  <c:v>171.47</c:v>
                </c:pt>
                <c:pt idx="66">
                  <c:v>170.17</c:v>
                </c:pt>
                <c:pt idx="67">
                  <c:v>171.15</c:v>
                </c:pt>
                <c:pt idx="68">
                  <c:v>171.13</c:v>
                </c:pt>
                <c:pt idx="69">
                  <c:v>170.73</c:v>
                </c:pt>
                <c:pt idx="70">
                  <c:v>172.57</c:v>
                </c:pt>
                <c:pt idx="71">
                  <c:v>162.28</c:v>
                </c:pt>
                <c:pt idx="72">
                  <c:v>161.32000000000008</c:v>
                </c:pt>
                <c:pt idx="73">
                  <c:v>161.41</c:v>
                </c:pt>
                <c:pt idx="74">
                  <c:v>159.94999999999999</c:v>
                </c:pt>
                <c:pt idx="75">
                  <c:v>159.26</c:v>
                </c:pt>
                <c:pt idx="76">
                  <c:v>158.47999999999999</c:v>
                </c:pt>
                <c:pt idx="77">
                  <c:v>158.34</c:v>
                </c:pt>
                <c:pt idx="78">
                  <c:v>158.1</c:v>
                </c:pt>
                <c:pt idx="79">
                  <c:v>157.60999999999999</c:v>
                </c:pt>
                <c:pt idx="80">
                  <c:v>157.25</c:v>
                </c:pt>
                <c:pt idx="81">
                  <c:v>155.51</c:v>
                </c:pt>
                <c:pt idx="82">
                  <c:v>152.35000000000008</c:v>
                </c:pt>
                <c:pt idx="83">
                  <c:v>148.69999999999999</c:v>
                </c:pt>
                <c:pt idx="84">
                  <c:v>146.16999999999999</c:v>
                </c:pt>
                <c:pt idx="85">
                  <c:v>146.23999999999998</c:v>
                </c:pt>
                <c:pt idx="86">
                  <c:v>142.36000000000001</c:v>
                </c:pt>
                <c:pt idx="87">
                  <c:v>138.19999999999999</c:v>
                </c:pt>
                <c:pt idx="88">
                  <c:v>134.60999999999999</c:v>
                </c:pt>
                <c:pt idx="89">
                  <c:v>130.12</c:v>
                </c:pt>
                <c:pt idx="90">
                  <c:v>128.07</c:v>
                </c:pt>
                <c:pt idx="91">
                  <c:v>122.95</c:v>
                </c:pt>
                <c:pt idx="92">
                  <c:v>121.07</c:v>
                </c:pt>
                <c:pt idx="93">
                  <c:v>120.74000000000002</c:v>
                </c:pt>
                <c:pt idx="94">
                  <c:v>121.76</c:v>
                </c:pt>
                <c:pt idx="95">
                  <c:v>121.38</c:v>
                </c:pt>
                <c:pt idx="96">
                  <c:v>121.92</c:v>
                </c:pt>
                <c:pt idx="97">
                  <c:v>121.93</c:v>
                </c:pt>
                <c:pt idx="98">
                  <c:v>121.17999999999998</c:v>
                </c:pt>
                <c:pt idx="99">
                  <c:v>120.91000000000004</c:v>
                </c:pt>
                <c:pt idx="100">
                  <c:v>121.14999999999999</c:v>
                </c:pt>
                <c:pt idx="101">
                  <c:v>121.43</c:v>
                </c:pt>
                <c:pt idx="102">
                  <c:v>122.45</c:v>
                </c:pt>
                <c:pt idx="103">
                  <c:v>123.19</c:v>
                </c:pt>
                <c:pt idx="104">
                  <c:v>125.07</c:v>
                </c:pt>
                <c:pt idx="105">
                  <c:v>126.35</c:v>
                </c:pt>
                <c:pt idx="106">
                  <c:v>128.66</c:v>
                </c:pt>
                <c:pt idx="107">
                  <c:v>130.02000000000001</c:v>
                </c:pt>
                <c:pt idx="108">
                  <c:v>131.60999999999999</c:v>
                </c:pt>
                <c:pt idx="109">
                  <c:v>131.19</c:v>
                </c:pt>
                <c:pt idx="110">
                  <c:v>131.43</c:v>
                </c:pt>
                <c:pt idx="111">
                  <c:v>131.32000000000008</c:v>
                </c:pt>
                <c:pt idx="112">
                  <c:v>131.83000000000001</c:v>
                </c:pt>
                <c:pt idx="113">
                  <c:v>134.04</c:v>
                </c:pt>
                <c:pt idx="114">
                  <c:v>138.49</c:v>
                </c:pt>
                <c:pt idx="115">
                  <c:v>143.44999999999999</c:v>
                </c:pt>
                <c:pt idx="116">
                  <c:v>148.63</c:v>
                </c:pt>
                <c:pt idx="117">
                  <c:v>150.9</c:v>
                </c:pt>
                <c:pt idx="118">
                  <c:v>154.15</c:v>
                </c:pt>
                <c:pt idx="119">
                  <c:v>158.22</c:v>
                </c:pt>
                <c:pt idx="120">
                  <c:v>159.69999999999999</c:v>
                </c:pt>
                <c:pt idx="121">
                  <c:v>158.37</c:v>
                </c:pt>
                <c:pt idx="122">
                  <c:v>155.16</c:v>
                </c:pt>
                <c:pt idx="123">
                  <c:v>155.10999999999999</c:v>
                </c:pt>
                <c:pt idx="124">
                  <c:v>154.07</c:v>
                </c:pt>
                <c:pt idx="125">
                  <c:v>152.72999999999999</c:v>
                </c:pt>
                <c:pt idx="126">
                  <c:v>152.97999999999999</c:v>
                </c:pt>
                <c:pt idx="127">
                  <c:v>152.76</c:v>
                </c:pt>
                <c:pt idx="128">
                  <c:v>153.66</c:v>
                </c:pt>
                <c:pt idx="129">
                  <c:v>152.82000000000008</c:v>
                </c:pt>
                <c:pt idx="130">
                  <c:v>152.87</c:v>
                </c:pt>
                <c:pt idx="131">
                  <c:v>154</c:v>
                </c:pt>
                <c:pt idx="132">
                  <c:v>153.94999999999999</c:v>
                </c:pt>
                <c:pt idx="133">
                  <c:v>153.26</c:v>
                </c:pt>
                <c:pt idx="134">
                  <c:v>152.69999999999999</c:v>
                </c:pt>
                <c:pt idx="135">
                  <c:v>150.93</c:v>
                </c:pt>
                <c:pt idx="136">
                  <c:v>145.07</c:v>
                </c:pt>
                <c:pt idx="137">
                  <c:v>143.58000000000001</c:v>
                </c:pt>
                <c:pt idx="138">
                  <c:v>142.05000000000001</c:v>
                </c:pt>
                <c:pt idx="139">
                  <c:v>142.03</c:v>
                </c:pt>
                <c:pt idx="140">
                  <c:v>142.69</c:v>
                </c:pt>
                <c:pt idx="141">
                  <c:v>143.22</c:v>
                </c:pt>
                <c:pt idx="142">
                  <c:v>143.70999999999998</c:v>
                </c:pt>
                <c:pt idx="143">
                  <c:v>144.63999999999999</c:v>
                </c:pt>
                <c:pt idx="144">
                  <c:v>145.97999999999999</c:v>
                </c:pt>
                <c:pt idx="145">
                  <c:v>149.63999999999999</c:v>
                </c:pt>
                <c:pt idx="146">
                  <c:v>152.73999999999998</c:v>
                </c:pt>
                <c:pt idx="147">
                  <c:v>156.81</c:v>
                </c:pt>
                <c:pt idx="148">
                  <c:v>158.91</c:v>
                </c:pt>
                <c:pt idx="149">
                  <c:v>163.69999999999999</c:v>
                </c:pt>
                <c:pt idx="150">
                  <c:v>163.89000000000001</c:v>
                </c:pt>
                <c:pt idx="151">
                  <c:v>165.82000000000008</c:v>
                </c:pt>
                <c:pt idx="152">
                  <c:v>169.87</c:v>
                </c:pt>
                <c:pt idx="153">
                  <c:v>172.23999999999998</c:v>
                </c:pt>
                <c:pt idx="154">
                  <c:v>173.17</c:v>
                </c:pt>
                <c:pt idx="155">
                  <c:v>173.6</c:v>
                </c:pt>
                <c:pt idx="156">
                  <c:v>175.44</c:v>
                </c:pt>
                <c:pt idx="157">
                  <c:v>175.68</c:v>
                </c:pt>
                <c:pt idx="158">
                  <c:v>176</c:v>
                </c:pt>
                <c:pt idx="159">
                  <c:v>175.39000000000001</c:v>
                </c:pt>
                <c:pt idx="160">
                  <c:v>172.82000000000008</c:v>
                </c:pt>
                <c:pt idx="161">
                  <c:v>171.2</c:v>
                </c:pt>
                <c:pt idx="162">
                  <c:v>171.84</c:v>
                </c:pt>
                <c:pt idx="163">
                  <c:v>172.26999999999998</c:v>
                </c:pt>
                <c:pt idx="164">
                  <c:v>172.44</c:v>
                </c:pt>
                <c:pt idx="165">
                  <c:v>172.16</c:v>
                </c:pt>
                <c:pt idx="166">
                  <c:v>170.4</c:v>
                </c:pt>
                <c:pt idx="167">
                  <c:v>169.31</c:v>
                </c:pt>
                <c:pt idx="168">
                  <c:v>169.48000000000008</c:v>
                </c:pt>
                <c:pt idx="169">
                  <c:v>168.20999999999998</c:v>
                </c:pt>
                <c:pt idx="170">
                  <c:v>168.08</c:v>
                </c:pt>
                <c:pt idx="171">
                  <c:v>167.73</c:v>
                </c:pt>
                <c:pt idx="172">
                  <c:v>167.66</c:v>
                </c:pt>
                <c:pt idx="173">
                  <c:v>167.78</c:v>
                </c:pt>
                <c:pt idx="174">
                  <c:v>156.91999999999999</c:v>
                </c:pt>
                <c:pt idx="175">
                  <c:v>157.78</c:v>
                </c:pt>
                <c:pt idx="176">
                  <c:v>158.69</c:v>
                </c:pt>
                <c:pt idx="177">
                  <c:v>158.54</c:v>
                </c:pt>
                <c:pt idx="178">
                  <c:v>159.47999999999999</c:v>
                </c:pt>
                <c:pt idx="179">
                  <c:v>159.91</c:v>
                </c:pt>
                <c:pt idx="180">
                  <c:v>161.41</c:v>
                </c:pt>
                <c:pt idx="181">
                  <c:v>160.66999999999999</c:v>
                </c:pt>
                <c:pt idx="182">
                  <c:v>160.35000000000008</c:v>
                </c:pt>
                <c:pt idx="183">
                  <c:v>160.03</c:v>
                </c:pt>
                <c:pt idx="184">
                  <c:v>159.76</c:v>
                </c:pt>
                <c:pt idx="185">
                  <c:v>158.66999999999999</c:v>
                </c:pt>
                <c:pt idx="186">
                  <c:v>157.65</c:v>
                </c:pt>
                <c:pt idx="187">
                  <c:v>157.66999999999999</c:v>
                </c:pt>
                <c:pt idx="188">
                  <c:v>158.56</c:v>
                </c:pt>
                <c:pt idx="189">
                  <c:v>158.41</c:v>
                </c:pt>
                <c:pt idx="190">
                  <c:v>158.85000000000008</c:v>
                </c:pt>
                <c:pt idx="191">
                  <c:v>158.41999999999999</c:v>
                </c:pt>
                <c:pt idx="192">
                  <c:v>158.13999999999999</c:v>
                </c:pt>
                <c:pt idx="193">
                  <c:v>157.54</c:v>
                </c:pt>
                <c:pt idx="194">
                  <c:v>157.44</c:v>
                </c:pt>
                <c:pt idx="195">
                  <c:v>156.99</c:v>
                </c:pt>
                <c:pt idx="196">
                  <c:v>158.09</c:v>
                </c:pt>
                <c:pt idx="197">
                  <c:v>158.33000000000001</c:v>
                </c:pt>
                <c:pt idx="198">
                  <c:v>161.04</c:v>
                </c:pt>
                <c:pt idx="199">
                  <c:v>163.13</c:v>
                </c:pt>
                <c:pt idx="200">
                  <c:v>165.39000000000001</c:v>
                </c:pt>
                <c:pt idx="201">
                  <c:v>170.2</c:v>
                </c:pt>
                <c:pt idx="202">
                  <c:v>171.14</c:v>
                </c:pt>
                <c:pt idx="203">
                  <c:v>171.93</c:v>
                </c:pt>
                <c:pt idx="204">
                  <c:v>168.62</c:v>
                </c:pt>
                <c:pt idx="205">
                  <c:v>169.19</c:v>
                </c:pt>
                <c:pt idx="206">
                  <c:v>168.87</c:v>
                </c:pt>
                <c:pt idx="207">
                  <c:v>170.54</c:v>
                </c:pt>
                <c:pt idx="208">
                  <c:v>171.78</c:v>
                </c:pt>
                <c:pt idx="209">
                  <c:v>171.75</c:v>
                </c:pt>
                <c:pt idx="210">
                  <c:v>172.72</c:v>
                </c:pt>
                <c:pt idx="211">
                  <c:v>174.47</c:v>
                </c:pt>
                <c:pt idx="212">
                  <c:v>175.82000000000008</c:v>
                </c:pt>
                <c:pt idx="213">
                  <c:v>177.1</c:v>
                </c:pt>
                <c:pt idx="214">
                  <c:v>178.34</c:v>
                </c:pt>
                <c:pt idx="215">
                  <c:v>179.44</c:v>
                </c:pt>
                <c:pt idx="216">
                  <c:v>180.2</c:v>
                </c:pt>
                <c:pt idx="217">
                  <c:v>180.78</c:v>
                </c:pt>
                <c:pt idx="218">
                  <c:v>180.85000000000008</c:v>
                </c:pt>
                <c:pt idx="219">
                  <c:v>181.48000000000008</c:v>
                </c:pt>
                <c:pt idx="220">
                  <c:v>181.7</c:v>
                </c:pt>
                <c:pt idx="221">
                  <c:v>182.18</c:v>
                </c:pt>
                <c:pt idx="222">
                  <c:v>182.34</c:v>
                </c:pt>
                <c:pt idx="223">
                  <c:v>181.93</c:v>
                </c:pt>
                <c:pt idx="224">
                  <c:v>181.06</c:v>
                </c:pt>
                <c:pt idx="225">
                  <c:v>180.67</c:v>
                </c:pt>
                <c:pt idx="226">
                  <c:v>164.82000000000008</c:v>
                </c:pt>
                <c:pt idx="227">
                  <c:v>164.48000000000008</c:v>
                </c:pt>
                <c:pt idx="228">
                  <c:v>163.63</c:v>
                </c:pt>
                <c:pt idx="229">
                  <c:v>164.16</c:v>
                </c:pt>
                <c:pt idx="230" formatCode="0.00">
                  <c:v>163.80000000000001</c:v>
                </c:pt>
                <c:pt idx="231">
                  <c:v>164.23999999999998</c:v>
                </c:pt>
                <c:pt idx="232">
                  <c:v>163.95000000000007</c:v>
                </c:pt>
                <c:pt idx="233">
                  <c:v>162.34</c:v>
                </c:pt>
                <c:pt idx="234">
                  <c:v>162.23999999999998</c:v>
                </c:pt>
                <c:pt idx="235">
                  <c:v>162.16</c:v>
                </c:pt>
                <c:pt idx="236">
                  <c:v>161.08000000000001</c:v>
                </c:pt>
                <c:pt idx="237">
                  <c:v>160.53</c:v>
                </c:pt>
                <c:pt idx="238">
                  <c:v>159.49</c:v>
                </c:pt>
                <c:pt idx="239">
                  <c:v>159.35000000000008</c:v>
                </c:pt>
                <c:pt idx="240">
                  <c:v>159.15</c:v>
                </c:pt>
                <c:pt idx="241">
                  <c:v>160.13999999999999</c:v>
                </c:pt>
                <c:pt idx="242">
                  <c:v>160.73999999999998</c:v>
                </c:pt>
                <c:pt idx="243">
                  <c:v>160.89000000000001</c:v>
                </c:pt>
                <c:pt idx="244">
                  <c:v>161.84</c:v>
                </c:pt>
                <c:pt idx="245">
                  <c:v>164.28</c:v>
                </c:pt>
                <c:pt idx="246">
                  <c:v>168.41</c:v>
                </c:pt>
                <c:pt idx="247">
                  <c:v>174.12</c:v>
                </c:pt>
                <c:pt idx="248">
                  <c:v>177.05</c:v>
                </c:pt>
                <c:pt idx="249">
                  <c:v>177.46</c:v>
                </c:pt>
                <c:pt idx="250">
                  <c:v>179.34</c:v>
                </c:pt>
                <c:pt idx="251" formatCode="0.00">
                  <c:v>178.5</c:v>
                </c:pt>
                <c:pt idx="252">
                  <c:v>178.87</c:v>
                </c:pt>
                <c:pt idx="253">
                  <c:v>178.99</c:v>
                </c:pt>
                <c:pt idx="254" formatCode="0.00">
                  <c:v>180.1</c:v>
                </c:pt>
                <c:pt idx="255">
                  <c:v>181.66</c:v>
                </c:pt>
                <c:pt idx="256">
                  <c:v>182.43</c:v>
                </c:pt>
                <c:pt idx="257">
                  <c:v>183.05</c:v>
                </c:pt>
                <c:pt idx="258">
                  <c:v>182.22</c:v>
                </c:pt>
                <c:pt idx="259" formatCode="0.00">
                  <c:v>182.6</c:v>
                </c:pt>
                <c:pt idx="260" formatCode="0.00">
                  <c:v>182.9</c:v>
                </c:pt>
                <c:pt idx="261" formatCode="0.00">
                  <c:v>182.5</c:v>
                </c:pt>
                <c:pt idx="262">
                  <c:v>181.96</c:v>
                </c:pt>
                <c:pt idx="263" formatCode="0.00">
                  <c:v>181.25</c:v>
                </c:pt>
                <c:pt idx="264" formatCode="0.00">
                  <c:v>179.98000000000008</c:v>
                </c:pt>
                <c:pt idx="265" formatCode="0.00">
                  <c:v>179.52</c:v>
                </c:pt>
                <c:pt idx="266" formatCode="0.00">
                  <c:v>179.63</c:v>
                </c:pt>
              </c:numCache>
            </c:numRef>
          </c:val>
        </c:ser>
        <c:marker val="1"/>
        <c:axId val="119165312"/>
        <c:axId val="119166848"/>
      </c:lineChart>
      <c:dateAx>
        <c:axId val="119165312"/>
        <c:scaling>
          <c:orientation val="minMax"/>
          <c:min val="41759"/>
        </c:scaling>
        <c:axPos val="b"/>
        <c:numFmt formatCode="[$-416]mmm\-yy;@" sourceLinked="0"/>
        <c:tickLblPos val="nextTo"/>
        <c:txPr>
          <a:bodyPr rot="0" vert="horz"/>
          <a:lstStyle/>
          <a:p>
            <a:pPr>
              <a:defRPr b="1"/>
            </a:pPr>
            <a:endParaRPr lang="pt-BR"/>
          </a:p>
        </c:txPr>
        <c:crossAx val="119166848"/>
        <c:crosses val="autoZero"/>
        <c:lblOffset val="100"/>
        <c:baseTimeUnit val="days"/>
        <c:majorUnit val="3"/>
        <c:majorTimeUnit val="months"/>
      </c:dateAx>
      <c:valAx>
        <c:axId val="11916684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R$/MWh</a:t>
                </a:r>
              </a:p>
            </c:rich>
          </c:tx>
          <c:layout>
            <c:manualLayout>
              <c:xMode val="edge"/>
              <c:yMode val="edge"/>
              <c:x val="1.0514286234677837E-2"/>
              <c:y val="0.4199044111880786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191653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1"/>
      <c:txPr>
        <a:bodyPr/>
        <a:lstStyle/>
        <a:p>
          <a:pPr>
            <a:defRPr sz="1400" b="1"/>
          </a:pPr>
          <a:endParaRPr lang="pt-BR"/>
        </a:p>
      </c:txPr>
    </c:legend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CFEC1-11AF-428C-89B4-C4E731F49F5F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2BA5C467-8A84-4DEE-A5E7-A6928A669A41}">
      <dgm:prSet phldrT="[Texto]"/>
      <dgm:spPr/>
      <dgm:t>
        <a:bodyPr/>
        <a:lstStyle/>
        <a:p>
          <a:r>
            <a:rPr lang="pt-BR" b="1" dirty="0"/>
            <a:t>Lei</a:t>
          </a:r>
        </a:p>
      </dgm:t>
    </dgm:pt>
    <dgm:pt modelId="{6FD341FE-5EB7-4EDD-99CD-CFBB4B3D248B}" type="parTrans" cxnId="{C02D9E9C-0B47-4CC5-B29C-E87E46956332}">
      <dgm:prSet/>
      <dgm:spPr/>
      <dgm:t>
        <a:bodyPr/>
        <a:lstStyle/>
        <a:p>
          <a:endParaRPr lang="pt-BR"/>
        </a:p>
      </dgm:t>
    </dgm:pt>
    <dgm:pt modelId="{786409C6-8254-428B-AA86-95609C5E57E2}" type="sibTrans" cxnId="{C02D9E9C-0B47-4CC5-B29C-E87E46956332}">
      <dgm:prSet/>
      <dgm:spPr/>
      <dgm:t>
        <a:bodyPr/>
        <a:lstStyle/>
        <a:p>
          <a:endParaRPr lang="pt-BR"/>
        </a:p>
      </dgm:t>
    </dgm:pt>
    <dgm:pt modelId="{C7FA4741-BCE8-4A1B-94D8-A4CD3029F4D3}">
      <dgm:prSet phldrT="[Texto]"/>
      <dgm:spPr/>
      <dgm:t>
        <a:bodyPr/>
        <a:lstStyle/>
        <a:p>
          <a:r>
            <a:rPr lang="pt-BR" b="1" dirty="0"/>
            <a:t>2020</a:t>
          </a:r>
        </a:p>
      </dgm:t>
    </dgm:pt>
    <dgm:pt modelId="{BF7D6DC8-82AC-49BC-8B3C-EEAE2AA33A4A}" type="parTrans" cxnId="{2766AE00-F141-47AE-8E26-4BA4EDBDDF16}">
      <dgm:prSet/>
      <dgm:spPr/>
      <dgm:t>
        <a:bodyPr/>
        <a:lstStyle/>
        <a:p>
          <a:endParaRPr lang="pt-BR"/>
        </a:p>
      </dgm:t>
    </dgm:pt>
    <dgm:pt modelId="{27574B46-86A0-4DBF-AD5F-2AE480B5799D}" type="sibTrans" cxnId="{2766AE00-F141-47AE-8E26-4BA4EDBDDF16}">
      <dgm:prSet/>
      <dgm:spPr/>
      <dgm:t>
        <a:bodyPr/>
        <a:lstStyle/>
        <a:p>
          <a:endParaRPr lang="pt-BR"/>
        </a:p>
      </dgm:t>
    </dgm:pt>
    <dgm:pt modelId="{7CE7DBE3-E3F5-48BC-BC84-4D2243A628B7}">
      <dgm:prSet phldrT="[Texto]"/>
      <dgm:spPr/>
      <dgm:t>
        <a:bodyPr/>
        <a:lstStyle/>
        <a:p>
          <a:r>
            <a:rPr lang="pt-BR" b="1" dirty="0"/>
            <a:t>2021</a:t>
          </a:r>
        </a:p>
      </dgm:t>
    </dgm:pt>
    <dgm:pt modelId="{8B01E15B-300F-4882-A02E-E125BFF561DA}" type="parTrans" cxnId="{58E755DD-31A1-4795-8049-828603039A8D}">
      <dgm:prSet/>
      <dgm:spPr/>
      <dgm:t>
        <a:bodyPr/>
        <a:lstStyle/>
        <a:p>
          <a:endParaRPr lang="pt-BR"/>
        </a:p>
      </dgm:t>
    </dgm:pt>
    <dgm:pt modelId="{D91DD187-6793-47AE-AC76-F9DFBB8D3A30}" type="sibTrans" cxnId="{58E755DD-31A1-4795-8049-828603039A8D}">
      <dgm:prSet/>
      <dgm:spPr/>
      <dgm:t>
        <a:bodyPr/>
        <a:lstStyle/>
        <a:p>
          <a:endParaRPr lang="pt-BR"/>
        </a:p>
      </dgm:t>
    </dgm:pt>
    <dgm:pt modelId="{77516C4E-1434-4B49-935A-4D8E0DD354DE}">
      <dgm:prSet phldrT="[Texto]" custT="1"/>
      <dgm:spPr/>
      <dgm:t>
        <a:bodyPr/>
        <a:lstStyle/>
        <a:p>
          <a:r>
            <a:rPr lang="pt-BR" sz="1800" dirty="0"/>
            <a:t>1.000kW</a:t>
          </a:r>
        </a:p>
      </dgm:t>
    </dgm:pt>
    <dgm:pt modelId="{C9D07F3F-7D30-45F7-ADEA-FBB663682E32}" type="parTrans" cxnId="{70A3661E-8B7B-4D6A-B5F0-ACDB51CCC7D4}">
      <dgm:prSet/>
      <dgm:spPr/>
      <dgm:t>
        <a:bodyPr/>
        <a:lstStyle/>
        <a:p>
          <a:endParaRPr lang="pt-BR"/>
        </a:p>
      </dgm:t>
    </dgm:pt>
    <dgm:pt modelId="{C2928386-66E3-4143-AE54-F215F89F5A70}" type="sibTrans" cxnId="{70A3661E-8B7B-4D6A-B5F0-ACDB51CCC7D4}">
      <dgm:prSet/>
      <dgm:spPr/>
      <dgm:t>
        <a:bodyPr/>
        <a:lstStyle/>
        <a:p>
          <a:endParaRPr lang="pt-BR"/>
        </a:p>
      </dgm:t>
    </dgm:pt>
    <dgm:pt modelId="{F91506B2-4710-4DB3-BE3B-2B7B2BD0B63C}">
      <dgm:prSet phldrT="[Texto]"/>
      <dgm:spPr/>
      <dgm:t>
        <a:bodyPr/>
        <a:lstStyle/>
        <a:p>
          <a:r>
            <a:rPr lang="pt-BR" dirty="0"/>
            <a:t>2022</a:t>
          </a:r>
        </a:p>
      </dgm:t>
    </dgm:pt>
    <dgm:pt modelId="{3B3A4B9E-9F0A-4B22-B2FC-7D7E9475CFEB}" type="parTrans" cxnId="{84F3A645-D858-4386-B326-3CDC1FF8E06B}">
      <dgm:prSet/>
      <dgm:spPr/>
      <dgm:t>
        <a:bodyPr/>
        <a:lstStyle/>
        <a:p>
          <a:endParaRPr lang="pt-BR"/>
        </a:p>
      </dgm:t>
    </dgm:pt>
    <dgm:pt modelId="{9B0F3E0B-2F74-4A8C-A614-0C91D8E32213}" type="sibTrans" cxnId="{84F3A645-D858-4386-B326-3CDC1FF8E06B}">
      <dgm:prSet/>
      <dgm:spPr/>
      <dgm:t>
        <a:bodyPr/>
        <a:lstStyle/>
        <a:p>
          <a:endParaRPr lang="pt-BR"/>
        </a:p>
      </dgm:t>
    </dgm:pt>
    <dgm:pt modelId="{C55B8244-36E0-424D-918C-BBF3702E4F04}">
      <dgm:prSet phldrT="[Texto]"/>
      <dgm:spPr/>
      <dgm:t>
        <a:bodyPr/>
        <a:lstStyle/>
        <a:p>
          <a:r>
            <a:rPr lang="pt-BR" b="1" dirty="0"/>
            <a:t>2024</a:t>
          </a:r>
        </a:p>
      </dgm:t>
    </dgm:pt>
    <dgm:pt modelId="{FDC2102E-DD3A-4340-89D5-790E447A8160}" type="parTrans" cxnId="{3734D4F2-36C1-4DF0-84E5-0D62AAEEE082}">
      <dgm:prSet/>
      <dgm:spPr/>
      <dgm:t>
        <a:bodyPr/>
        <a:lstStyle/>
        <a:p>
          <a:endParaRPr lang="pt-BR"/>
        </a:p>
      </dgm:t>
    </dgm:pt>
    <dgm:pt modelId="{89C776C3-9258-48BE-8A7A-892A25150CCB}" type="sibTrans" cxnId="{3734D4F2-36C1-4DF0-84E5-0D62AAEEE082}">
      <dgm:prSet/>
      <dgm:spPr/>
      <dgm:t>
        <a:bodyPr/>
        <a:lstStyle/>
        <a:p>
          <a:endParaRPr lang="pt-BR"/>
        </a:p>
      </dgm:t>
    </dgm:pt>
    <dgm:pt modelId="{9823CC33-A615-4A1C-B983-EB8BD73E07C2}">
      <dgm:prSet phldrT="[Texto]" custT="1"/>
      <dgm:spPr/>
      <dgm:t>
        <a:bodyPr/>
        <a:lstStyle/>
        <a:p>
          <a:r>
            <a:rPr lang="pt-BR" sz="1800" dirty="0"/>
            <a:t>2.000kW</a:t>
          </a:r>
        </a:p>
      </dgm:t>
    </dgm:pt>
    <dgm:pt modelId="{070AA755-82B5-4B0F-A6E7-1C92FA1AD543}" type="parTrans" cxnId="{3A5DE71F-C783-4CB9-B54D-FC6F67E33FE0}">
      <dgm:prSet/>
      <dgm:spPr/>
      <dgm:t>
        <a:bodyPr/>
        <a:lstStyle/>
        <a:p>
          <a:endParaRPr lang="pt-BR"/>
        </a:p>
      </dgm:t>
    </dgm:pt>
    <dgm:pt modelId="{24EFB2F9-F34C-40DD-A209-277DBDDFF5CB}" type="sibTrans" cxnId="{3A5DE71F-C783-4CB9-B54D-FC6F67E33FE0}">
      <dgm:prSet/>
      <dgm:spPr/>
      <dgm:t>
        <a:bodyPr/>
        <a:lstStyle/>
        <a:p>
          <a:endParaRPr lang="pt-BR"/>
        </a:p>
      </dgm:t>
    </dgm:pt>
    <dgm:pt modelId="{47A1393A-EA47-4973-9E0D-49E8F58C2E58}">
      <dgm:prSet phldrT="[Texto]" custT="1"/>
      <dgm:spPr/>
      <dgm:t>
        <a:bodyPr/>
        <a:lstStyle/>
        <a:p>
          <a:r>
            <a:rPr lang="pt-BR" sz="1800" dirty="0"/>
            <a:t>500kW (emparelhamento especial)</a:t>
          </a:r>
        </a:p>
      </dgm:t>
    </dgm:pt>
    <dgm:pt modelId="{33373BE4-8998-4383-919E-79F0D727E8BC}" type="parTrans" cxnId="{70CCD7F1-65D0-4A74-8223-279C207298E4}">
      <dgm:prSet/>
      <dgm:spPr/>
      <dgm:t>
        <a:bodyPr/>
        <a:lstStyle/>
        <a:p>
          <a:endParaRPr lang="pt-BR"/>
        </a:p>
      </dgm:t>
    </dgm:pt>
    <dgm:pt modelId="{FCD092F8-C615-48C2-AE81-AD247F34C61D}" type="sibTrans" cxnId="{70CCD7F1-65D0-4A74-8223-279C207298E4}">
      <dgm:prSet/>
      <dgm:spPr/>
      <dgm:t>
        <a:bodyPr/>
        <a:lstStyle/>
        <a:p>
          <a:endParaRPr lang="pt-BR"/>
        </a:p>
      </dgm:t>
    </dgm:pt>
    <dgm:pt modelId="{CD98D08A-1F4E-4535-9708-F13DC350F063}">
      <dgm:prSet phldrT="[Texto]" custT="1"/>
      <dgm:spPr/>
      <dgm:t>
        <a:bodyPr/>
        <a:lstStyle/>
        <a:p>
          <a:r>
            <a:rPr lang="pt-BR" sz="1800" dirty="0"/>
            <a:t>300kW</a:t>
          </a:r>
        </a:p>
      </dgm:t>
    </dgm:pt>
    <dgm:pt modelId="{029082BA-5DA8-4EBD-8922-5740A60F05CC}" type="parTrans" cxnId="{FB70C6A1-798F-4B65-B3F5-682F2E31E20D}">
      <dgm:prSet/>
      <dgm:spPr/>
      <dgm:t>
        <a:bodyPr/>
        <a:lstStyle/>
        <a:p>
          <a:endParaRPr lang="pt-BR"/>
        </a:p>
      </dgm:t>
    </dgm:pt>
    <dgm:pt modelId="{4888D190-61D3-4658-9EDD-93665A39FC32}" type="sibTrans" cxnId="{FB70C6A1-798F-4B65-B3F5-682F2E31E20D}">
      <dgm:prSet/>
      <dgm:spPr/>
      <dgm:t>
        <a:bodyPr/>
        <a:lstStyle/>
        <a:p>
          <a:endParaRPr lang="pt-BR"/>
        </a:p>
      </dgm:t>
    </dgm:pt>
    <dgm:pt modelId="{6750C698-DA12-43D8-9D99-8C724DEAEF0E}">
      <dgm:prSet phldrT="[Texto]"/>
      <dgm:spPr/>
      <dgm:t>
        <a:bodyPr/>
        <a:lstStyle/>
        <a:p>
          <a:r>
            <a:rPr lang="pt-BR" b="1" dirty="0"/>
            <a:t>2026</a:t>
          </a:r>
        </a:p>
      </dgm:t>
    </dgm:pt>
    <dgm:pt modelId="{DC4BBC02-143E-4E78-A3D7-A2E8344EC48C}" type="parTrans" cxnId="{CD5BB519-5BE6-418A-8A8E-1ED37EFE2282}">
      <dgm:prSet/>
      <dgm:spPr/>
      <dgm:t>
        <a:bodyPr/>
        <a:lstStyle/>
        <a:p>
          <a:endParaRPr lang="pt-BR"/>
        </a:p>
      </dgm:t>
    </dgm:pt>
    <dgm:pt modelId="{507E7447-34EA-4179-98CC-191EF6776507}" type="sibTrans" cxnId="{CD5BB519-5BE6-418A-8A8E-1ED37EFE2282}">
      <dgm:prSet/>
      <dgm:spPr/>
      <dgm:t>
        <a:bodyPr/>
        <a:lstStyle/>
        <a:p>
          <a:endParaRPr lang="pt-BR"/>
        </a:p>
      </dgm:t>
    </dgm:pt>
    <dgm:pt modelId="{F6D2F64A-7454-4412-8C1D-93E7022E312F}">
      <dgm:prSet phldrT="[Texto]" custT="1"/>
      <dgm:spPr/>
      <dgm:t>
        <a:bodyPr/>
        <a:lstStyle/>
        <a:p>
          <a:r>
            <a:rPr lang="pt-B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Todo Grupo A (2,3 kV)</a:t>
          </a:r>
          <a:endParaRPr lang="pt-BR" sz="1800" dirty="0"/>
        </a:p>
      </dgm:t>
    </dgm:pt>
    <dgm:pt modelId="{B80D7F92-650A-4E80-BE31-BCF96A9B419A}" type="parTrans" cxnId="{9331BA9B-F046-433E-B51E-B5A7A6F558FB}">
      <dgm:prSet/>
      <dgm:spPr/>
      <dgm:t>
        <a:bodyPr/>
        <a:lstStyle/>
        <a:p>
          <a:endParaRPr lang="pt-BR"/>
        </a:p>
      </dgm:t>
    </dgm:pt>
    <dgm:pt modelId="{7BB29F71-071C-4B50-8D1C-D0DD4160347E}" type="sibTrans" cxnId="{9331BA9B-F046-433E-B51E-B5A7A6F558FB}">
      <dgm:prSet/>
      <dgm:spPr/>
      <dgm:t>
        <a:bodyPr/>
        <a:lstStyle/>
        <a:p>
          <a:endParaRPr lang="pt-BR"/>
        </a:p>
      </dgm:t>
    </dgm:pt>
    <dgm:pt modelId="{EDE7EC52-4D5C-498C-8554-3C52949C2799}">
      <dgm:prSet phldrT="[Texto]" custT="1"/>
      <dgm:spPr/>
      <dgm:t>
        <a:bodyPr/>
        <a:lstStyle/>
        <a:p>
          <a:pPr algn="l"/>
          <a:r>
            <a:rPr lang="pt-BR" sz="1800" dirty="0"/>
            <a:t>Fim do limite de tensão (69kV)</a:t>
          </a:r>
        </a:p>
      </dgm:t>
    </dgm:pt>
    <dgm:pt modelId="{A488401B-348C-466D-85EF-BECAC838FA4A}" type="sibTrans" cxnId="{0D718E06-6DB2-460A-A864-A34D0B4BDF80}">
      <dgm:prSet/>
      <dgm:spPr/>
      <dgm:t>
        <a:bodyPr/>
        <a:lstStyle/>
        <a:p>
          <a:endParaRPr lang="pt-BR"/>
        </a:p>
      </dgm:t>
    </dgm:pt>
    <dgm:pt modelId="{B260682E-9DD5-488F-8448-ED71A69BAA85}" type="parTrans" cxnId="{0D718E06-6DB2-460A-A864-A34D0B4BDF80}">
      <dgm:prSet/>
      <dgm:spPr/>
      <dgm:t>
        <a:bodyPr/>
        <a:lstStyle/>
        <a:p>
          <a:endParaRPr lang="pt-BR"/>
        </a:p>
      </dgm:t>
    </dgm:pt>
    <dgm:pt modelId="{06C18471-8861-4713-9220-DB01E9DEE4CC}" type="pres">
      <dgm:prSet presAssocID="{717CFEC1-11AF-428C-89B4-C4E731F49F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013947-C486-40EA-BDA2-983114643A54}" type="pres">
      <dgm:prSet presAssocID="{2BA5C467-8A84-4DEE-A5E7-A6928A669A41}" presName="composite" presStyleCnt="0"/>
      <dgm:spPr/>
    </dgm:pt>
    <dgm:pt modelId="{8A868A7F-2808-444A-B3AF-A4EC821146A9}" type="pres">
      <dgm:prSet presAssocID="{2BA5C467-8A84-4DEE-A5E7-A6928A669A41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F695DF-60A1-4619-9AB2-20012CF4F823}" type="pres">
      <dgm:prSet presAssocID="{2BA5C467-8A84-4DEE-A5E7-A6928A669A41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EEDC48-BB3B-4EEF-92F7-7AE5D9C5B0F1}" type="pres">
      <dgm:prSet presAssocID="{786409C6-8254-428B-AA86-95609C5E57E2}" presName="sp" presStyleCnt="0"/>
      <dgm:spPr/>
    </dgm:pt>
    <dgm:pt modelId="{5132CA0C-ED72-4A3A-9E13-6594CEBDD855}" type="pres">
      <dgm:prSet presAssocID="{C7FA4741-BCE8-4A1B-94D8-A4CD3029F4D3}" presName="composite" presStyleCnt="0"/>
      <dgm:spPr/>
    </dgm:pt>
    <dgm:pt modelId="{986E4F0A-2A85-4BD0-9221-B7751FE12D16}" type="pres">
      <dgm:prSet presAssocID="{C7FA4741-BCE8-4A1B-94D8-A4CD3029F4D3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45CCA3-619C-45FC-8105-A14DF270457A}" type="pres">
      <dgm:prSet presAssocID="{C7FA4741-BCE8-4A1B-94D8-A4CD3029F4D3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A1443C-BDF7-44E6-A340-94D48B347A6F}" type="pres">
      <dgm:prSet presAssocID="{27574B46-86A0-4DBF-AD5F-2AE480B5799D}" presName="sp" presStyleCnt="0"/>
      <dgm:spPr/>
    </dgm:pt>
    <dgm:pt modelId="{AAC1227F-9317-4F60-9BDB-AF1221069543}" type="pres">
      <dgm:prSet presAssocID="{7CE7DBE3-E3F5-48BC-BC84-4D2243A628B7}" presName="composite" presStyleCnt="0"/>
      <dgm:spPr/>
    </dgm:pt>
    <dgm:pt modelId="{DF54E152-144B-4039-86B0-FF7F7D0EABB0}" type="pres">
      <dgm:prSet presAssocID="{7CE7DBE3-E3F5-48BC-BC84-4D2243A628B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6E6DE2-C48E-4D28-B538-4C9C5CBDA7A5}" type="pres">
      <dgm:prSet presAssocID="{7CE7DBE3-E3F5-48BC-BC84-4D2243A628B7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EFB2A8-F46E-4C09-A948-3FB4747C7C31}" type="pres">
      <dgm:prSet presAssocID="{D91DD187-6793-47AE-AC76-F9DFBB8D3A30}" presName="sp" presStyleCnt="0"/>
      <dgm:spPr/>
    </dgm:pt>
    <dgm:pt modelId="{113564B3-D459-4255-8A0D-3D4137FD80CE}" type="pres">
      <dgm:prSet presAssocID="{F91506B2-4710-4DB3-BE3B-2B7B2BD0B63C}" presName="composite" presStyleCnt="0"/>
      <dgm:spPr/>
    </dgm:pt>
    <dgm:pt modelId="{F0116ABD-11ED-4B2A-894E-D94310738EC8}" type="pres">
      <dgm:prSet presAssocID="{F91506B2-4710-4DB3-BE3B-2B7B2BD0B63C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70DEA8-E3D4-43D3-A041-59B9A14D3B34}" type="pres">
      <dgm:prSet presAssocID="{F91506B2-4710-4DB3-BE3B-2B7B2BD0B63C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20B496-F4BC-400B-A8DD-0C25CB4A1BE5}" type="pres">
      <dgm:prSet presAssocID="{9B0F3E0B-2F74-4A8C-A614-0C91D8E32213}" presName="sp" presStyleCnt="0"/>
      <dgm:spPr/>
    </dgm:pt>
    <dgm:pt modelId="{6978ABEB-DA72-4EBD-8302-C3B8C8E5CE3C}" type="pres">
      <dgm:prSet presAssocID="{C55B8244-36E0-424D-918C-BBF3702E4F04}" presName="composite" presStyleCnt="0"/>
      <dgm:spPr/>
    </dgm:pt>
    <dgm:pt modelId="{5D885069-BF9A-403F-B259-412F268412F9}" type="pres">
      <dgm:prSet presAssocID="{C55B8244-36E0-424D-918C-BBF3702E4F04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674244-DCA0-442F-AC3A-CF01641DE8D6}" type="pres">
      <dgm:prSet presAssocID="{C55B8244-36E0-424D-918C-BBF3702E4F04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9689D4-A02D-4FB0-B5DB-475678FC9DC2}" type="pres">
      <dgm:prSet presAssocID="{89C776C3-9258-48BE-8A7A-892A25150CCB}" presName="sp" presStyleCnt="0"/>
      <dgm:spPr/>
    </dgm:pt>
    <dgm:pt modelId="{46C2B565-72DA-4C28-97EC-82D0DEEB8EB0}" type="pres">
      <dgm:prSet presAssocID="{6750C698-DA12-43D8-9D99-8C724DEAEF0E}" presName="composite" presStyleCnt="0"/>
      <dgm:spPr/>
    </dgm:pt>
    <dgm:pt modelId="{131B485E-C29C-4EA8-9C1A-76E8E38F1F90}" type="pres">
      <dgm:prSet presAssocID="{6750C698-DA12-43D8-9D99-8C724DEAEF0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126450-51A0-4F58-AF88-5687F6AF87AD}" type="pres">
      <dgm:prSet presAssocID="{6750C698-DA12-43D8-9D99-8C724DEAEF0E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D4DED97-244A-4AF5-ADCD-0A36BF66F09E}" type="presOf" srcId="{F91506B2-4710-4DB3-BE3B-2B7B2BD0B63C}" destId="{F0116ABD-11ED-4B2A-894E-D94310738EC8}" srcOrd="0" destOrd="0" presId="urn:microsoft.com/office/officeart/2005/8/layout/chevron2"/>
    <dgm:cxn modelId="{BAF54076-0C2A-4892-B929-515BE509FC14}" type="presOf" srcId="{9823CC33-A615-4A1C-B983-EB8BD73E07C2}" destId="{5D45CCA3-619C-45FC-8105-A14DF270457A}" srcOrd="0" destOrd="0" presId="urn:microsoft.com/office/officeart/2005/8/layout/chevron2"/>
    <dgm:cxn modelId="{0D718E06-6DB2-460A-A864-A34D0B4BDF80}" srcId="{2BA5C467-8A84-4DEE-A5E7-A6928A669A41}" destId="{EDE7EC52-4D5C-498C-8554-3C52949C2799}" srcOrd="0" destOrd="0" parTransId="{B260682E-9DD5-488F-8448-ED71A69BAA85}" sibTransId="{A488401B-348C-466D-85EF-BECAC838FA4A}"/>
    <dgm:cxn modelId="{951016DD-606A-47C1-B4CC-B40F4F6E20EE}" type="presOf" srcId="{77516C4E-1434-4B49-935A-4D8E0DD354DE}" destId="{226E6DE2-C48E-4D28-B538-4C9C5CBDA7A5}" srcOrd="0" destOrd="0" presId="urn:microsoft.com/office/officeart/2005/8/layout/chevron2"/>
    <dgm:cxn modelId="{FB70C6A1-798F-4B65-B3F5-682F2E31E20D}" srcId="{C55B8244-36E0-424D-918C-BBF3702E4F04}" destId="{CD98D08A-1F4E-4535-9708-F13DC350F063}" srcOrd="0" destOrd="0" parTransId="{029082BA-5DA8-4EBD-8922-5740A60F05CC}" sibTransId="{4888D190-61D3-4658-9EDD-93665A39FC32}"/>
    <dgm:cxn modelId="{6CFD7966-543D-4218-AD0D-0296DB494EA6}" type="presOf" srcId="{6750C698-DA12-43D8-9D99-8C724DEAEF0E}" destId="{131B485E-C29C-4EA8-9C1A-76E8E38F1F90}" srcOrd="0" destOrd="0" presId="urn:microsoft.com/office/officeart/2005/8/layout/chevron2"/>
    <dgm:cxn modelId="{9331BA9B-F046-433E-B51E-B5A7A6F558FB}" srcId="{6750C698-DA12-43D8-9D99-8C724DEAEF0E}" destId="{F6D2F64A-7454-4412-8C1D-93E7022E312F}" srcOrd="0" destOrd="0" parTransId="{B80D7F92-650A-4E80-BE31-BCF96A9B419A}" sibTransId="{7BB29F71-071C-4B50-8D1C-D0DD4160347E}"/>
    <dgm:cxn modelId="{E19F48C1-5245-4262-B564-9339719BA462}" type="presOf" srcId="{F6D2F64A-7454-4412-8C1D-93E7022E312F}" destId="{8D126450-51A0-4F58-AF88-5687F6AF87AD}" srcOrd="0" destOrd="0" presId="urn:microsoft.com/office/officeart/2005/8/layout/chevron2"/>
    <dgm:cxn modelId="{27A0516A-FABB-4502-87DA-D4B857901EA5}" type="presOf" srcId="{CD98D08A-1F4E-4535-9708-F13DC350F063}" destId="{88674244-DCA0-442F-AC3A-CF01641DE8D6}" srcOrd="0" destOrd="0" presId="urn:microsoft.com/office/officeart/2005/8/layout/chevron2"/>
    <dgm:cxn modelId="{3734D4F2-36C1-4DF0-84E5-0D62AAEEE082}" srcId="{717CFEC1-11AF-428C-89B4-C4E731F49F5F}" destId="{C55B8244-36E0-424D-918C-BBF3702E4F04}" srcOrd="4" destOrd="0" parTransId="{FDC2102E-DD3A-4340-89D5-790E447A8160}" sibTransId="{89C776C3-9258-48BE-8A7A-892A25150CCB}"/>
    <dgm:cxn modelId="{C02D9E9C-0B47-4CC5-B29C-E87E46956332}" srcId="{717CFEC1-11AF-428C-89B4-C4E731F49F5F}" destId="{2BA5C467-8A84-4DEE-A5E7-A6928A669A41}" srcOrd="0" destOrd="0" parTransId="{6FD341FE-5EB7-4EDD-99CD-CFBB4B3D248B}" sibTransId="{786409C6-8254-428B-AA86-95609C5E57E2}"/>
    <dgm:cxn modelId="{4C73FF01-8585-4D38-ABF3-B3C36F091E51}" type="presOf" srcId="{C7FA4741-BCE8-4A1B-94D8-A4CD3029F4D3}" destId="{986E4F0A-2A85-4BD0-9221-B7751FE12D16}" srcOrd="0" destOrd="0" presId="urn:microsoft.com/office/officeart/2005/8/layout/chevron2"/>
    <dgm:cxn modelId="{84F3A645-D858-4386-B326-3CDC1FF8E06B}" srcId="{717CFEC1-11AF-428C-89B4-C4E731F49F5F}" destId="{F91506B2-4710-4DB3-BE3B-2B7B2BD0B63C}" srcOrd="3" destOrd="0" parTransId="{3B3A4B9E-9F0A-4B22-B2FC-7D7E9475CFEB}" sibTransId="{9B0F3E0B-2F74-4A8C-A614-0C91D8E32213}"/>
    <dgm:cxn modelId="{CD5BB519-5BE6-418A-8A8E-1ED37EFE2282}" srcId="{717CFEC1-11AF-428C-89B4-C4E731F49F5F}" destId="{6750C698-DA12-43D8-9D99-8C724DEAEF0E}" srcOrd="5" destOrd="0" parTransId="{DC4BBC02-143E-4E78-A3D7-A2E8344EC48C}" sibTransId="{507E7447-34EA-4179-98CC-191EF6776507}"/>
    <dgm:cxn modelId="{B858A267-7B8B-4C51-94DC-8074B529DF55}" type="presOf" srcId="{7CE7DBE3-E3F5-48BC-BC84-4D2243A628B7}" destId="{DF54E152-144B-4039-86B0-FF7F7D0EABB0}" srcOrd="0" destOrd="0" presId="urn:microsoft.com/office/officeart/2005/8/layout/chevron2"/>
    <dgm:cxn modelId="{70CCD7F1-65D0-4A74-8223-279C207298E4}" srcId="{F91506B2-4710-4DB3-BE3B-2B7B2BD0B63C}" destId="{47A1393A-EA47-4973-9E0D-49E8F58C2E58}" srcOrd="0" destOrd="0" parTransId="{33373BE4-8998-4383-919E-79F0D727E8BC}" sibTransId="{FCD092F8-C615-48C2-AE81-AD247F34C61D}"/>
    <dgm:cxn modelId="{BFD83834-6C57-4A78-9705-BCD5F3B86936}" type="presOf" srcId="{717CFEC1-11AF-428C-89B4-C4E731F49F5F}" destId="{06C18471-8861-4713-9220-DB01E9DEE4CC}" srcOrd="0" destOrd="0" presId="urn:microsoft.com/office/officeart/2005/8/layout/chevron2"/>
    <dgm:cxn modelId="{702D2D2F-9008-4282-885E-C56EB52591A7}" type="presOf" srcId="{47A1393A-EA47-4973-9E0D-49E8F58C2E58}" destId="{7B70DEA8-E3D4-43D3-A041-59B9A14D3B34}" srcOrd="0" destOrd="0" presId="urn:microsoft.com/office/officeart/2005/8/layout/chevron2"/>
    <dgm:cxn modelId="{70A3661E-8B7B-4D6A-B5F0-ACDB51CCC7D4}" srcId="{7CE7DBE3-E3F5-48BC-BC84-4D2243A628B7}" destId="{77516C4E-1434-4B49-935A-4D8E0DD354DE}" srcOrd="0" destOrd="0" parTransId="{C9D07F3F-7D30-45F7-ADEA-FBB663682E32}" sibTransId="{C2928386-66E3-4143-AE54-F215F89F5A70}"/>
    <dgm:cxn modelId="{2766AE00-F141-47AE-8E26-4BA4EDBDDF16}" srcId="{717CFEC1-11AF-428C-89B4-C4E731F49F5F}" destId="{C7FA4741-BCE8-4A1B-94D8-A4CD3029F4D3}" srcOrd="1" destOrd="0" parTransId="{BF7D6DC8-82AC-49BC-8B3C-EEAE2AA33A4A}" sibTransId="{27574B46-86A0-4DBF-AD5F-2AE480B5799D}"/>
    <dgm:cxn modelId="{C9C52C37-EDD4-4520-B547-F34BE5B7FDEB}" type="presOf" srcId="{2BA5C467-8A84-4DEE-A5E7-A6928A669A41}" destId="{8A868A7F-2808-444A-B3AF-A4EC821146A9}" srcOrd="0" destOrd="0" presId="urn:microsoft.com/office/officeart/2005/8/layout/chevron2"/>
    <dgm:cxn modelId="{3A5DE71F-C783-4CB9-B54D-FC6F67E33FE0}" srcId="{C7FA4741-BCE8-4A1B-94D8-A4CD3029F4D3}" destId="{9823CC33-A615-4A1C-B983-EB8BD73E07C2}" srcOrd="0" destOrd="0" parTransId="{070AA755-82B5-4B0F-A6E7-1C92FA1AD543}" sibTransId="{24EFB2F9-F34C-40DD-A209-277DBDDFF5CB}"/>
    <dgm:cxn modelId="{58E755DD-31A1-4795-8049-828603039A8D}" srcId="{717CFEC1-11AF-428C-89B4-C4E731F49F5F}" destId="{7CE7DBE3-E3F5-48BC-BC84-4D2243A628B7}" srcOrd="2" destOrd="0" parTransId="{8B01E15B-300F-4882-A02E-E125BFF561DA}" sibTransId="{D91DD187-6793-47AE-AC76-F9DFBB8D3A30}"/>
    <dgm:cxn modelId="{BEAAFAAC-CFDC-4DA3-8469-187EEF82506B}" type="presOf" srcId="{C55B8244-36E0-424D-918C-BBF3702E4F04}" destId="{5D885069-BF9A-403F-B259-412F268412F9}" srcOrd="0" destOrd="0" presId="urn:microsoft.com/office/officeart/2005/8/layout/chevron2"/>
    <dgm:cxn modelId="{53DCEE20-396A-47AD-9794-A27A78DDCE60}" type="presOf" srcId="{EDE7EC52-4D5C-498C-8554-3C52949C2799}" destId="{F7F695DF-60A1-4619-9AB2-20012CF4F823}" srcOrd="0" destOrd="0" presId="urn:microsoft.com/office/officeart/2005/8/layout/chevron2"/>
    <dgm:cxn modelId="{84B48675-B127-40C9-8254-6C1ED6D89079}" type="presParOf" srcId="{06C18471-8861-4713-9220-DB01E9DEE4CC}" destId="{EA013947-C486-40EA-BDA2-983114643A54}" srcOrd="0" destOrd="0" presId="urn:microsoft.com/office/officeart/2005/8/layout/chevron2"/>
    <dgm:cxn modelId="{AE749D52-7775-41C8-9575-74B255DE5986}" type="presParOf" srcId="{EA013947-C486-40EA-BDA2-983114643A54}" destId="{8A868A7F-2808-444A-B3AF-A4EC821146A9}" srcOrd="0" destOrd="0" presId="urn:microsoft.com/office/officeart/2005/8/layout/chevron2"/>
    <dgm:cxn modelId="{982E26C8-7C3E-4B8B-9209-968ABDECC37D}" type="presParOf" srcId="{EA013947-C486-40EA-BDA2-983114643A54}" destId="{F7F695DF-60A1-4619-9AB2-20012CF4F823}" srcOrd="1" destOrd="0" presId="urn:microsoft.com/office/officeart/2005/8/layout/chevron2"/>
    <dgm:cxn modelId="{20206C50-4DFC-4599-AEAA-A6E479EF6F4E}" type="presParOf" srcId="{06C18471-8861-4713-9220-DB01E9DEE4CC}" destId="{7CEEDC48-BB3B-4EEF-92F7-7AE5D9C5B0F1}" srcOrd="1" destOrd="0" presId="urn:microsoft.com/office/officeart/2005/8/layout/chevron2"/>
    <dgm:cxn modelId="{C875C28F-F6CC-4FE7-8C19-A639B37213AE}" type="presParOf" srcId="{06C18471-8861-4713-9220-DB01E9DEE4CC}" destId="{5132CA0C-ED72-4A3A-9E13-6594CEBDD855}" srcOrd="2" destOrd="0" presId="urn:microsoft.com/office/officeart/2005/8/layout/chevron2"/>
    <dgm:cxn modelId="{EC5ED46B-261B-45C0-81E8-07139EEDC38A}" type="presParOf" srcId="{5132CA0C-ED72-4A3A-9E13-6594CEBDD855}" destId="{986E4F0A-2A85-4BD0-9221-B7751FE12D16}" srcOrd="0" destOrd="0" presId="urn:microsoft.com/office/officeart/2005/8/layout/chevron2"/>
    <dgm:cxn modelId="{CBE83280-BCAB-4BE6-9D49-907C30738C91}" type="presParOf" srcId="{5132CA0C-ED72-4A3A-9E13-6594CEBDD855}" destId="{5D45CCA3-619C-45FC-8105-A14DF270457A}" srcOrd="1" destOrd="0" presId="urn:microsoft.com/office/officeart/2005/8/layout/chevron2"/>
    <dgm:cxn modelId="{11284668-029E-4A1E-9599-3389B49A737A}" type="presParOf" srcId="{06C18471-8861-4713-9220-DB01E9DEE4CC}" destId="{24A1443C-BDF7-44E6-A340-94D48B347A6F}" srcOrd="3" destOrd="0" presId="urn:microsoft.com/office/officeart/2005/8/layout/chevron2"/>
    <dgm:cxn modelId="{50570D6B-D5FA-4526-AE25-23FF7B6AA57F}" type="presParOf" srcId="{06C18471-8861-4713-9220-DB01E9DEE4CC}" destId="{AAC1227F-9317-4F60-9BDB-AF1221069543}" srcOrd="4" destOrd="0" presId="urn:microsoft.com/office/officeart/2005/8/layout/chevron2"/>
    <dgm:cxn modelId="{BEC9AECB-C44E-40A2-B678-AD6F5E8304E5}" type="presParOf" srcId="{AAC1227F-9317-4F60-9BDB-AF1221069543}" destId="{DF54E152-144B-4039-86B0-FF7F7D0EABB0}" srcOrd="0" destOrd="0" presId="urn:microsoft.com/office/officeart/2005/8/layout/chevron2"/>
    <dgm:cxn modelId="{BE586173-216A-4E6F-AE7C-5660EBFBB132}" type="presParOf" srcId="{AAC1227F-9317-4F60-9BDB-AF1221069543}" destId="{226E6DE2-C48E-4D28-B538-4C9C5CBDA7A5}" srcOrd="1" destOrd="0" presId="urn:microsoft.com/office/officeart/2005/8/layout/chevron2"/>
    <dgm:cxn modelId="{1E74B365-F41E-47C6-B59C-5174E8654C8D}" type="presParOf" srcId="{06C18471-8861-4713-9220-DB01E9DEE4CC}" destId="{29EFB2A8-F46E-4C09-A948-3FB4747C7C31}" srcOrd="5" destOrd="0" presId="urn:microsoft.com/office/officeart/2005/8/layout/chevron2"/>
    <dgm:cxn modelId="{DAC03542-5DE4-4B95-929C-8EBC000E631C}" type="presParOf" srcId="{06C18471-8861-4713-9220-DB01E9DEE4CC}" destId="{113564B3-D459-4255-8A0D-3D4137FD80CE}" srcOrd="6" destOrd="0" presId="urn:microsoft.com/office/officeart/2005/8/layout/chevron2"/>
    <dgm:cxn modelId="{9099AD3B-DF2A-4876-A3B0-03499DF03ADE}" type="presParOf" srcId="{113564B3-D459-4255-8A0D-3D4137FD80CE}" destId="{F0116ABD-11ED-4B2A-894E-D94310738EC8}" srcOrd="0" destOrd="0" presId="urn:microsoft.com/office/officeart/2005/8/layout/chevron2"/>
    <dgm:cxn modelId="{C3E27D3D-5CBC-4437-9578-6DF23CCB3DBE}" type="presParOf" srcId="{113564B3-D459-4255-8A0D-3D4137FD80CE}" destId="{7B70DEA8-E3D4-43D3-A041-59B9A14D3B34}" srcOrd="1" destOrd="0" presId="urn:microsoft.com/office/officeart/2005/8/layout/chevron2"/>
    <dgm:cxn modelId="{7FBDFEDA-3793-401A-8ECF-B68772527FB7}" type="presParOf" srcId="{06C18471-8861-4713-9220-DB01E9DEE4CC}" destId="{A720B496-F4BC-400B-A8DD-0C25CB4A1BE5}" srcOrd="7" destOrd="0" presId="urn:microsoft.com/office/officeart/2005/8/layout/chevron2"/>
    <dgm:cxn modelId="{55F8BA8A-86CD-4858-81A5-006A05E6B2D4}" type="presParOf" srcId="{06C18471-8861-4713-9220-DB01E9DEE4CC}" destId="{6978ABEB-DA72-4EBD-8302-C3B8C8E5CE3C}" srcOrd="8" destOrd="0" presId="urn:microsoft.com/office/officeart/2005/8/layout/chevron2"/>
    <dgm:cxn modelId="{5795B2AE-827A-4562-8EB2-C4CB4C9583F5}" type="presParOf" srcId="{6978ABEB-DA72-4EBD-8302-C3B8C8E5CE3C}" destId="{5D885069-BF9A-403F-B259-412F268412F9}" srcOrd="0" destOrd="0" presId="urn:microsoft.com/office/officeart/2005/8/layout/chevron2"/>
    <dgm:cxn modelId="{0B0277D3-E450-4543-B9DB-B817728411FE}" type="presParOf" srcId="{6978ABEB-DA72-4EBD-8302-C3B8C8E5CE3C}" destId="{88674244-DCA0-442F-AC3A-CF01641DE8D6}" srcOrd="1" destOrd="0" presId="urn:microsoft.com/office/officeart/2005/8/layout/chevron2"/>
    <dgm:cxn modelId="{A300D984-7E6A-4A5C-A74C-3BD68A69C237}" type="presParOf" srcId="{06C18471-8861-4713-9220-DB01E9DEE4CC}" destId="{639689D4-A02D-4FB0-B5DB-475678FC9DC2}" srcOrd="9" destOrd="0" presId="urn:microsoft.com/office/officeart/2005/8/layout/chevron2"/>
    <dgm:cxn modelId="{F8205C9B-F2CF-4C04-A73C-94D576FD028E}" type="presParOf" srcId="{06C18471-8861-4713-9220-DB01E9DEE4CC}" destId="{46C2B565-72DA-4C28-97EC-82D0DEEB8EB0}" srcOrd="10" destOrd="0" presId="urn:microsoft.com/office/officeart/2005/8/layout/chevron2"/>
    <dgm:cxn modelId="{5FBC9646-C2D9-4D22-AB3C-C81E561F631B}" type="presParOf" srcId="{46C2B565-72DA-4C28-97EC-82D0DEEB8EB0}" destId="{131B485E-C29C-4EA8-9C1A-76E8E38F1F90}" srcOrd="0" destOrd="0" presId="urn:microsoft.com/office/officeart/2005/8/layout/chevron2"/>
    <dgm:cxn modelId="{97A3B2D5-BE00-40AE-B46B-FF554B1552B1}" type="presParOf" srcId="{46C2B565-72DA-4C28-97EC-82D0DEEB8EB0}" destId="{8D126450-51A0-4F58-AF88-5687F6AF87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7CFEC1-11AF-428C-89B4-C4E731F49F5F}" type="doc">
      <dgm:prSet loTypeId="urn:microsoft.com/office/officeart/2005/8/layout/chevron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2BA5C467-8A84-4DEE-A5E7-A6928A669A41}">
      <dgm:prSet phldrT="[Texto]"/>
      <dgm:spPr>
        <a:xfrm rot="5400000">
          <a:off x="-80022" y="80683"/>
          <a:ext cx="533486" cy="373440"/>
        </a:xfrm>
        <a:solidFill>
          <a:srgbClr val="9BBB59">
            <a:shade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shade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Imediato</a:t>
          </a:r>
          <a:endParaRPr lang="pt-BR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FD341FE-5EB7-4EDD-99CD-CFBB4B3D248B}" type="parTrans" cxnId="{C02D9E9C-0B47-4CC5-B29C-E87E46956332}">
      <dgm:prSet/>
      <dgm:spPr/>
      <dgm:t>
        <a:bodyPr/>
        <a:lstStyle/>
        <a:p>
          <a:endParaRPr lang="pt-BR"/>
        </a:p>
      </dgm:t>
    </dgm:pt>
    <dgm:pt modelId="{786409C6-8254-428B-AA86-95609C5E57E2}" type="sibTrans" cxnId="{C02D9E9C-0B47-4CC5-B29C-E87E46956332}">
      <dgm:prSet/>
      <dgm:spPr/>
      <dgm:t>
        <a:bodyPr/>
        <a:lstStyle/>
        <a:p>
          <a:endParaRPr lang="pt-BR"/>
        </a:p>
      </dgm:t>
    </dgm:pt>
    <dgm:pt modelId="{EDE7EC52-4D5C-498C-8554-3C52949C2799}">
      <dgm:prSet phldrT="[Texto]" custT="1"/>
      <dgm:spPr>
        <a:xfrm rot="5400000">
          <a:off x="1908632" y="-1534531"/>
          <a:ext cx="346766" cy="34171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500kW (emparelhamento especial)</a:t>
          </a:r>
          <a:endParaRPr lang="pt-BR" sz="1800" dirty="0"/>
        </a:p>
      </dgm:t>
    </dgm:pt>
    <dgm:pt modelId="{B260682E-9DD5-488F-8448-ED71A69BAA85}" type="parTrans" cxnId="{0D718E06-6DB2-460A-A864-A34D0B4BDF80}">
      <dgm:prSet/>
      <dgm:spPr/>
      <dgm:t>
        <a:bodyPr/>
        <a:lstStyle/>
        <a:p>
          <a:endParaRPr lang="pt-BR"/>
        </a:p>
      </dgm:t>
    </dgm:pt>
    <dgm:pt modelId="{A488401B-348C-466D-85EF-BECAC838FA4A}" type="sibTrans" cxnId="{0D718E06-6DB2-460A-A864-A34D0B4BDF80}">
      <dgm:prSet/>
      <dgm:spPr/>
      <dgm:t>
        <a:bodyPr/>
        <a:lstStyle/>
        <a:p>
          <a:endParaRPr lang="pt-BR"/>
        </a:p>
      </dgm:t>
    </dgm:pt>
    <dgm:pt modelId="{C7FA4741-BCE8-4A1B-94D8-A4CD3029F4D3}">
      <dgm:prSet phldrT="[Texto]"/>
      <dgm:spPr>
        <a:xfrm rot="5400000">
          <a:off x="-80022" y="505560"/>
          <a:ext cx="533486" cy="373440"/>
        </a:xfrm>
        <a:solidFill>
          <a:srgbClr val="9BBB59">
            <a:shade val="50000"/>
            <a:hueOff val="107022"/>
            <a:satOff val="-1708"/>
            <a:lumOff val="16443"/>
            <a:alphaOff val="0"/>
          </a:srgbClr>
        </a:solidFill>
        <a:ln w="25400" cap="flat" cmpd="sng" algn="ctr">
          <a:solidFill>
            <a:srgbClr val="9BBB59">
              <a:shade val="50000"/>
              <a:hueOff val="107022"/>
              <a:satOff val="-1708"/>
              <a:lumOff val="1644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2020</a:t>
          </a:r>
        </a:p>
      </dgm:t>
    </dgm:pt>
    <dgm:pt modelId="{BF7D6DC8-82AC-49BC-8B3C-EEAE2AA33A4A}" type="parTrans" cxnId="{2766AE00-F141-47AE-8E26-4BA4EDBDDF16}">
      <dgm:prSet/>
      <dgm:spPr/>
      <dgm:t>
        <a:bodyPr/>
        <a:lstStyle/>
        <a:p>
          <a:endParaRPr lang="pt-BR"/>
        </a:p>
      </dgm:t>
    </dgm:pt>
    <dgm:pt modelId="{27574B46-86A0-4DBF-AD5F-2AE480B5799D}" type="sibTrans" cxnId="{2766AE00-F141-47AE-8E26-4BA4EDBDDF16}">
      <dgm:prSet/>
      <dgm:spPr/>
      <dgm:t>
        <a:bodyPr/>
        <a:lstStyle/>
        <a:p>
          <a:endParaRPr lang="pt-BR"/>
        </a:p>
      </dgm:t>
    </dgm:pt>
    <dgm:pt modelId="{F91506B2-4710-4DB3-BE3B-2B7B2BD0B63C}">
      <dgm:prSet phldrT="[Texto]"/>
      <dgm:spPr>
        <a:xfrm rot="5400000">
          <a:off x="-80022" y="1355314"/>
          <a:ext cx="533486" cy="373440"/>
        </a:xfrm>
        <a:solidFill>
          <a:srgbClr val="9BBB59">
            <a:shade val="50000"/>
            <a:hueOff val="214044"/>
            <a:satOff val="-3415"/>
            <a:lumOff val="32886"/>
            <a:alphaOff val="0"/>
          </a:srgbClr>
        </a:solidFill>
        <a:ln w="25400" cap="flat" cmpd="sng" algn="ctr">
          <a:solidFill>
            <a:srgbClr val="9BBB59">
              <a:shade val="50000"/>
              <a:hueOff val="214044"/>
              <a:satOff val="-3415"/>
              <a:lumOff val="3288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2021</a:t>
          </a:r>
        </a:p>
      </dgm:t>
    </dgm:pt>
    <dgm:pt modelId="{3B3A4B9E-9F0A-4B22-B2FC-7D7E9475CFEB}" type="parTrans" cxnId="{84F3A645-D858-4386-B326-3CDC1FF8E06B}">
      <dgm:prSet/>
      <dgm:spPr/>
      <dgm:t>
        <a:bodyPr/>
        <a:lstStyle/>
        <a:p>
          <a:endParaRPr lang="pt-BR"/>
        </a:p>
      </dgm:t>
    </dgm:pt>
    <dgm:pt modelId="{9B0F3E0B-2F74-4A8C-A614-0C91D8E32213}" type="sibTrans" cxnId="{84F3A645-D858-4386-B326-3CDC1FF8E06B}">
      <dgm:prSet/>
      <dgm:spPr/>
      <dgm:t>
        <a:bodyPr/>
        <a:lstStyle/>
        <a:p>
          <a:endParaRPr lang="pt-BR"/>
        </a:p>
      </dgm:t>
    </dgm:pt>
    <dgm:pt modelId="{C55B8244-36E0-424D-918C-BBF3702E4F04}">
      <dgm:prSet phldrT="[Texto]"/>
      <dgm:spPr>
        <a:xfrm rot="5400000">
          <a:off x="-80022" y="1780192"/>
          <a:ext cx="533486" cy="373440"/>
        </a:xfrm>
        <a:solidFill>
          <a:srgbClr val="9BBB59">
            <a:shade val="50000"/>
            <a:hueOff val="107022"/>
            <a:satOff val="-1708"/>
            <a:lumOff val="16443"/>
            <a:alphaOff val="0"/>
          </a:srgbClr>
        </a:solidFill>
        <a:ln w="25400" cap="flat" cmpd="sng" algn="ctr">
          <a:solidFill>
            <a:srgbClr val="9BBB59">
              <a:shade val="50000"/>
              <a:hueOff val="107022"/>
              <a:satOff val="-1708"/>
              <a:lumOff val="1644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2024</a:t>
          </a:r>
        </a:p>
      </dgm:t>
    </dgm:pt>
    <dgm:pt modelId="{FDC2102E-DD3A-4340-89D5-790E447A8160}" type="parTrans" cxnId="{3734D4F2-36C1-4DF0-84E5-0D62AAEEE082}">
      <dgm:prSet/>
      <dgm:spPr/>
      <dgm:t>
        <a:bodyPr/>
        <a:lstStyle/>
        <a:p>
          <a:endParaRPr lang="pt-BR"/>
        </a:p>
      </dgm:t>
    </dgm:pt>
    <dgm:pt modelId="{89C776C3-9258-48BE-8A7A-892A25150CCB}" type="sibTrans" cxnId="{3734D4F2-36C1-4DF0-84E5-0D62AAEEE082}">
      <dgm:prSet/>
      <dgm:spPr/>
      <dgm:t>
        <a:bodyPr/>
        <a:lstStyle/>
        <a:p>
          <a:endParaRPr lang="pt-BR"/>
        </a:p>
      </dgm:t>
    </dgm:pt>
    <dgm:pt modelId="{9823CC33-A615-4A1C-B983-EB8BD73E07C2}">
      <dgm:prSet phldrT="[Texto]" custT="1"/>
      <dgm:spPr>
        <a:xfrm rot="5400000">
          <a:off x="1908632" y="-1109654"/>
          <a:ext cx="346766" cy="34171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50000"/>
              <a:hueOff val="107022"/>
              <a:satOff val="-1708"/>
              <a:lumOff val="1644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Subgrupos A1, A2, A3, A3a</a:t>
          </a:r>
        </a:p>
      </dgm:t>
    </dgm:pt>
    <dgm:pt modelId="{070AA755-82B5-4B0F-A6E7-1C92FA1AD543}" type="parTrans" cxnId="{3A5DE71F-C783-4CB9-B54D-FC6F67E33FE0}">
      <dgm:prSet/>
      <dgm:spPr/>
      <dgm:t>
        <a:bodyPr/>
        <a:lstStyle/>
        <a:p>
          <a:endParaRPr lang="pt-BR"/>
        </a:p>
      </dgm:t>
    </dgm:pt>
    <dgm:pt modelId="{24EFB2F9-F34C-40DD-A209-277DBDDFF5CB}" type="sibTrans" cxnId="{3A5DE71F-C783-4CB9-B54D-FC6F67E33FE0}">
      <dgm:prSet/>
      <dgm:spPr/>
      <dgm:t>
        <a:bodyPr/>
        <a:lstStyle/>
        <a:p>
          <a:endParaRPr lang="pt-BR"/>
        </a:p>
      </dgm:t>
    </dgm:pt>
    <dgm:pt modelId="{47A1393A-EA47-4973-9E0D-49E8F58C2E58}">
      <dgm:prSet phldrT="[Texto]" custT="1"/>
      <dgm:spPr>
        <a:xfrm rot="5400000">
          <a:off x="1908632" y="-259900"/>
          <a:ext cx="346766" cy="34171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50000"/>
              <a:hueOff val="214044"/>
              <a:satOff val="-3415"/>
              <a:lumOff val="3288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Todo Grupo A</a:t>
          </a:r>
        </a:p>
      </dgm:t>
    </dgm:pt>
    <dgm:pt modelId="{33373BE4-8998-4383-919E-79F0D727E8BC}" type="parTrans" cxnId="{70CCD7F1-65D0-4A74-8223-279C207298E4}">
      <dgm:prSet/>
      <dgm:spPr/>
      <dgm:t>
        <a:bodyPr/>
        <a:lstStyle/>
        <a:p>
          <a:endParaRPr lang="pt-BR"/>
        </a:p>
      </dgm:t>
    </dgm:pt>
    <dgm:pt modelId="{FCD092F8-C615-48C2-AE81-AD247F34C61D}" type="sibTrans" cxnId="{70CCD7F1-65D0-4A74-8223-279C207298E4}">
      <dgm:prSet/>
      <dgm:spPr/>
      <dgm:t>
        <a:bodyPr/>
        <a:lstStyle/>
        <a:p>
          <a:endParaRPr lang="pt-BR"/>
        </a:p>
      </dgm:t>
    </dgm:pt>
    <dgm:pt modelId="{CD98D08A-1F4E-4535-9708-F13DC350F063}">
      <dgm:prSet phldrT="[Texto]" custT="1"/>
      <dgm:spPr>
        <a:xfrm rot="5400000">
          <a:off x="1908632" y="130463"/>
          <a:ext cx="346766" cy="341715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50000"/>
              <a:hueOff val="107022"/>
              <a:satOff val="-1708"/>
              <a:lumOff val="16443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pt-BR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Todo Grupo B</a:t>
          </a:r>
        </a:p>
      </dgm:t>
    </dgm:pt>
    <dgm:pt modelId="{029082BA-5DA8-4EBD-8922-5740A60F05CC}" type="parTrans" cxnId="{FB70C6A1-798F-4B65-B3F5-682F2E31E20D}">
      <dgm:prSet/>
      <dgm:spPr/>
      <dgm:t>
        <a:bodyPr/>
        <a:lstStyle/>
        <a:p>
          <a:endParaRPr lang="pt-BR"/>
        </a:p>
      </dgm:t>
    </dgm:pt>
    <dgm:pt modelId="{4888D190-61D3-4658-9EDD-93665A39FC32}" type="sibTrans" cxnId="{FB70C6A1-798F-4B65-B3F5-682F2E31E20D}">
      <dgm:prSet/>
      <dgm:spPr/>
      <dgm:t>
        <a:bodyPr/>
        <a:lstStyle/>
        <a:p>
          <a:endParaRPr lang="pt-BR"/>
        </a:p>
      </dgm:t>
    </dgm:pt>
    <dgm:pt modelId="{06C18471-8861-4713-9220-DB01E9DEE4CC}" type="pres">
      <dgm:prSet presAssocID="{717CFEC1-11AF-428C-89B4-C4E731F49F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A013947-C486-40EA-BDA2-983114643A54}" type="pres">
      <dgm:prSet presAssocID="{2BA5C467-8A84-4DEE-A5E7-A6928A669A41}" presName="composite" presStyleCnt="0"/>
      <dgm:spPr/>
    </dgm:pt>
    <dgm:pt modelId="{8A868A7F-2808-444A-B3AF-A4EC821146A9}" type="pres">
      <dgm:prSet presAssocID="{2BA5C467-8A84-4DEE-A5E7-A6928A669A41}" presName="parentText" presStyleLbl="alignNode1" presStyleIdx="0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pt-BR"/>
        </a:p>
      </dgm:t>
    </dgm:pt>
    <dgm:pt modelId="{F7F695DF-60A1-4619-9AB2-20012CF4F823}" type="pres">
      <dgm:prSet presAssocID="{2BA5C467-8A84-4DEE-A5E7-A6928A669A41}" presName="descendantText" presStyleLbl="alignAcc1" presStyleIdx="0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pt-BR"/>
        </a:p>
      </dgm:t>
    </dgm:pt>
    <dgm:pt modelId="{7CEEDC48-BB3B-4EEF-92F7-7AE5D9C5B0F1}" type="pres">
      <dgm:prSet presAssocID="{786409C6-8254-428B-AA86-95609C5E57E2}" presName="sp" presStyleCnt="0"/>
      <dgm:spPr/>
    </dgm:pt>
    <dgm:pt modelId="{5132CA0C-ED72-4A3A-9E13-6594CEBDD855}" type="pres">
      <dgm:prSet presAssocID="{C7FA4741-BCE8-4A1B-94D8-A4CD3029F4D3}" presName="composite" presStyleCnt="0"/>
      <dgm:spPr/>
    </dgm:pt>
    <dgm:pt modelId="{986E4F0A-2A85-4BD0-9221-B7751FE12D16}" type="pres">
      <dgm:prSet presAssocID="{C7FA4741-BCE8-4A1B-94D8-A4CD3029F4D3}" presName="parentText" presStyleLbl="alignNode1" presStyleIdx="1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pt-BR"/>
        </a:p>
      </dgm:t>
    </dgm:pt>
    <dgm:pt modelId="{5D45CCA3-619C-45FC-8105-A14DF270457A}" type="pres">
      <dgm:prSet presAssocID="{C7FA4741-BCE8-4A1B-94D8-A4CD3029F4D3}" presName="descendantText" presStyleLbl="alignAcc1" presStyleIdx="1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pt-BR"/>
        </a:p>
      </dgm:t>
    </dgm:pt>
    <dgm:pt modelId="{24A1443C-BDF7-44E6-A340-94D48B347A6F}" type="pres">
      <dgm:prSet presAssocID="{27574B46-86A0-4DBF-AD5F-2AE480B5799D}" presName="sp" presStyleCnt="0"/>
      <dgm:spPr/>
    </dgm:pt>
    <dgm:pt modelId="{113564B3-D459-4255-8A0D-3D4137FD80CE}" type="pres">
      <dgm:prSet presAssocID="{F91506B2-4710-4DB3-BE3B-2B7B2BD0B63C}" presName="composite" presStyleCnt="0"/>
      <dgm:spPr/>
    </dgm:pt>
    <dgm:pt modelId="{F0116ABD-11ED-4B2A-894E-D94310738EC8}" type="pres">
      <dgm:prSet presAssocID="{F91506B2-4710-4DB3-BE3B-2B7B2BD0B63C}" presName="parentText" presStyleLbl="alignNode1" presStyleIdx="2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pt-BR"/>
        </a:p>
      </dgm:t>
    </dgm:pt>
    <dgm:pt modelId="{7B70DEA8-E3D4-43D3-A041-59B9A14D3B34}" type="pres">
      <dgm:prSet presAssocID="{F91506B2-4710-4DB3-BE3B-2B7B2BD0B63C}" presName="descendantText" presStyleLbl="alignAcc1" presStyleIdx="2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pt-BR"/>
        </a:p>
      </dgm:t>
    </dgm:pt>
    <dgm:pt modelId="{A720B496-F4BC-400B-A8DD-0C25CB4A1BE5}" type="pres">
      <dgm:prSet presAssocID="{9B0F3E0B-2F74-4A8C-A614-0C91D8E32213}" presName="sp" presStyleCnt="0"/>
      <dgm:spPr/>
    </dgm:pt>
    <dgm:pt modelId="{6978ABEB-DA72-4EBD-8302-C3B8C8E5CE3C}" type="pres">
      <dgm:prSet presAssocID="{C55B8244-36E0-424D-918C-BBF3702E4F04}" presName="composite" presStyleCnt="0"/>
      <dgm:spPr/>
    </dgm:pt>
    <dgm:pt modelId="{5D885069-BF9A-403F-B259-412F268412F9}" type="pres">
      <dgm:prSet presAssocID="{C55B8244-36E0-424D-918C-BBF3702E4F04}" presName="parentText" presStyleLbl="alignNode1" presStyleIdx="3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pt-BR"/>
        </a:p>
      </dgm:t>
    </dgm:pt>
    <dgm:pt modelId="{88674244-DCA0-442F-AC3A-CF01641DE8D6}" type="pres">
      <dgm:prSet presAssocID="{C55B8244-36E0-424D-918C-BBF3702E4F04}" presName="descendantText" presStyleLbl="alignAcc1" presStyleIdx="3" presStyleCnt="4" custLinFactNeighborX="15" custLinFactNeighborY="-995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pt-BR"/>
        </a:p>
      </dgm:t>
    </dgm:pt>
  </dgm:ptLst>
  <dgm:cxnLst>
    <dgm:cxn modelId="{C02D9E9C-0B47-4CC5-B29C-E87E46956332}" srcId="{717CFEC1-11AF-428C-89B4-C4E731F49F5F}" destId="{2BA5C467-8A84-4DEE-A5E7-A6928A669A41}" srcOrd="0" destOrd="0" parTransId="{6FD341FE-5EB7-4EDD-99CD-CFBB4B3D248B}" sibTransId="{786409C6-8254-428B-AA86-95609C5E57E2}"/>
    <dgm:cxn modelId="{2317EFCF-9E35-42E4-AB21-20B9A66908CD}" type="presOf" srcId="{C7FA4741-BCE8-4A1B-94D8-A4CD3029F4D3}" destId="{986E4F0A-2A85-4BD0-9221-B7751FE12D16}" srcOrd="0" destOrd="0" presId="urn:microsoft.com/office/officeart/2005/8/layout/chevron2"/>
    <dgm:cxn modelId="{B49D9A3C-A9E5-4166-81AA-B9ED97D626BD}" type="presOf" srcId="{717CFEC1-11AF-428C-89B4-C4E731F49F5F}" destId="{06C18471-8861-4713-9220-DB01E9DEE4CC}" srcOrd="0" destOrd="0" presId="urn:microsoft.com/office/officeart/2005/8/layout/chevron2"/>
    <dgm:cxn modelId="{FB70C6A1-798F-4B65-B3F5-682F2E31E20D}" srcId="{C55B8244-36E0-424D-918C-BBF3702E4F04}" destId="{CD98D08A-1F4E-4535-9708-F13DC350F063}" srcOrd="0" destOrd="0" parTransId="{029082BA-5DA8-4EBD-8922-5740A60F05CC}" sibTransId="{4888D190-61D3-4658-9EDD-93665A39FC32}"/>
    <dgm:cxn modelId="{9F09017F-C89C-45E6-B3E0-BB727A2904AB}" type="presOf" srcId="{C55B8244-36E0-424D-918C-BBF3702E4F04}" destId="{5D885069-BF9A-403F-B259-412F268412F9}" srcOrd="0" destOrd="0" presId="urn:microsoft.com/office/officeart/2005/8/layout/chevron2"/>
    <dgm:cxn modelId="{84F3A645-D858-4386-B326-3CDC1FF8E06B}" srcId="{717CFEC1-11AF-428C-89B4-C4E731F49F5F}" destId="{F91506B2-4710-4DB3-BE3B-2B7B2BD0B63C}" srcOrd="2" destOrd="0" parTransId="{3B3A4B9E-9F0A-4B22-B2FC-7D7E9475CFEB}" sibTransId="{9B0F3E0B-2F74-4A8C-A614-0C91D8E32213}"/>
    <dgm:cxn modelId="{2766AE00-F141-47AE-8E26-4BA4EDBDDF16}" srcId="{717CFEC1-11AF-428C-89B4-C4E731F49F5F}" destId="{C7FA4741-BCE8-4A1B-94D8-A4CD3029F4D3}" srcOrd="1" destOrd="0" parTransId="{BF7D6DC8-82AC-49BC-8B3C-EEAE2AA33A4A}" sibTransId="{27574B46-86A0-4DBF-AD5F-2AE480B5799D}"/>
    <dgm:cxn modelId="{0D718E06-6DB2-460A-A864-A34D0B4BDF80}" srcId="{2BA5C467-8A84-4DEE-A5E7-A6928A669A41}" destId="{EDE7EC52-4D5C-498C-8554-3C52949C2799}" srcOrd="0" destOrd="0" parTransId="{B260682E-9DD5-488F-8448-ED71A69BAA85}" sibTransId="{A488401B-348C-466D-85EF-BECAC838FA4A}"/>
    <dgm:cxn modelId="{DE1C5175-F163-42BE-B54D-8640947706A5}" type="presOf" srcId="{F91506B2-4710-4DB3-BE3B-2B7B2BD0B63C}" destId="{F0116ABD-11ED-4B2A-894E-D94310738EC8}" srcOrd="0" destOrd="0" presId="urn:microsoft.com/office/officeart/2005/8/layout/chevron2"/>
    <dgm:cxn modelId="{3A5DE71F-C783-4CB9-B54D-FC6F67E33FE0}" srcId="{C7FA4741-BCE8-4A1B-94D8-A4CD3029F4D3}" destId="{9823CC33-A615-4A1C-B983-EB8BD73E07C2}" srcOrd="0" destOrd="0" parTransId="{070AA755-82B5-4B0F-A6E7-1C92FA1AD543}" sibTransId="{24EFB2F9-F34C-40DD-A209-277DBDDFF5CB}"/>
    <dgm:cxn modelId="{70CCD7F1-65D0-4A74-8223-279C207298E4}" srcId="{F91506B2-4710-4DB3-BE3B-2B7B2BD0B63C}" destId="{47A1393A-EA47-4973-9E0D-49E8F58C2E58}" srcOrd="0" destOrd="0" parTransId="{33373BE4-8998-4383-919E-79F0D727E8BC}" sibTransId="{FCD092F8-C615-48C2-AE81-AD247F34C61D}"/>
    <dgm:cxn modelId="{10D06BF5-A1AB-4C19-B3E8-1002E1F62373}" type="presOf" srcId="{47A1393A-EA47-4973-9E0D-49E8F58C2E58}" destId="{7B70DEA8-E3D4-43D3-A041-59B9A14D3B34}" srcOrd="0" destOrd="0" presId="urn:microsoft.com/office/officeart/2005/8/layout/chevron2"/>
    <dgm:cxn modelId="{5975A441-E490-45BC-ACD1-D8FD608FBEAA}" type="presOf" srcId="{CD98D08A-1F4E-4535-9708-F13DC350F063}" destId="{88674244-DCA0-442F-AC3A-CF01641DE8D6}" srcOrd="0" destOrd="0" presId="urn:microsoft.com/office/officeart/2005/8/layout/chevron2"/>
    <dgm:cxn modelId="{614C7031-339F-4EBF-B043-64091F0BE811}" type="presOf" srcId="{9823CC33-A615-4A1C-B983-EB8BD73E07C2}" destId="{5D45CCA3-619C-45FC-8105-A14DF270457A}" srcOrd="0" destOrd="0" presId="urn:microsoft.com/office/officeart/2005/8/layout/chevron2"/>
    <dgm:cxn modelId="{F556CAA9-AB58-4731-B4C2-2F0CF13240D1}" type="presOf" srcId="{2BA5C467-8A84-4DEE-A5E7-A6928A669A41}" destId="{8A868A7F-2808-444A-B3AF-A4EC821146A9}" srcOrd="0" destOrd="0" presId="urn:microsoft.com/office/officeart/2005/8/layout/chevron2"/>
    <dgm:cxn modelId="{3734D4F2-36C1-4DF0-84E5-0D62AAEEE082}" srcId="{717CFEC1-11AF-428C-89B4-C4E731F49F5F}" destId="{C55B8244-36E0-424D-918C-BBF3702E4F04}" srcOrd="3" destOrd="0" parTransId="{FDC2102E-DD3A-4340-89D5-790E447A8160}" sibTransId="{89C776C3-9258-48BE-8A7A-892A25150CCB}"/>
    <dgm:cxn modelId="{13D7FF4F-C561-4974-B8B7-9A80EBA895CC}" type="presOf" srcId="{EDE7EC52-4D5C-498C-8554-3C52949C2799}" destId="{F7F695DF-60A1-4619-9AB2-20012CF4F823}" srcOrd="0" destOrd="0" presId="urn:microsoft.com/office/officeart/2005/8/layout/chevron2"/>
    <dgm:cxn modelId="{695A2E48-C635-4503-B993-3DD6C35017A9}" type="presParOf" srcId="{06C18471-8861-4713-9220-DB01E9DEE4CC}" destId="{EA013947-C486-40EA-BDA2-983114643A54}" srcOrd="0" destOrd="0" presId="urn:microsoft.com/office/officeart/2005/8/layout/chevron2"/>
    <dgm:cxn modelId="{1395C7B9-86D9-4B44-A8F2-1781A55AE242}" type="presParOf" srcId="{EA013947-C486-40EA-BDA2-983114643A54}" destId="{8A868A7F-2808-444A-B3AF-A4EC821146A9}" srcOrd="0" destOrd="0" presId="urn:microsoft.com/office/officeart/2005/8/layout/chevron2"/>
    <dgm:cxn modelId="{77109942-9E95-465D-8BF1-AF0803085FB7}" type="presParOf" srcId="{EA013947-C486-40EA-BDA2-983114643A54}" destId="{F7F695DF-60A1-4619-9AB2-20012CF4F823}" srcOrd="1" destOrd="0" presId="urn:microsoft.com/office/officeart/2005/8/layout/chevron2"/>
    <dgm:cxn modelId="{110C2384-173C-4298-87E4-E32F66281EC6}" type="presParOf" srcId="{06C18471-8861-4713-9220-DB01E9DEE4CC}" destId="{7CEEDC48-BB3B-4EEF-92F7-7AE5D9C5B0F1}" srcOrd="1" destOrd="0" presId="urn:microsoft.com/office/officeart/2005/8/layout/chevron2"/>
    <dgm:cxn modelId="{7B492238-4480-4E4B-B190-26797E0E8E67}" type="presParOf" srcId="{06C18471-8861-4713-9220-DB01E9DEE4CC}" destId="{5132CA0C-ED72-4A3A-9E13-6594CEBDD855}" srcOrd="2" destOrd="0" presId="urn:microsoft.com/office/officeart/2005/8/layout/chevron2"/>
    <dgm:cxn modelId="{D1272486-EA61-4293-A1E0-094504EDACD9}" type="presParOf" srcId="{5132CA0C-ED72-4A3A-9E13-6594CEBDD855}" destId="{986E4F0A-2A85-4BD0-9221-B7751FE12D16}" srcOrd="0" destOrd="0" presId="urn:microsoft.com/office/officeart/2005/8/layout/chevron2"/>
    <dgm:cxn modelId="{FA13B76F-030F-4952-924B-5AB4D558FAEA}" type="presParOf" srcId="{5132CA0C-ED72-4A3A-9E13-6594CEBDD855}" destId="{5D45CCA3-619C-45FC-8105-A14DF270457A}" srcOrd="1" destOrd="0" presId="urn:microsoft.com/office/officeart/2005/8/layout/chevron2"/>
    <dgm:cxn modelId="{69CA9E5C-C16F-4ADE-9FCF-32E002D45BEC}" type="presParOf" srcId="{06C18471-8861-4713-9220-DB01E9DEE4CC}" destId="{24A1443C-BDF7-44E6-A340-94D48B347A6F}" srcOrd="3" destOrd="0" presId="urn:microsoft.com/office/officeart/2005/8/layout/chevron2"/>
    <dgm:cxn modelId="{4E0CF578-20D1-4E15-9171-0756CD920CE2}" type="presParOf" srcId="{06C18471-8861-4713-9220-DB01E9DEE4CC}" destId="{113564B3-D459-4255-8A0D-3D4137FD80CE}" srcOrd="4" destOrd="0" presId="urn:microsoft.com/office/officeart/2005/8/layout/chevron2"/>
    <dgm:cxn modelId="{1A35D6EA-22EA-42BB-9554-C713257029CE}" type="presParOf" srcId="{113564B3-D459-4255-8A0D-3D4137FD80CE}" destId="{F0116ABD-11ED-4B2A-894E-D94310738EC8}" srcOrd="0" destOrd="0" presId="urn:microsoft.com/office/officeart/2005/8/layout/chevron2"/>
    <dgm:cxn modelId="{75EA10D2-2230-4B23-BAFB-291E5FFBA528}" type="presParOf" srcId="{113564B3-D459-4255-8A0D-3D4137FD80CE}" destId="{7B70DEA8-E3D4-43D3-A041-59B9A14D3B34}" srcOrd="1" destOrd="0" presId="urn:microsoft.com/office/officeart/2005/8/layout/chevron2"/>
    <dgm:cxn modelId="{EDA91577-14AF-4EFC-B3F1-B72B074F4D17}" type="presParOf" srcId="{06C18471-8861-4713-9220-DB01E9DEE4CC}" destId="{A720B496-F4BC-400B-A8DD-0C25CB4A1BE5}" srcOrd="5" destOrd="0" presId="urn:microsoft.com/office/officeart/2005/8/layout/chevron2"/>
    <dgm:cxn modelId="{4FC0969C-C7F5-4ADB-80FA-A7013D52571F}" type="presParOf" srcId="{06C18471-8861-4713-9220-DB01E9DEE4CC}" destId="{6978ABEB-DA72-4EBD-8302-C3B8C8E5CE3C}" srcOrd="6" destOrd="0" presId="urn:microsoft.com/office/officeart/2005/8/layout/chevron2"/>
    <dgm:cxn modelId="{E122823F-73DD-438B-A968-2CF7461D70FB}" type="presParOf" srcId="{6978ABEB-DA72-4EBD-8302-C3B8C8E5CE3C}" destId="{5D885069-BF9A-403F-B259-412F268412F9}" srcOrd="0" destOrd="0" presId="urn:microsoft.com/office/officeart/2005/8/layout/chevron2"/>
    <dgm:cxn modelId="{F40B9F47-7CAE-40B6-8020-B8B2C1B49FCA}" type="presParOf" srcId="{6978ABEB-DA72-4EBD-8302-C3B8C8E5CE3C}" destId="{88674244-DCA0-442F-AC3A-CF01641DE8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868A7F-2808-444A-B3AF-A4EC821146A9}">
      <dsp:nvSpPr>
        <dsp:cNvPr id="0" name=""/>
        <dsp:cNvSpPr/>
      </dsp:nvSpPr>
      <dsp:spPr>
        <a:xfrm rot="5400000">
          <a:off x="-75403" y="76771"/>
          <a:ext cx="502690" cy="351883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/>
            <a:t>Lei</a:t>
          </a:r>
        </a:p>
      </dsp:txBody>
      <dsp:txXfrm rot="5400000">
        <a:off x="-75403" y="76771"/>
        <a:ext cx="502690" cy="351883"/>
      </dsp:txXfrm>
    </dsp:sp>
    <dsp:sp modelId="{F7F695DF-60A1-4619-9AB2-20012CF4F823}">
      <dsp:nvSpPr>
        <dsp:cNvPr id="0" name=""/>
        <dsp:cNvSpPr/>
      </dsp:nvSpPr>
      <dsp:spPr>
        <a:xfrm rot="5400000">
          <a:off x="2136803" y="-1783552"/>
          <a:ext cx="326748" cy="389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Fim do limite de tensão (69kV)</a:t>
          </a:r>
        </a:p>
      </dsp:txBody>
      <dsp:txXfrm rot="5400000">
        <a:off x="2136803" y="-1783552"/>
        <a:ext cx="326748" cy="3896588"/>
      </dsp:txXfrm>
    </dsp:sp>
    <dsp:sp modelId="{986E4F0A-2A85-4BD0-9221-B7751FE12D16}">
      <dsp:nvSpPr>
        <dsp:cNvPr id="0" name=""/>
        <dsp:cNvSpPr/>
      </dsp:nvSpPr>
      <dsp:spPr>
        <a:xfrm rot="5400000">
          <a:off x="-75403" y="477274"/>
          <a:ext cx="502690" cy="351883"/>
        </a:xfrm>
        <a:prstGeom prst="chevron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/>
            <a:t>2020</a:t>
          </a:r>
        </a:p>
      </dsp:txBody>
      <dsp:txXfrm rot="5400000">
        <a:off x="-75403" y="477274"/>
        <a:ext cx="502690" cy="351883"/>
      </dsp:txXfrm>
    </dsp:sp>
    <dsp:sp modelId="{5D45CCA3-619C-45FC-8105-A14DF270457A}">
      <dsp:nvSpPr>
        <dsp:cNvPr id="0" name=""/>
        <dsp:cNvSpPr/>
      </dsp:nvSpPr>
      <dsp:spPr>
        <a:xfrm rot="5400000">
          <a:off x="2136803" y="-1383049"/>
          <a:ext cx="326748" cy="389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2.000kW</a:t>
          </a:r>
        </a:p>
      </dsp:txBody>
      <dsp:txXfrm rot="5400000">
        <a:off x="2136803" y="-1383049"/>
        <a:ext cx="326748" cy="3896588"/>
      </dsp:txXfrm>
    </dsp:sp>
    <dsp:sp modelId="{DF54E152-144B-4039-86B0-FF7F7D0EABB0}">
      <dsp:nvSpPr>
        <dsp:cNvPr id="0" name=""/>
        <dsp:cNvSpPr/>
      </dsp:nvSpPr>
      <dsp:spPr>
        <a:xfrm rot="5400000">
          <a:off x="-75403" y="877777"/>
          <a:ext cx="502690" cy="351883"/>
        </a:xfrm>
        <a:prstGeom prst="chevron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/>
            <a:t>2021</a:t>
          </a:r>
        </a:p>
      </dsp:txBody>
      <dsp:txXfrm rot="5400000">
        <a:off x="-75403" y="877777"/>
        <a:ext cx="502690" cy="351883"/>
      </dsp:txXfrm>
    </dsp:sp>
    <dsp:sp modelId="{226E6DE2-C48E-4D28-B538-4C9C5CBDA7A5}">
      <dsp:nvSpPr>
        <dsp:cNvPr id="0" name=""/>
        <dsp:cNvSpPr/>
      </dsp:nvSpPr>
      <dsp:spPr>
        <a:xfrm rot="5400000">
          <a:off x="2136803" y="-982546"/>
          <a:ext cx="326748" cy="389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1.000kW</a:t>
          </a:r>
        </a:p>
      </dsp:txBody>
      <dsp:txXfrm rot="5400000">
        <a:off x="2136803" y="-982546"/>
        <a:ext cx="326748" cy="3896588"/>
      </dsp:txXfrm>
    </dsp:sp>
    <dsp:sp modelId="{F0116ABD-11ED-4B2A-894E-D94310738EC8}">
      <dsp:nvSpPr>
        <dsp:cNvPr id="0" name=""/>
        <dsp:cNvSpPr/>
      </dsp:nvSpPr>
      <dsp:spPr>
        <a:xfrm rot="5400000">
          <a:off x="-75403" y="1278279"/>
          <a:ext cx="502690" cy="351883"/>
        </a:xfrm>
        <a:prstGeom prst="chevron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/>
            <a:t>2022</a:t>
          </a:r>
        </a:p>
      </dsp:txBody>
      <dsp:txXfrm rot="5400000">
        <a:off x="-75403" y="1278279"/>
        <a:ext cx="502690" cy="351883"/>
      </dsp:txXfrm>
    </dsp:sp>
    <dsp:sp modelId="{7B70DEA8-E3D4-43D3-A041-59B9A14D3B34}">
      <dsp:nvSpPr>
        <dsp:cNvPr id="0" name=""/>
        <dsp:cNvSpPr/>
      </dsp:nvSpPr>
      <dsp:spPr>
        <a:xfrm rot="5400000">
          <a:off x="2136803" y="-582043"/>
          <a:ext cx="326748" cy="389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500kW (emparelhamento especial)</a:t>
          </a:r>
        </a:p>
      </dsp:txBody>
      <dsp:txXfrm rot="5400000">
        <a:off x="2136803" y="-582043"/>
        <a:ext cx="326748" cy="3896588"/>
      </dsp:txXfrm>
    </dsp:sp>
    <dsp:sp modelId="{5D885069-BF9A-403F-B259-412F268412F9}">
      <dsp:nvSpPr>
        <dsp:cNvPr id="0" name=""/>
        <dsp:cNvSpPr/>
      </dsp:nvSpPr>
      <dsp:spPr>
        <a:xfrm rot="5400000">
          <a:off x="-75403" y="1678782"/>
          <a:ext cx="502690" cy="351883"/>
        </a:xfrm>
        <a:prstGeom prst="chevron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/>
            <a:t>2024</a:t>
          </a:r>
        </a:p>
      </dsp:txBody>
      <dsp:txXfrm rot="5400000">
        <a:off x="-75403" y="1678782"/>
        <a:ext cx="502690" cy="351883"/>
      </dsp:txXfrm>
    </dsp:sp>
    <dsp:sp modelId="{88674244-DCA0-442F-AC3A-CF01641DE8D6}">
      <dsp:nvSpPr>
        <dsp:cNvPr id="0" name=""/>
        <dsp:cNvSpPr/>
      </dsp:nvSpPr>
      <dsp:spPr>
        <a:xfrm rot="5400000">
          <a:off x="2136803" y="-181541"/>
          <a:ext cx="326748" cy="389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300kW</a:t>
          </a:r>
        </a:p>
      </dsp:txBody>
      <dsp:txXfrm rot="5400000">
        <a:off x="2136803" y="-181541"/>
        <a:ext cx="326748" cy="3896588"/>
      </dsp:txXfrm>
    </dsp:sp>
    <dsp:sp modelId="{131B485E-C29C-4EA8-9C1A-76E8E38F1F90}">
      <dsp:nvSpPr>
        <dsp:cNvPr id="0" name=""/>
        <dsp:cNvSpPr/>
      </dsp:nvSpPr>
      <dsp:spPr>
        <a:xfrm rot="5400000">
          <a:off x="-75403" y="2079285"/>
          <a:ext cx="502690" cy="351883"/>
        </a:xfrm>
        <a:prstGeom prst="chevron">
          <a:avLst/>
        </a:prstGeom>
        <a:solidFill>
          <a:schemeClr val="accent1">
            <a:shade val="50000"/>
            <a:hueOff val="134164"/>
            <a:satOff val="-3267"/>
            <a:lumOff val="14299"/>
            <a:alphaOff val="0"/>
          </a:schemeClr>
        </a:solidFill>
        <a:ln w="1270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/>
            <a:t>2026</a:t>
          </a:r>
        </a:p>
      </dsp:txBody>
      <dsp:txXfrm rot="5400000">
        <a:off x="-75403" y="2079285"/>
        <a:ext cx="502690" cy="351883"/>
      </dsp:txXfrm>
    </dsp:sp>
    <dsp:sp modelId="{8D126450-51A0-4F58-AF88-5687F6AF87AD}">
      <dsp:nvSpPr>
        <dsp:cNvPr id="0" name=""/>
        <dsp:cNvSpPr/>
      </dsp:nvSpPr>
      <dsp:spPr>
        <a:xfrm rot="5400000">
          <a:off x="2136803" y="218961"/>
          <a:ext cx="326748" cy="38965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Todo Grupo A (2,3 kV)</a:t>
          </a:r>
          <a:endParaRPr lang="pt-BR" sz="1800" kern="1200" dirty="0"/>
        </a:p>
      </dsp:txBody>
      <dsp:txXfrm rot="5400000">
        <a:off x="2136803" y="218961"/>
        <a:ext cx="326748" cy="38965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868A7F-2808-444A-B3AF-A4EC821146A9}">
      <dsp:nvSpPr>
        <dsp:cNvPr id="0" name=""/>
        <dsp:cNvSpPr/>
      </dsp:nvSpPr>
      <dsp:spPr>
        <a:xfrm rot="5400000">
          <a:off x="-109923" y="109988"/>
          <a:ext cx="732821" cy="512975"/>
        </a:xfrm>
        <a:prstGeom prst="chevron">
          <a:avLst/>
        </a:prstGeom>
        <a:solidFill>
          <a:srgbClr val="9BBB59">
            <a:shade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shade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Imediato</a:t>
          </a:r>
          <a:endParaRPr lang="pt-BR" sz="10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-109923" y="109988"/>
        <a:ext cx="732821" cy="512975"/>
      </dsp:txXfrm>
    </dsp:sp>
    <dsp:sp modelId="{F7F695DF-60A1-4619-9AB2-20012CF4F823}">
      <dsp:nvSpPr>
        <dsp:cNvPr id="0" name=""/>
        <dsp:cNvSpPr/>
      </dsp:nvSpPr>
      <dsp:spPr>
        <a:xfrm rot="5400000">
          <a:off x="2137430" y="-1624390"/>
          <a:ext cx="476334" cy="372524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500kW (emparelhamento especial)</a:t>
          </a:r>
          <a:endParaRPr lang="pt-BR" sz="1800" kern="1200" dirty="0"/>
        </a:p>
      </dsp:txBody>
      <dsp:txXfrm rot="5400000">
        <a:off x="2137430" y="-1624390"/>
        <a:ext cx="476334" cy="3725244"/>
      </dsp:txXfrm>
    </dsp:sp>
    <dsp:sp modelId="{986E4F0A-2A85-4BD0-9221-B7751FE12D16}">
      <dsp:nvSpPr>
        <dsp:cNvPr id="0" name=""/>
        <dsp:cNvSpPr/>
      </dsp:nvSpPr>
      <dsp:spPr>
        <a:xfrm rot="5400000">
          <a:off x="-109923" y="692568"/>
          <a:ext cx="732821" cy="512975"/>
        </a:xfrm>
        <a:prstGeom prst="chevron">
          <a:avLst/>
        </a:prstGeom>
        <a:solidFill>
          <a:srgbClr val="9BBB59">
            <a:shade val="50000"/>
            <a:hueOff val="107022"/>
            <a:satOff val="-1708"/>
            <a:lumOff val="16443"/>
            <a:alphaOff val="0"/>
          </a:srgbClr>
        </a:solidFill>
        <a:ln w="25400" cap="flat" cmpd="sng" algn="ctr">
          <a:solidFill>
            <a:srgbClr val="9BBB59">
              <a:shade val="50000"/>
              <a:hueOff val="107022"/>
              <a:satOff val="-1708"/>
              <a:lumOff val="1644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2020</a:t>
          </a:r>
        </a:p>
      </dsp:txBody>
      <dsp:txXfrm rot="5400000">
        <a:off x="-109923" y="692568"/>
        <a:ext cx="732821" cy="512975"/>
      </dsp:txXfrm>
    </dsp:sp>
    <dsp:sp modelId="{5D45CCA3-619C-45FC-8105-A14DF270457A}">
      <dsp:nvSpPr>
        <dsp:cNvPr id="0" name=""/>
        <dsp:cNvSpPr/>
      </dsp:nvSpPr>
      <dsp:spPr>
        <a:xfrm rot="5400000">
          <a:off x="2137430" y="-1041810"/>
          <a:ext cx="476334" cy="372524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50000"/>
              <a:hueOff val="107022"/>
              <a:satOff val="-1708"/>
              <a:lumOff val="1644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Subgrupos A1, A2, A3, A3a</a:t>
          </a:r>
        </a:p>
      </dsp:txBody>
      <dsp:txXfrm rot="5400000">
        <a:off x="2137430" y="-1041810"/>
        <a:ext cx="476334" cy="3725244"/>
      </dsp:txXfrm>
    </dsp:sp>
    <dsp:sp modelId="{F0116ABD-11ED-4B2A-894E-D94310738EC8}">
      <dsp:nvSpPr>
        <dsp:cNvPr id="0" name=""/>
        <dsp:cNvSpPr/>
      </dsp:nvSpPr>
      <dsp:spPr>
        <a:xfrm rot="5400000">
          <a:off x="-109923" y="1275148"/>
          <a:ext cx="732821" cy="512975"/>
        </a:xfrm>
        <a:prstGeom prst="chevron">
          <a:avLst/>
        </a:prstGeom>
        <a:solidFill>
          <a:srgbClr val="9BBB59">
            <a:shade val="50000"/>
            <a:hueOff val="214044"/>
            <a:satOff val="-3415"/>
            <a:lumOff val="32886"/>
            <a:alphaOff val="0"/>
          </a:srgbClr>
        </a:solidFill>
        <a:ln w="25400" cap="flat" cmpd="sng" algn="ctr">
          <a:solidFill>
            <a:srgbClr val="9BBB59">
              <a:shade val="50000"/>
              <a:hueOff val="214044"/>
              <a:satOff val="-3415"/>
              <a:lumOff val="3288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2021</a:t>
          </a:r>
        </a:p>
      </dsp:txBody>
      <dsp:txXfrm rot="5400000">
        <a:off x="-109923" y="1275148"/>
        <a:ext cx="732821" cy="512975"/>
      </dsp:txXfrm>
    </dsp:sp>
    <dsp:sp modelId="{7B70DEA8-E3D4-43D3-A041-59B9A14D3B34}">
      <dsp:nvSpPr>
        <dsp:cNvPr id="0" name=""/>
        <dsp:cNvSpPr/>
      </dsp:nvSpPr>
      <dsp:spPr>
        <a:xfrm rot="5400000">
          <a:off x="2137430" y="-459230"/>
          <a:ext cx="476334" cy="372524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50000"/>
              <a:hueOff val="214044"/>
              <a:satOff val="-3415"/>
              <a:lumOff val="3288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Todo Grupo A</a:t>
          </a:r>
        </a:p>
      </dsp:txBody>
      <dsp:txXfrm rot="5400000">
        <a:off x="2137430" y="-459230"/>
        <a:ext cx="476334" cy="3725244"/>
      </dsp:txXfrm>
    </dsp:sp>
    <dsp:sp modelId="{5D885069-BF9A-403F-B259-412F268412F9}">
      <dsp:nvSpPr>
        <dsp:cNvPr id="0" name=""/>
        <dsp:cNvSpPr/>
      </dsp:nvSpPr>
      <dsp:spPr>
        <a:xfrm rot="5400000">
          <a:off x="-109923" y="1857728"/>
          <a:ext cx="732821" cy="512975"/>
        </a:xfrm>
        <a:prstGeom prst="chevron">
          <a:avLst/>
        </a:prstGeom>
        <a:solidFill>
          <a:srgbClr val="9BBB59">
            <a:shade val="50000"/>
            <a:hueOff val="107022"/>
            <a:satOff val="-1708"/>
            <a:lumOff val="16443"/>
            <a:alphaOff val="0"/>
          </a:srgbClr>
        </a:solidFill>
        <a:ln w="25400" cap="flat" cmpd="sng" algn="ctr">
          <a:solidFill>
            <a:srgbClr val="9BBB59">
              <a:shade val="50000"/>
              <a:hueOff val="107022"/>
              <a:satOff val="-1708"/>
              <a:lumOff val="1644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2024</a:t>
          </a:r>
        </a:p>
      </dsp:txBody>
      <dsp:txXfrm rot="5400000">
        <a:off x="-109923" y="1857728"/>
        <a:ext cx="732821" cy="512975"/>
      </dsp:txXfrm>
    </dsp:sp>
    <dsp:sp modelId="{88674244-DCA0-442F-AC3A-CF01641DE8D6}">
      <dsp:nvSpPr>
        <dsp:cNvPr id="0" name=""/>
        <dsp:cNvSpPr/>
      </dsp:nvSpPr>
      <dsp:spPr>
        <a:xfrm rot="5400000">
          <a:off x="2137430" y="75940"/>
          <a:ext cx="476334" cy="3725244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50000"/>
              <a:hueOff val="107022"/>
              <a:satOff val="-1708"/>
              <a:lumOff val="1644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Todo Grupo B</a:t>
          </a:r>
        </a:p>
      </dsp:txBody>
      <dsp:txXfrm rot="5400000">
        <a:off x="2137430" y="75940"/>
        <a:ext cx="476334" cy="3725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6FE33-CC64-43A9-A646-78F2C073CD96}" type="datetimeFigureOut">
              <a:rPr lang="pt-BR" smtClean="0"/>
              <a:pPr/>
              <a:t>24/06/2019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38887-4DED-48C0-9859-03D69EDBF26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EAD680-59B8-9948-BE46-56461DC11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7A28CA7-9191-044F-BFD3-3E68B5630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16AD5B-9E02-304B-BD61-6945F706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C00689-5BB7-C240-8D3C-4991D40A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A1D430-5AAB-FF4F-B78A-6E1518DA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9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973B48-51D4-D543-A217-BE85C2F7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863A74-E1C1-B54B-BFB1-6650E41BC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B1D1B7-7F18-934C-A8B2-F82231D6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293AE6-E81F-5B4B-A2F1-B333C827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15B420-4F57-6948-AF52-4EABB724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561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0841CA-1735-904D-97BC-4BE2B7000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92907A7-A3DC-6D40-B5EC-0B1AB3910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15BBEA-6FD7-D041-B061-338C7915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EFAC17-EE03-C741-81C5-27237B43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7DC7C4-7865-1243-93E8-19BEB2A9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821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BEC8BD-53F9-C649-B825-A5F0FC7A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64E7CA-B7AE-6544-8357-3EEF9E907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6A2B8E-DAC7-9A4E-91EF-D88A6E6B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D9CD51-F7EB-2A41-8D28-7F598FD0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39DC2F-BA24-4D4D-86B9-CFEFA7E2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085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AD3FAA-F106-0043-9723-52712781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D8A0F7-9965-D54B-9701-790619DC1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F98D20-8616-0D4E-879E-3501D4A9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061498-C20D-6543-8EDA-2195F305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2DB4E6-585B-8144-90AA-E02DB05A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72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C72F6-F60C-5C41-9896-88F71697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39B157-440A-D24A-BE1A-8DB586881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D65BB8-25C2-164B-A1EC-81C85C310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CD890F-F8EC-B741-8335-C946DB18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9896BB5-67A2-6C4D-8ED1-11C982D7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6B096F-7A3E-A946-8FE4-80A3DE42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72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3BC1ED-7606-F440-AA8F-BCD8AFE8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DA5B28-ECA2-9F4C-8B1D-A6E28F90F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61B5DB-8991-ED42-921F-98D44032E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7595267-B607-F34B-A05B-ABE69AECC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0390E9F-3E7F-3D49-B00A-9C50ECCB3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5F8BB74-CF10-9742-8078-F583FE82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611D800-C380-364D-9980-6CD04BE0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15108F0-A3D0-0D43-9B45-373A6933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234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E6EC6-C664-9F44-BF96-15EBD8D6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17820A2-C43B-D54C-943C-ABB9BC85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D10BC2-3153-F740-AE8D-3AD0B83B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71D511-6F39-8A41-8CC6-0C4E1987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159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09F0D6A-CC6D-B74B-A7EA-E642F697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FA9961A-695D-934E-9F50-EA14FDF6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264484-C539-9547-A80F-E1558D9E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77C469-9090-0346-BDA1-3D612502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BE0D48-4497-F24B-9311-10CDD5DF2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77C1CB-D757-0A40-91A8-3FFA63AED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79674C-23CC-5547-BE9C-2E0FF51C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B44738-C128-8F4A-B66C-41913400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360250-55C0-3847-A5B6-4048915A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08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E3B5B-19A6-B540-A9B9-3F485A36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EC1E684-E5BC-C74A-A33A-391AE8653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8106D0F-764A-D644-9B99-9E9DE209D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F98933-73F1-A64B-A59A-96E03F49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07020F-4037-2444-B253-8E0B72FD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15F6AD-B328-1D4B-9944-8D3B53A4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922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006FB1-D51E-6245-AEF2-0EE1E2CC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3F27BE-AE61-8040-A8F0-861A2FEF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FAD02C-AE8D-E041-BECC-759E51AF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7712-D723-C94A-961C-2D169D534A8D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C8878A-85C9-A049-974F-875BAD271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BDB806-32F9-7944-A074-55C8D88F3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612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braceel.com.br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apa Slide.png" descr="Capa 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/>
          <a:srcRect t="14308" b="55619"/>
          <a:stretch>
            <a:fillRect/>
          </a:stretch>
        </p:blipFill>
        <p:spPr>
          <a:xfrm>
            <a:off x="7153733" y="1982052"/>
            <a:ext cx="4871385" cy="102345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Prioridades…"/>
          <p:cNvSpPr txBox="1"/>
          <p:nvPr/>
        </p:nvSpPr>
        <p:spPr>
          <a:xfrm>
            <a:off x="7013275" y="3222046"/>
            <a:ext cx="5011844" cy="2636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defRPr sz="8700"/>
            </a:pPr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Abertura do Mercado de Energia</a:t>
            </a:r>
          </a:p>
          <a:p>
            <a:pPr algn="l">
              <a:defRPr sz="8700"/>
            </a:pPr>
            <a:endParaRPr lang="pt-B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defRPr sz="8700"/>
            </a:pPr>
            <a:endParaRPr lang="pt-B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defRPr sz="8700"/>
            </a:pPr>
            <a:endParaRPr lang="pt-B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defRPr sz="8700"/>
            </a:pPr>
            <a:r>
              <a:rPr lang="pt-BR" sz="1600" b="1" dirty="0" smtClean="0">
                <a:solidFill>
                  <a:schemeClr val="accent1">
                    <a:lumMod val="50000"/>
                  </a:schemeClr>
                </a:solidFill>
              </a:rPr>
              <a:t>Brasília, 18 de junho de 2019.</a:t>
            </a:r>
            <a:endParaRPr lang="pt-BR" sz="28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3" name="logo sem fundo abraceel.png" descr="logo sem fundo abrace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190" y="5991505"/>
            <a:ext cx="1285680" cy="723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18426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O que o mercado espera do MME, ANEEL, CCEE e ONS em 4 anos"/>
          <p:cNvSpPr txBox="1"/>
          <p:nvPr/>
        </p:nvSpPr>
        <p:spPr>
          <a:xfrm>
            <a:off x="0" y="59732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b="1" dirty="0" smtClean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Mercado Potencial</a:t>
            </a:r>
            <a:endParaRPr lang="pt-BR" sz="2800" b="1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775580" y="1264642"/>
          <a:ext cx="8640960" cy="2316480"/>
        </p:xfrm>
        <a:graphic>
          <a:graphicData uri="http://schemas.openxmlformats.org/drawingml/2006/table">
            <a:tbl>
              <a:tblPr firstRow="1" bandRow="1"/>
              <a:tblGrid>
                <a:gridCol w="2160240"/>
                <a:gridCol w="2160240"/>
                <a:gridCol w="2160240"/>
                <a:gridCol w="2160240"/>
              </a:tblGrid>
              <a:tr h="5380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 smtClean="0"/>
                        <a:t>Nível</a:t>
                      </a:r>
                      <a:endParaRPr lang="pt-BR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dirty="0" smtClean="0"/>
                        <a:t>Mercado (</a:t>
                      </a:r>
                      <a:r>
                        <a:rPr lang="pt-BR" dirty="0" err="1" smtClean="0"/>
                        <a:t>MWmédios</a:t>
                      </a:r>
                      <a:r>
                        <a:rPr lang="pt-BR" dirty="0" smtClean="0"/>
                        <a:t>)</a:t>
                      </a:r>
                      <a:endParaRPr lang="pt-BR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Participação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 Consumo</a:t>
                      </a:r>
                    </a:p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kWmédios</a:t>
                      </a:r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8181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b="1" dirty="0" smtClean="0"/>
                        <a:t>A1</a:t>
                      </a:r>
                      <a:endParaRPr lang="pt-BR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0,6%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10.512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8181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b="1" dirty="0" smtClean="0"/>
                        <a:t>A2</a:t>
                      </a:r>
                      <a:endParaRPr lang="pt-BR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403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4,3%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1.554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8181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b="1" dirty="0" smtClean="0"/>
                        <a:t>A3</a:t>
                      </a:r>
                      <a:endParaRPr lang="pt-BR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263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2,8%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1.036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8181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b="1" dirty="0" smtClean="0"/>
                        <a:t>A4</a:t>
                      </a:r>
                      <a:endParaRPr lang="pt-BR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8.673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92,4%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81811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BR" sz="1600" b="1" dirty="0" smtClean="0"/>
                        <a:t>TOTAL</a:t>
                      </a:r>
                      <a:endParaRPr lang="pt-BR" sz="16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9.392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13.149</a:t>
                      </a: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775580" y="3770554"/>
            <a:ext cx="864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Fonte: SAMP/Aneel.</a:t>
            </a:r>
            <a:endParaRPr kumimoji="0" lang="pt-BR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775580" y="85372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Consumo Cativo por Nível de Tensão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60" y="3758617"/>
            <a:ext cx="4572000" cy="285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60" y="3758615"/>
            <a:ext cx="4572000" cy="285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aixaDeTexto 14"/>
          <p:cNvSpPr txBox="1"/>
          <p:nvPr/>
        </p:nvSpPr>
        <p:spPr>
          <a:xfrm>
            <a:off x="9101666" y="6530199"/>
            <a:ext cx="307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Fonte: Abraceel/SAMP (2018)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O que o mercado espera do MME, ANEEL, CCEE e ONS em 4 anos"/>
          <p:cNvSpPr txBox="1"/>
          <p:nvPr/>
        </p:nvSpPr>
        <p:spPr>
          <a:xfrm>
            <a:off x="0" y="85572"/>
            <a:ext cx="12192000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/>
            <a:r>
              <a:rPr lang="pt-BR" sz="2800" b="1" dirty="0" smtClean="0"/>
              <a:t>Cronograma Ótimo de Abertura do Mercado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2948" y="3283806"/>
            <a:ext cx="3064955" cy="216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901" y="3289902"/>
            <a:ext cx="3059049" cy="216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1421" y="3289902"/>
            <a:ext cx="3062002" cy="216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1509899" y="1184279"/>
            <a:ext cx="91535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Cronograma Ótimo de Abertura do Mercado</a:t>
            </a:r>
          </a:p>
          <a:p>
            <a:pPr algn="ctr"/>
            <a:r>
              <a:rPr lang="pt-BR" sz="1400" b="1" dirty="0" smtClean="0"/>
              <a:t>* Não gera sobrecontratação de energia nas distribuidoras</a:t>
            </a:r>
            <a:endParaRPr lang="pt-BR" sz="1400" b="1" dirty="0"/>
          </a:p>
        </p:txBody>
      </p:sp>
      <p:grpSp>
        <p:nvGrpSpPr>
          <p:cNvPr id="2" name="Grupo 7"/>
          <p:cNvGrpSpPr/>
          <p:nvPr/>
        </p:nvGrpSpPr>
        <p:grpSpPr>
          <a:xfrm>
            <a:off x="1551522" y="2277013"/>
            <a:ext cx="2891332" cy="828000"/>
            <a:chOff x="19050" y="1604962"/>
            <a:chExt cx="2891332" cy="82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tângulo de cantos arredondados 9"/>
            <p:cNvSpPr/>
            <p:nvPr/>
          </p:nvSpPr>
          <p:spPr>
            <a:xfrm>
              <a:off x="750382" y="1681162"/>
              <a:ext cx="2160000" cy="690563"/>
            </a:xfrm>
            <a:prstGeom prst="roundRect">
              <a:avLst/>
            </a:prstGeom>
            <a:solidFill>
              <a:schemeClr val="bg1"/>
            </a:solidFill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tx1"/>
                  </a:solidFill>
                </a:rPr>
                <a:t>Projeção de crescimento do consumo cativo e livre</a:t>
              </a:r>
              <a:endParaRPr lang="pt-B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19050" y="1604962"/>
              <a:ext cx="828000" cy="82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/>
                <a:t>1</a:t>
              </a:r>
              <a:endParaRPr lang="pt-BR" b="1" dirty="0"/>
            </a:p>
          </p:txBody>
        </p:sp>
      </p:grpSp>
      <p:grpSp>
        <p:nvGrpSpPr>
          <p:cNvPr id="3" name="Grupo 11"/>
          <p:cNvGrpSpPr/>
          <p:nvPr/>
        </p:nvGrpSpPr>
        <p:grpSpPr>
          <a:xfrm>
            <a:off x="4587903" y="2277013"/>
            <a:ext cx="2891332" cy="828000"/>
            <a:chOff x="19050" y="1604962"/>
            <a:chExt cx="2891332" cy="82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tângulo de cantos arredondados 12"/>
            <p:cNvSpPr/>
            <p:nvPr/>
          </p:nvSpPr>
          <p:spPr>
            <a:xfrm>
              <a:off x="750382" y="1681162"/>
              <a:ext cx="2160000" cy="690563"/>
            </a:xfrm>
            <a:prstGeom prst="roundRect">
              <a:avLst/>
            </a:prstGeom>
            <a:solidFill>
              <a:schemeClr val="bg1"/>
            </a:solidFill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tx1"/>
                  </a:solidFill>
                </a:rPr>
                <a:t>Respeito aos contratos já assinados no ACR</a:t>
              </a:r>
              <a:endParaRPr lang="pt-BR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19050" y="1604962"/>
              <a:ext cx="828000" cy="82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/>
                <a:t>2</a:t>
              </a:r>
              <a:endParaRPr lang="pt-BR" b="1" dirty="0"/>
            </a:p>
          </p:txBody>
        </p:sp>
      </p:grpSp>
      <p:grpSp>
        <p:nvGrpSpPr>
          <p:cNvPr id="8" name="Grupo 14"/>
          <p:cNvGrpSpPr/>
          <p:nvPr/>
        </p:nvGrpSpPr>
        <p:grpSpPr>
          <a:xfrm>
            <a:off x="7631635" y="2272926"/>
            <a:ext cx="2891332" cy="828000"/>
            <a:chOff x="19050" y="1604962"/>
            <a:chExt cx="2891332" cy="82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tângulo de cantos arredondados 15"/>
            <p:cNvSpPr/>
            <p:nvPr/>
          </p:nvSpPr>
          <p:spPr>
            <a:xfrm>
              <a:off x="750382" y="1681162"/>
              <a:ext cx="2160000" cy="690563"/>
            </a:xfrm>
            <a:prstGeom prst="roundRect">
              <a:avLst/>
            </a:prstGeom>
            <a:solidFill>
              <a:schemeClr val="bg1"/>
            </a:solidFill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tx1"/>
                  </a:solidFill>
                </a:rPr>
                <a:t>Cronograma Ótimo:</a:t>
              </a:r>
            </a:p>
            <a:p>
              <a:pPr algn="ctr"/>
              <a:r>
                <a:rPr lang="pt-BR" sz="1400" b="1" dirty="0" smtClean="0">
                  <a:solidFill>
                    <a:schemeClr val="tx1"/>
                  </a:solidFill>
                </a:rPr>
                <a:t>2021 – todo Grupo A</a:t>
              </a:r>
            </a:p>
            <a:p>
              <a:pPr algn="ctr"/>
              <a:r>
                <a:rPr lang="pt-BR" sz="1400" b="1" dirty="0" smtClean="0">
                  <a:solidFill>
                    <a:schemeClr val="tx1"/>
                  </a:solidFill>
                </a:rPr>
                <a:t>2024 – todo Grupo B</a:t>
              </a:r>
            </a:p>
          </p:txBody>
        </p:sp>
        <p:sp>
          <p:nvSpPr>
            <p:cNvPr id="17" name="Elipse 16"/>
            <p:cNvSpPr/>
            <p:nvPr/>
          </p:nvSpPr>
          <p:spPr>
            <a:xfrm>
              <a:off x="19050" y="1604962"/>
              <a:ext cx="828000" cy="82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/>
                <a:t>3</a:t>
              </a:r>
              <a:endParaRPr lang="pt-BR" b="1" dirty="0"/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8362967" y="6550223"/>
            <a:ext cx="3829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Fonte: Estudo PSR/Abraceel (2017).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6" y="1796081"/>
            <a:ext cx="1143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O que o mercado espera do MME, ANEEL, CCEE e ONS em 4 anos"/>
          <p:cNvSpPr txBox="1"/>
          <p:nvPr/>
        </p:nvSpPr>
        <p:spPr>
          <a:xfrm>
            <a:off x="0" y="85572"/>
            <a:ext cx="12192000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/>
            <a:r>
              <a:rPr lang="pt-BR" sz="2800" b="1" dirty="0" smtClean="0"/>
              <a:t>Contratos Legados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06069" y="1035879"/>
            <a:ext cx="91535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Contratos Legados das Distribuidoras</a:t>
            </a:r>
          </a:p>
          <a:p>
            <a:pPr algn="ctr"/>
            <a:r>
              <a:rPr lang="pt-BR" sz="1400" b="1" dirty="0" smtClean="0"/>
              <a:t>*Composição do Portfólio ACR - 2018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877646" y="6432130"/>
            <a:ext cx="2448272" cy="360040"/>
          </a:xfrm>
          <a:prstGeom prst="round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Término do Anexo C de Itaipu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254620" y="5144378"/>
            <a:ext cx="0" cy="128775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de cantos arredondados 7"/>
          <p:cNvSpPr/>
          <p:nvPr/>
        </p:nvSpPr>
        <p:spPr>
          <a:xfrm>
            <a:off x="873220" y="5669638"/>
            <a:ext cx="1665160" cy="576064"/>
          </a:xfrm>
          <a:prstGeom prst="round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</a:rPr>
              <a:t>Descotização: PL 9.463/18</a:t>
            </a:r>
          </a:p>
        </p:txBody>
      </p:sp>
      <p:sp>
        <p:nvSpPr>
          <p:cNvPr id="10" name="Chave direita 9"/>
          <p:cNvSpPr/>
          <p:nvPr/>
        </p:nvSpPr>
        <p:spPr>
          <a:xfrm rot="5400000">
            <a:off x="1942123" y="4980244"/>
            <a:ext cx="491394" cy="70112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o explicativo em seta para cima 10"/>
          <p:cNvSpPr/>
          <p:nvPr/>
        </p:nvSpPr>
        <p:spPr>
          <a:xfrm rot="16200000">
            <a:off x="5285728" y="3761426"/>
            <a:ext cx="936104" cy="403244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89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b="1" dirty="0" smtClean="0"/>
              <a:t>Decisões Impactam o Cronograma de Abertura para a Baixa Tensão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362967" y="6550223"/>
            <a:ext cx="3829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Fonte: Estudo PSR/Abraceel (2018).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O que o mercado espera do MME, ANEEL, CCEE e ONS em 4 anos"/>
          <p:cNvSpPr txBox="1"/>
          <p:nvPr/>
        </p:nvSpPr>
        <p:spPr>
          <a:xfrm>
            <a:off x="0" y="85572"/>
            <a:ext cx="12192000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/>
            <a:r>
              <a:rPr lang="pt-BR" sz="2800" b="1" dirty="0" smtClean="0"/>
              <a:t>Contratos Legados</a:t>
            </a:r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1515522" y="1242155"/>
          <a:ext cx="9144001" cy="542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524060" y="9087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Preço Atual dos contratos no ACR (R$/MWh)*</a:t>
            </a:r>
            <a:endParaRPr kumimoji="0" lang="pt-BR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6549116"/>
            <a:ext cx="6876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* Não inclui risco hidrológico</a:t>
            </a:r>
            <a:endParaRPr kumimoji="0" lang="pt-BR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1524488" y="4143576"/>
            <a:ext cx="9677340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dash"/>
          </a:ln>
          <a:effectLst/>
        </p:spPr>
      </p:cxnSp>
      <p:sp>
        <p:nvSpPr>
          <p:cNvPr id="12" name="Texto explicativo em seta para baixo 11"/>
          <p:cNvSpPr/>
          <p:nvPr/>
        </p:nvSpPr>
        <p:spPr>
          <a:xfrm>
            <a:off x="10659523" y="3279480"/>
            <a:ext cx="648072" cy="792088"/>
          </a:xfrm>
          <a:prstGeom prst="downArrow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R$/MWh</a:t>
            </a:r>
            <a:endParaRPr kumimoji="0" lang="pt-BR" sz="9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9101666" y="6530199"/>
            <a:ext cx="307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Fonte: Abraceel/Aneel (2018)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 flipV="1">
            <a:off x="2179601" y="659406"/>
            <a:ext cx="7832792" cy="55281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O que o mercado espera do MME, ANEEL, CCEE e ONS em 4 anos"/>
          <p:cNvSpPr txBox="1"/>
          <p:nvPr/>
        </p:nvSpPr>
        <p:spPr>
          <a:xfrm>
            <a:off x="0" y="85573"/>
            <a:ext cx="12192000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/>
            <a:r>
              <a:rPr lang="pt-BR" sz="2800" b="1" dirty="0" smtClean="0"/>
              <a:t>Cronograma Ótimo de Abertura do Mercado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1794933" y="1247555"/>
            <a:ext cx="8593667" cy="962246"/>
          </a:xfrm>
          <a:prstGeom prst="roundRect">
            <a:avLst/>
          </a:prstGeom>
          <a:solidFill>
            <a:schemeClr val="bg1"/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v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2020: </a:t>
            </a:r>
            <a:r>
              <a:rPr lang="pt-BR" b="1" dirty="0" smtClean="0">
                <a:solidFill>
                  <a:prstClr val="black"/>
                </a:solidFill>
              </a:rPr>
              <a:t>Subgrupos A1, A2, A3 e A3a</a:t>
            </a:r>
          </a:p>
          <a:p>
            <a:pPr lvl="0">
              <a:buFont typeface="Wingdings" pitchFamily="2" charset="2"/>
              <a:buChar char="v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2021: </a:t>
            </a:r>
            <a:r>
              <a:rPr lang="pt-BR" b="1" dirty="0" smtClean="0">
                <a:solidFill>
                  <a:prstClr val="black"/>
                </a:solidFill>
              </a:rPr>
              <a:t>Subgrupos A4 e AS</a:t>
            </a:r>
          </a:p>
          <a:p>
            <a:pPr lvl="0">
              <a:buFont typeface="Wingdings" pitchFamily="2" charset="2"/>
              <a:buChar char="v"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2024: </a:t>
            </a:r>
            <a:r>
              <a:rPr lang="pt-BR" b="1" dirty="0" smtClean="0">
                <a:solidFill>
                  <a:prstClr val="black"/>
                </a:solidFill>
              </a:rPr>
              <a:t>Baixa Tensão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362967" y="6550223"/>
            <a:ext cx="3829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Fonte: Estudo PSR/Abraceel (2018).</a:t>
            </a:r>
            <a:endParaRPr lang="pt-BR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49723"/>
            <a:ext cx="11430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 flipV="1">
            <a:off x="2179601" y="659406"/>
            <a:ext cx="7832792" cy="55281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O que o mercado espera do MME, ANEEL, CCEE e ONS em 4 anos"/>
          <p:cNvSpPr txBox="1"/>
          <p:nvPr/>
        </p:nvSpPr>
        <p:spPr>
          <a:xfrm>
            <a:off x="0" y="42484"/>
            <a:ext cx="12192000" cy="568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b="1" dirty="0" smtClean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Avaliação Tarifária</a:t>
            </a:r>
            <a:endParaRPr lang="pt-BR" sz="2800" b="1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8906215" y="1608597"/>
            <a:ext cx="2938651" cy="1515604"/>
            <a:chOff x="344657" y="1124744"/>
            <a:chExt cx="8590554" cy="5445224"/>
          </a:xfrm>
        </p:grpSpPr>
        <p:sp>
          <p:nvSpPr>
            <p:cNvPr id="20" name="Retângulo de cantos arredondados 19"/>
            <p:cNvSpPr>
              <a:spLocks/>
            </p:cNvSpPr>
            <p:nvPr/>
          </p:nvSpPr>
          <p:spPr>
            <a:xfrm>
              <a:off x="3350271" y="3385795"/>
              <a:ext cx="544380" cy="1555373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T. Itaipu</a:t>
              </a:r>
              <a:endPara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tângulo de cantos arredondados 20"/>
            <p:cNvSpPr>
              <a:spLocks/>
            </p:cNvSpPr>
            <p:nvPr/>
          </p:nvSpPr>
          <p:spPr>
            <a:xfrm>
              <a:off x="3966659" y="3385795"/>
              <a:ext cx="544380" cy="1555373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RB Itaipu</a:t>
              </a:r>
            </a:p>
          </p:txBody>
        </p:sp>
        <p:sp>
          <p:nvSpPr>
            <p:cNvPr id="22" name="Retângulo de cantos arredondados 21"/>
            <p:cNvSpPr>
              <a:spLocks/>
            </p:cNvSpPr>
            <p:nvPr/>
          </p:nvSpPr>
          <p:spPr>
            <a:xfrm>
              <a:off x="3008953" y="2276872"/>
              <a:ext cx="1800200" cy="1051317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Transporte</a:t>
              </a:r>
              <a:endPara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tângulo de cantos arredondados 22"/>
            <p:cNvSpPr>
              <a:spLocks/>
            </p:cNvSpPr>
            <p:nvPr/>
          </p:nvSpPr>
          <p:spPr>
            <a:xfrm>
              <a:off x="4881161" y="3385795"/>
              <a:ext cx="544380" cy="1555373"/>
            </a:xfrm>
            <a:prstGeom prst="roundRect">
              <a:avLst/>
            </a:prstGeom>
            <a:solidFill>
              <a:srgbClr val="EEECE1">
                <a:lumMod val="9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RB/Cativo</a:t>
              </a:r>
              <a:endParaRPr kumimoji="0" lang="pt-BR" sz="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tângulo de cantos arredondados 23"/>
            <p:cNvSpPr>
              <a:spLocks/>
            </p:cNvSpPr>
            <p:nvPr/>
          </p:nvSpPr>
          <p:spPr>
            <a:xfrm>
              <a:off x="5550835" y="3385795"/>
              <a:ext cx="544380" cy="1555373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CFURH</a:t>
              </a:r>
            </a:p>
          </p:txBody>
        </p:sp>
        <p:sp>
          <p:nvSpPr>
            <p:cNvPr id="25" name="Retângulo de cantos arredondados 24"/>
            <p:cNvSpPr>
              <a:spLocks/>
            </p:cNvSpPr>
            <p:nvPr/>
          </p:nvSpPr>
          <p:spPr>
            <a:xfrm>
              <a:off x="4881161" y="2276872"/>
              <a:ext cx="576064" cy="1051317"/>
            </a:xfrm>
            <a:prstGeom prst="roundRect">
              <a:avLst/>
            </a:prstGeom>
            <a:solidFill>
              <a:srgbClr val="EEECE1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Perdas</a:t>
              </a:r>
              <a:endPara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tângulo de cantos arredondados 25"/>
            <p:cNvSpPr>
              <a:spLocks/>
            </p:cNvSpPr>
            <p:nvPr/>
          </p:nvSpPr>
          <p:spPr>
            <a:xfrm>
              <a:off x="6774971" y="3385795"/>
              <a:ext cx="544380" cy="1555373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EER</a:t>
              </a:r>
            </a:p>
          </p:txBody>
        </p:sp>
        <p:sp>
          <p:nvSpPr>
            <p:cNvPr id="27" name="Retângulo de cantos arredondados 26"/>
            <p:cNvSpPr>
              <a:spLocks/>
            </p:cNvSpPr>
            <p:nvPr/>
          </p:nvSpPr>
          <p:spPr>
            <a:xfrm>
              <a:off x="6158583" y="3385795"/>
              <a:ext cx="544380" cy="1555373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ESS</a:t>
              </a:r>
            </a:p>
          </p:txBody>
        </p:sp>
        <p:sp>
          <p:nvSpPr>
            <p:cNvPr id="28" name="Retângulo de cantos arredondados 27"/>
            <p:cNvSpPr>
              <a:spLocks/>
            </p:cNvSpPr>
            <p:nvPr/>
          </p:nvSpPr>
          <p:spPr>
            <a:xfrm>
              <a:off x="344657" y="2276872"/>
              <a:ext cx="2592288" cy="1051317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Energia</a:t>
              </a:r>
              <a:endPara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tângulo de cantos arredondados 28"/>
            <p:cNvSpPr>
              <a:spLocks/>
            </p:cNvSpPr>
            <p:nvPr/>
          </p:nvSpPr>
          <p:spPr>
            <a:xfrm>
              <a:off x="344657" y="1124744"/>
              <a:ext cx="8590554" cy="1051317"/>
            </a:xfrm>
            <a:prstGeom prst="roundRect">
              <a:avLst/>
            </a:prstGeom>
            <a:solidFill>
              <a:srgbClr val="1F497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Tarifa de Energia (TE)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R$/MWh</a:t>
              </a:r>
              <a:endPara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tângulo de cantos arredondados 29"/>
            <p:cNvSpPr>
              <a:spLocks/>
            </p:cNvSpPr>
            <p:nvPr/>
          </p:nvSpPr>
          <p:spPr>
            <a:xfrm>
              <a:off x="5529233" y="2276872"/>
              <a:ext cx="3405978" cy="1051317"/>
            </a:xfrm>
            <a:prstGeom prst="roundRect">
              <a:avLst/>
            </a:prstGeom>
            <a:solidFill>
              <a:srgbClr val="F79646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Encargos</a:t>
              </a:r>
              <a:endPara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tângulo de cantos arredondados 30"/>
            <p:cNvSpPr>
              <a:spLocks/>
            </p:cNvSpPr>
            <p:nvPr/>
          </p:nvSpPr>
          <p:spPr>
            <a:xfrm>
              <a:off x="7382719" y="3385795"/>
              <a:ext cx="544380" cy="1555373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7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P&amp;D_EE</a:t>
              </a:r>
              <a:endParaRPr kumimoji="0" lang="pt-BR" sz="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tângulo de cantos arredondados 31"/>
            <p:cNvSpPr>
              <a:spLocks/>
            </p:cNvSpPr>
            <p:nvPr/>
          </p:nvSpPr>
          <p:spPr>
            <a:xfrm>
              <a:off x="7999107" y="3385795"/>
              <a:ext cx="936104" cy="1555373"/>
            </a:xfrm>
            <a:prstGeom prst="round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CDE Energia</a:t>
              </a:r>
            </a:p>
          </p:txBody>
        </p:sp>
        <p:sp>
          <p:nvSpPr>
            <p:cNvPr id="33" name="Retângulo de cantos arredondados 32"/>
            <p:cNvSpPr>
              <a:spLocks/>
            </p:cNvSpPr>
            <p:nvPr/>
          </p:nvSpPr>
          <p:spPr>
            <a:xfrm>
              <a:off x="8503163" y="5014595"/>
              <a:ext cx="396552" cy="1555373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Decreto 7.945</a:t>
              </a:r>
            </a:p>
          </p:txBody>
        </p:sp>
        <p:sp>
          <p:nvSpPr>
            <p:cNvPr id="34" name="Retângulo de cantos arredondados 33"/>
            <p:cNvSpPr>
              <a:spLocks/>
            </p:cNvSpPr>
            <p:nvPr/>
          </p:nvSpPr>
          <p:spPr>
            <a:xfrm>
              <a:off x="8034603" y="5014595"/>
              <a:ext cx="396552" cy="1555373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Conta ACR</a:t>
              </a:r>
            </a:p>
          </p:txBody>
        </p:sp>
      </p:grpSp>
      <p:sp>
        <p:nvSpPr>
          <p:cNvPr id="35" name="Retângulo com Canto Arredondado do Mesmo Lado 33"/>
          <p:cNvSpPr/>
          <p:nvPr/>
        </p:nvSpPr>
        <p:spPr>
          <a:xfrm rot="5400000">
            <a:off x="1673366" y="-699697"/>
            <a:ext cx="5401735" cy="8748466"/>
          </a:xfrm>
          <a:prstGeom prst="round2SameRect">
            <a:avLst/>
          </a:prstGeom>
          <a:solidFill>
            <a:srgbClr val="373059">
              <a:alpha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pt-BR"/>
            </a:defPPr>
            <a:lvl1pPr marL="0" algn="l" defTabSz="995478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7739" algn="l" defTabSz="995478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5478" algn="l" defTabSz="995478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3217" algn="l" defTabSz="995478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0957" algn="l" defTabSz="995478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8695" algn="l" defTabSz="995478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86435" algn="l" defTabSz="995478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84174" algn="l" defTabSz="995478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1914" algn="l" defTabSz="995478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95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96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-2" y="1195625"/>
            <a:ext cx="8509002" cy="494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Tarifa de Energia - Conclusões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Não há custos não isonômicos na Tarifa de Energia (TE)</a:t>
            </a: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que onerem os demais consumidores cativos quando ocorre migração para o mercado livre. As únicas exceções são a </a:t>
            </a:r>
            <a:r>
              <a:rPr kumimoji="0" lang="pt-BR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CDEenergia</a:t>
            </a: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e a Conta ACR, que se encerram em 2019: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pt-BR" sz="1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CDEenergia</a:t>
            </a: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 e Conta ACR:</a:t>
            </a: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se encerram em 2019 e refletem custos de Compra de Energia e ESS incorridos pelas distribuidoras em 2013/14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ESS, EER e Perdas na RB: </a:t>
            </a: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são custeados diretamente pelos consumidores na CCEE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pt-BR" sz="1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P&amp;D</a:t>
            </a: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: </a:t>
            </a: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Não há elevação de </a:t>
            </a:r>
            <a:r>
              <a:rPr kumimoji="0" lang="pt-BR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P&amp;D</a:t>
            </a: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para os demais consumidores cativos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Transporte e MUST Itaipu: </a:t>
            </a: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relativos à comercialização de energia no centro de gravidade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Bandeiras Tarifárias: </a:t>
            </a: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recuperam custos de compra de energia e ESS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Subsídios Tarifários: </a:t>
            </a: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são custeados por todos os consumidores (Cativos e Livres) via CDE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pt-BR" sz="1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Pmix</a:t>
            </a: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</a:rPr>
              <a:t>: </a:t>
            </a: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Preço Médio atual de compra de energia das distribuidoras na ordem de R$ 182 por </a:t>
            </a:r>
            <a:r>
              <a:rPr kumimoji="0" lang="pt-BR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MWh</a:t>
            </a:r>
            <a:r>
              <a:rPr kumimoji="0" lang="pt-BR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. Contratos ACR mais caros se encerram em 2019 (Energia Existente) e entre os anos de 2022 e 2027 (Térmicas a Óleo/Diesel por Disponibilidade)</a:t>
            </a:r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O que o mercado espera do MME, ANEEL, CCEE e ONS em 4 anos"/>
          <p:cNvSpPr txBox="1"/>
          <p:nvPr/>
        </p:nvSpPr>
        <p:spPr>
          <a:xfrm>
            <a:off x="0" y="59732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b="1" dirty="0" smtClean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Agenda</a:t>
            </a:r>
            <a:endParaRPr lang="pt-BR" sz="2800" b="1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0200" y="999056"/>
            <a:ext cx="1151466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Reforma do Setor Elétrico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Motivação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Principais Temas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Encadeamento da Reforma</a:t>
            </a:r>
          </a:p>
          <a:p>
            <a:endParaRPr lang="pt-BR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Abertura do Mercado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Mercado Potencial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Contratos Legados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Cronograma de Abertura do Mercado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Avaliação Tarifária</a:t>
            </a:r>
          </a:p>
          <a:p>
            <a:endParaRPr lang="pt-BR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70C0"/>
                </a:solidFill>
              </a:rPr>
              <a:t>Expansão da Oferta para o ACL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</a:rPr>
              <a:t>Dados do Mercado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</a:rPr>
              <a:t>Estudo sobre Expansão da Oferta</a:t>
            </a:r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O que o mercado espera do MME, ANEEL, CCEE e ONS em 4 anos"/>
          <p:cNvSpPr txBox="1"/>
          <p:nvPr/>
        </p:nvSpPr>
        <p:spPr>
          <a:xfrm>
            <a:off x="0" y="42484"/>
            <a:ext cx="12192000" cy="568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b="1" dirty="0" smtClean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Dados do Mercado Livre</a:t>
            </a:r>
            <a:endParaRPr lang="pt-BR" sz="2800" b="1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9649" y="705600"/>
            <a:ext cx="4416488" cy="614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5059" y="710208"/>
            <a:ext cx="4401608" cy="613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 flipV="1">
            <a:off x="2179601" y="659406"/>
            <a:ext cx="7832792" cy="55281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O que o mercado espera do MME, ANEEL, CCEE e ONS em 4 anos"/>
          <p:cNvSpPr txBox="1"/>
          <p:nvPr/>
        </p:nvSpPr>
        <p:spPr>
          <a:xfrm>
            <a:off x="0" y="42484"/>
            <a:ext cx="12192000" cy="568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b="1" dirty="0" smtClean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Preços no Mercado Livre</a:t>
            </a:r>
            <a:endParaRPr lang="pt-BR" sz="2800" b="1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1256012" y="707519"/>
          <a:ext cx="9663043" cy="601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9101666" y="6530199"/>
            <a:ext cx="307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Fonte: Abraceel/</a:t>
            </a:r>
            <a:r>
              <a:rPr lang="pt-BR" sz="1400" dirty="0" err="1" smtClean="0"/>
              <a:t>Dcide</a:t>
            </a:r>
            <a:r>
              <a:rPr lang="pt-BR" sz="1400" dirty="0" smtClean="0"/>
              <a:t> (2019)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com Canto Arredondado do Mesmo Lado 33"/>
          <p:cNvSpPr/>
          <p:nvPr/>
        </p:nvSpPr>
        <p:spPr>
          <a:xfrm rot="5400000">
            <a:off x="3816101" y="-2797156"/>
            <a:ext cx="1116266" cy="8748466"/>
          </a:xfrm>
          <a:prstGeom prst="round2SameRect">
            <a:avLst/>
          </a:prstGeom>
          <a:solidFill>
            <a:srgbClr val="37305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95478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97739" algn="l" defTabSz="995478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95478" algn="l" defTabSz="995478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93217" algn="l" defTabSz="995478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90957" algn="l" defTabSz="995478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88695" algn="l" defTabSz="995478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86435" algn="l" defTabSz="995478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84174" algn="l" defTabSz="995478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981914" algn="l" defTabSz="995478" rtl="0" eaLnBrk="1" latinLnBrk="0" hangingPunct="1">
              <a:defRPr sz="19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244" name="Line"/>
          <p:cNvSpPr/>
          <p:nvPr/>
        </p:nvSpPr>
        <p:spPr>
          <a:xfrm flipV="1">
            <a:off x="2179601" y="659406"/>
            <a:ext cx="7832792" cy="55281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247" name="logo sem fundo abraceel.png" descr="logo sem fundo abrac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6" y="5894608"/>
            <a:ext cx="1491969" cy="83923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tângulo 5"/>
          <p:cNvSpPr/>
          <p:nvPr/>
        </p:nvSpPr>
        <p:spPr>
          <a:xfrm>
            <a:off x="2554584" y="77658"/>
            <a:ext cx="6325706" cy="574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b="1" dirty="0" smtClean="0">
                <a:solidFill>
                  <a:schemeClr val="accent1">
                    <a:hueOff val="114395"/>
                    <a:lumOff val="-24975"/>
                  </a:schemeClr>
                </a:solidFill>
              </a:rPr>
              <a:t>Expansão da Oferta para o Mercado Livre</a:t>
            </a:r>
            <a:endParaRPr lang="pt-BR" sz="2800" b="1" dirty="0">
              <a:solidFill>
                <a:schemeClr val="accent1">
                  <a:hueOff val="114395"/>
                  <a:lumOff val="-24975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277702" y="6509633"/>
            <a:ext cx="4805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Fonte: </a:t>
            </a:r>
            <a:r>
              <a:rPr lang="pt-BR" sz="1200" dirty="0" smtClean="0"/>
              <a:t>Abraceel/Estudo em Elaboração (2019)</a:t>
            </a:r>
            <a:endParaRPr lang="pt-BR" sz="1200" dirty="0"/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201879" y="2313015"/>
          <a:ext cx="5334000" cy="36195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1905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ACL (exclusivo)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HIDRO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35.180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47.680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PCH/CGH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122.108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296.706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286.426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69.050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778.540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892.550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54.050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453.915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1.425.515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45.680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1.307.178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1.352.858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69.220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287.101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406.321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95.668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128.450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152.300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428.441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125.493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1.110.326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824.487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2.249.819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129.230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4.439.355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ACR (total ou parcial)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HIDRO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2.952.440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647.110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63.720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3.663.270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PCH/CGH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53.500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203.835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187.900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68.148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41.100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554.483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48.600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380.600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138.300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538.975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1.236.410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2.342.885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240.484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184.856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844.280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315.000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1.584.620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345.000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1.658.720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1.447.585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565.500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1.672.599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5.689.404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135.893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123.500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494.393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3.710.024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3.211.014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2.741.565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1.537.623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3.128.829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14.329.055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5857693" y="3142781"/>
          <a:ext cx="6197600" cy="1905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863600"/>
              </a:tblGrid>
              <a:tr h="1905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ACL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HIDRO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2.952.440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647.110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98.900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3.710.950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PCH/CGH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57.750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325.943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484.606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354.574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110.150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1.333.023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1.273.150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192.350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992.890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1.236.410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3.768.400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240.484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184.856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889.960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1.622.178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2.937.478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TERM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414.220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1.658.720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1.734.686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615.500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1.672.599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6.095.725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97.023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231.561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251.950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202.300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140.000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922.834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3.835.517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4.321.340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3.566.052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3.787.442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3.258.059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18.768.410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ACL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0" y="1151467"/>
            <a:ext cx="8748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C000"/>
                </a:solidFill>
              </a:rPr>
              <a:t>24% da expansão </a:t>
            </a:r>
            <a:r>
              <a:rPr lang="pt-BR" sz="2400" b="1" dirty="0" smtClean="0">
                <a:solidFill>
                  <a:schemeClr val="bg1"/>
                </a:solidFill>
              </a:rPr>
              <a:t>em construção em projetos destinados 100% para o </a:t>
            </a:r>
            <a:r>
              <a:rPr lang="pt-BR" sz="2400" b="1" dirty="0" smtClean="0">
                <a:solidFill>
                  <a:srgbClr val="FFC000"/>
                </a:solidFill>
              </a:rPr>
              <a:t>Mercado Livre</a:t>
            </a:r>
            <a:endParaRPr lang="pt-BR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Quadro Associadas.pdf" descr="Quadro Associadas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049" y="17465"/>
            <a:ext cx="12129902" cy="6823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logo_q.png" descr="logo_q.png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1067308" y="6297134"/>
            <a:ext cx="1459116" cy="472067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Rectangle"/>
          <p:cNvSpPr/>
          <p:nvPr/>
        </p:nvSpPr>
        <p:spPr>
          <a:xfrm>
            <a:off x="121809" y="3185576"/>
            <a:ext cx="1572275" cy="5630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7" name="Rectangle"/>
          <p:cNvSpPr/>
          <p:nvPr/>
        </p:nvSpPr>
        <p:spPr>
          <a:xfrm>
            <a:off x="1123889" y="6251651"/>
            <a:ext cx="1459112" cy="5630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8" name="logo_q.png" descr="logo_q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49428" y="3254539"/>
            <a:ext cx="1402691" cy="453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m-b-m-795202-unsplash.jpg" descr="m-b-m-795202-unsplash.jpg"/>
          <p:cNvPicPr>
            <a:picLocks noChangeAspect="1"/>
          </p:cNvPicPr>
          <p:nvPr/>
        </p:nvPicPr>
        <p:blipFill>
          <a:blip r:embed="rId2">
            <a:alphaModFix amt="22036"/>
          </a:blip>
          <a:srcRect l="2127" t="9835" b="6368"/>
          <a:stretch>
            <a:fillRect/>
          </a:stretch>
        </p:blipFill>
        <p:spPr>
          <a:xfrm>
            <a:off x="3671" y="-48419"/>
            <a:ext cx="12184649" cy="69548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ounded Rectangle"/>
          <p:cNvSpPr/>
          <p:nvPr/>
        </p:nvSpPr>
        <p:spPr>
          <a:xfrm>
            <a:off x="3422404" y="3291595"/>
            <a:ext cx="5347192" cy="870586"/>
          </a:xfrm>
          <a:prstGeom prst="roundRect">
            <a:avLst>
              <a:gd name="adj" fmla="val 15000"/>
            </a:avLst>
          </a:prstGeom>
          <a:solidFill>
            <a:srgbClr val="D0E8FF">
              <a:alpha val="4192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71" name="OBRIGADO"/>
          <p:cNvSpPr txBox="1"/>
          <p:nvPr/>
        </p:nvSpPr>
        <p:spPr>
          <a:xfrm>
            <a:off x="3122554" y="1486759"/>
            <a:ext cx="5807680" cy="159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sz="10000" dirty="0"/>
              <a:t>OBRIGADO</a:t>
            </a:r>
          </a:p>
        </p:txBody>
      </p:sp>
      <p:sp>
        <p:nvSpPr>
          <p:cNvPr id="272" name="abraceel.com.br…"/>
          <p:cNvSpPr txBox="1"/>
          <p:nvPr/>
        </p:nvSpPr>
        <p:spPr>
          <a:xfrm>
            <a:off x="4195218" y="3291595"/>
            <a:ext cx="3828484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>
              <a:defRPr sz="5400"/>
            </a:pPr>
            <a:r>
              <a:rPr lang="pt-BR" sz="2700" u="sng" dirty="0" err="1">
                <a:hlinkClick r:id="rId3"/>
              </a:rPr>
              <a:t>www</a:t>
            </a:r>
            <a:r>
              <a:rPr lang="pt-BR" sz="2700" u="sng" dirty="0">
                <a:hlinkClick r:id="rId3"/>
              </a:rPr>
              <a:t>.</a:t>
            </a:r>
            <a:r>
              <a:rPr sz="2700" u="sng" dirty="0">
                <a:hlinkClick r:id="rId3"/>
              </a:rPr>
              <a:t>abraceel.com.br</a:t>
            </a:r>
          </a:p>
          <a:p>
            <a:pPr algn="ctr">
              <a:defRPr sz="5400"/>
            </a:pPr>
            <a:r>
              <a:rPr sz="2700" dirty="0"/>
              <a:t>abraceel@abraceel.com.br</a:t>
            </a:r>
          </a:p>
        </p:txBody>
      </p:sp>
      <p:pic>
        <p:nvPicPr>
          <p:cNvPr id="273" name="Line" descr="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690118" y="3076938"/>
            <a:ext cx="6811766" cy="57151"/>
          </a:xfrm>
          <a:prstGeom prst="rect">
            <a:avLst/>
          </a:prstGeom>
        </p:spPr>
      </p:pic>
      <p:pic>
        <p:nvPicPr>
          <p:cNvPr id="275" name="logo sem fundo abraceel.png" descr="logo sem fundo abracee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538" y="4537884"/>
            <a:ext cx="3085496" cy="17355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5143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O que o mercado espera do MME, ANEEL, CCEE e ONS em 4 anos"/>
          <p:cNvSpPr txBox="1"/>
          <p:nvPr/>
        </p:nvSpPr>
        <p:spPr>
          <a:xfrm>
            <a:off x="0" y="59732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b="1" dirty="0" smtClean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Agenda</a:t>
            </a:r>
            <a:endParaRPr lang="pt-BR" sz="2800" b="1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0200" y="999056"/>
            <a:ext cx="1151466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70C0"/>
                </a:solidFill>
              </a:rPr>
              <a:t>Reforma do Setor Elétrico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</a:rPr>
              <a:t>Motivação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</a:rPr>
              <a:t>Principais Temas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</a:rPr>
              <a:t>Encadeamento da Reforma</a:t>
            </a:r>
          </a:p>
          <a:p>
            <a:endParaRPr lang="pt-BR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Abertura do Mercado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Mercado Potencial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Contratos Legados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Cronograma de Abertura do Mercado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Avaliação Tarifária</a:t>
            </a:r>
          </a:p>
          <a:p>
            <a:endParaRPr lang="pt-BR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Expansão da Oferta para o ACL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Dados do Mercado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Estudo sobre Expansão da Oferta</a:t>
            </a:r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O que o mercado espera do MME, ANEEL, CCEE e ONS em 4 anos"/>
          <p:cNvSpPr txBox="1"/>
          <p:nvPr/>
        </p:nvSpPr>
        <p:spPr>
          <a:xfrm>
            <a:off x="0" y="59732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b="1" dirty="0" smtClean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Reforma do Setor Elétrico</a:t>
            </a:r>
            <a:endParaRPr lang="pt-BR" sz="2800" b="1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995332" y="2692400"/>
            <a:ext cx="2184400" cy="1722961"/>
          </a:xfrm>
          <a:prstGeom prst="ellipse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 smtClean="0"/>
              <a:t>Reforma do Setor Elétrico</a:t>
            </a:r>
            <a:endParaRPr lang="pt-BR" sz="1900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862686" y="3848095"/>
            <a:ext cx="1947333" cy="5672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Intervencionismo</a:t>
            </a: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810019" y="5719233"/>
            <a:ext cx="1947333" cy="5672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Sinal de preços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480799" y="1976966"/>
            <a:ext cx="1947333" cy="5672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Alocação do Risco Hidrológico no ACR</a:t>
            </a:r>
            <a:endParaRPr lang="pt-BR" dirty="0"/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443124" y="1092660"/>
            <a:ext cx="1947333" cy="5672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Abertura do Mercado</a:t>
            </a:r>
            <a:endParaRPr lang="pt-BR" sz="1600" dirty="0" smtClean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810052" y="1092660"/>
            <a:ext cx="1947333" cy="5672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Descotização</a:t>
            </a:r>
            <a:endParaRPr lang="pt-BR" sz="1600" dirty="0" smtClean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7882517" y="1981188"/>
            <a:ext cx="1947333" cy="5672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Atração de Investimentos</a:t>
            </a:r>
            <a:endParaRPr lang="pt-BR" sz="1600" dirty="0" smtClean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862686" y="2861729"/>
            <a:ext cx="1947333" cy="5672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Subsídios Tarifários</a:t>
            </a:r>
            <a:endParaRPr lang="pt-BR" dirty="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8373603" y="2872818"/>
            <a:ext cx="1947333" cy="5672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Inserção de Novas Tecnologias</a:t>
            </a:r>
            <a:endParaRPr lang="pt-BR" sz="1600" dirty="0"/>
          </a:p>
        </p:txBody>
      </p:sp>
      <p:cxnSp>
        <p:nvCxnSpPr>
          <p:cNvPr id="21" name="Conector reto 20"/>
          <p:cNvCxnSpPr>
            <a:stCxn id="16" idx="2"/>
            <a:endCxn id="6" idx="0"/>
          </p:cNvCxnSpPr>
          <p:nvPr/>
        </p:nvCxnSpPr>
        <p:spPr>
          <a:xfrm>
            <a:off x="4783719" y="1659926"/>
            <a:ext cx="1303813" cy="1032474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>
            <a:stCxn id="10" idx="3"/>
            <a:endCxn id="6" idx="1"/>
          </p:cNvCxnSpPr>
          <p:nvPr/>
        </p:nvCxnSpPr>
        <p:spPr>
          <a:xfrm>
            <a:off x="4428132" y="2260599"/>
            <a:ext cx="887098" cy="684123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18" idx="3"/>
            <a:endCxn id="6" idx="2"/>
          </p:cNvCxnSpPr>
          <p:nvPr/>
        </p:nvCxnSpPr>
        <p:spPr>
          <a:xfrm>
            <a:off x="3810019" y="3145362"/>
            <a:ext cx="1185313" cy="408519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>
            <a:stCxn id="7" idx="3"/>
            <a:endCxn id="6" idx="2"/>
          </p:cNvCxnSpPr>
          <p:nvPr/>
        </p:nvCxnSpPr>
        <p:spPr>
          <a:xfrm flipV="1">
            <a:off x="3810019" y="3553881"/>
            <a:ext cx="1185313" cy="577847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>
            <a:stCxn id="8" idx="0"/>
            <a:endCxn id="6" idx="4"/>
          </p:cNvCxnSpPr>
          <p:nvPr/>
        </p:nvCxnSpPr>
        <p:spPr>
          <a:xfrm flipV="1">
            <a:off x="4783686" y="4415361"/>
            <a:ext cx="1303846" cy="1303872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endCxn id="6" idx="0"/>
          </p:cNvCxnSpPr>
          <p:nvPr/>
        </p:nvCxnSpPr>
        <p:spPr>
          <a:xfrm flipH="1">
            <a:off x="6087532" y="1659926"/>
            <a:ext cx="1320793" cy="1032474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stCxn id="17" idx="1"/>
            <a:endCxn id="6" idx="7"/>
          </p:cNvCxnSpPr>
          <p:nvPr/>
        </p:nvCxnSpPr>
        <p:spPr>
          <a:xfrm flipH="1">
            <a:off x="6859834" y="2264821"/>
            <a:ext cx="1022683" cy="679901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stCxn id="19" idx="1"/>
            <a:endCxn id="6" idx="6"/>
          </p:cNvCxnSpPr>
          <p:nvPr/>
        </p:nvCxnSpPr>
        <p:spPr>
          <a:xfrm flipH="1">
            <a:off x="7179732" y="3156451"/>
            <a:ext cx="1193871" cy="39743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de cantos arredondados 35"/>
          <p:cNvSpPr/>
          <p:nvPr/>
        </p:nvSpPr>
        <p:spPr>
          <a:xfrm>
            <a:off x="7831681" y="4775192"/>
            <a:ext cx="1947333" cy="5672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Energia de Itaipu</a:t>
            </a:r>
            <a:endParaRPr lang="pt-BR" dirty="0"/>
          </a:p>
        </p:txBody>
      </p:sp>
      <p:sp>
        <p:nvSpPr>
          <p:cNvPr id="37" name="Retângulo de cantos arredondados 36"/>
          <p:cNvSpPr/>
          <p:nvPr/>
        </p:nvSpPr>
        <p:spPr>
          <a:xfrm>
            <a:off x="2362261" y="4762503"/>
            <a:ext cx="1947333" cy="5672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Desjudicialização</a:t>
            </a:r>
            <a:endParaRPr lang="pt-BR" dirty="0"/>
          </a:p>
        </p:txBody>
      </p:sp>
      <p:sp>
        <p:nvSpPr>
          <p:cNvPr id="38" name="Retângulo de cantos arredondados 37"/>
          <p:cNvSpPr/>
          <p:nvPr/>
        </p:nvSpPr>
        <p:spPr>
          <a:xfrm>
            <a:off x="8373603" y="3848095"/>
            <a:ext cx="1947333" cy="5672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Descentralização</a:t>
            </a:r>
            <a:endParaRPr lang="pt-BR" sz="1600" dirty="0"/>
          </a:p>
        </p:txBody>
      </p:sp>
      <p:sp>
        <p:nvSpPr>
          <p:cNvPr id="39" name="Retângulo de cantos arredondados 38"/>
          <p:cNvSpPr/>
          <p:nvPr/>
        </p:nvSpPr>
        <p:spPr>
          <a:xfrm>
            <a:off x="6427864" y="5719233"/>
            <a:ext cx="1947333" cy="5672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/>
              <a:t>Estímulo à Competição</a:t>
            </a:r>
            <a:endParaRPr lang="pt-BR" sz="1600" dirty="0" smtClean="0"/>
          </a:p>
        </p:txBody>
      </p:sp>
      <p:cxnSp>
        <p:nvCxnSpPr>
          <p:cNvPr id="34" name="Conector reto 33"/>
          <p:cNvCxnSpPr>
            <a:stCxn id="6" idx="4"/>
            <a:endCxn id="39" idx="0"/>
          </p:cNvCxnSpPr>
          <p:nvPr/>
        </p:nvCxnSpPr>
        <p:spPr>
          <a:xfrm>
            <a:off x="6087532" y="4415361"/>
            <a:ext cx="1313999" cy="1303872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>
            <a:endCxn id="38" idx="1"/>
          </p:cNvCxnSpPr>
          <p:nvPr/>
        </p:nvCxnSpPr>
        <p:spPr>
          <a:xfrm>
            <a:off x="7179732" y="3579282"/>
            <a:ext cx="1193871" cy="552446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>
            <a:stCxn id="36" idx="1"/>
            <a:endCxn id="6" idx="5"/>
          </p:cNvCxnSpPr>
          <p:nvPr/>
        </p:nvCxnSpPr>
        <p:spPr>
          <a:xfrm flipH="1" flipV="1">
            <a:off x="6859834" y="4163039"/>
            <a:ext cx="971847" cy="895786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>
            <a:stCxn id="37" idx="3"/>
            <a:endCxn id="6" idx="3"/>
          </p:cNvCxnSpPr>
          <p:nvPr/>
        </p:nvCxnSpPr>
        <p:spPr>
          <a:xfrm flipV="1">
            <a:off x="4309594" y="4163039"/>
            <a:ext cx="1005636" cy="883097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O que o mercado espera do MME, ANEEL, CCEE e ONS em 4 anos"/>
          <p:cNvSpPr txBox="1"/>
          <p:nvPr/>
        </p:nvSpPr>
        <p:spPr>
          <a:xfrm>
            <a:off x="0" y="59732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b="1" dirty="0" smtClean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Reforma do Setor Elétrico</a:t>
            </a:r>
            <a:endParaRPr lang="pt-BR" sz="2800" b="1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19" y="832058"/>
            <a:ext cx="1166954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MS PGothic" pitchFamily="34" charset="-128"/>
              </a:rPr>
              <a:t>Cronograma de Abertura</a:t>
            </a:r>
          </a:p>
          <a:p>
            <a:pPr marL="268288" lvl="1"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pt-BR" sz="1600" dirty="0">
                <a:latin typeface="Calibri" pitchFamily="34" charset="0"/>
                <a:ea typeface="MS PGothic" pitchFamily="34" charset="-128"/>
              </a:rPr>
              <a:t> Fim imediato da reserva de mercado</a:t>
            </a:r>
          </a:p>
          <a:p>
            <a:pPr marL="268288" lvl="1"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pt-BR" sz="1600" dirty="0">
                <a:latin typeface="Calibri" pitchFamily="34" charset="0"/>
                <a:ea typeface="MS PGothic" pitchFamily="34" charset="-128"/>
              </a:rPr>
              <a:t> </a:t>
            </a: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Abertura mais célere: Contratos Legados permitem </a:t>
            </a:r>
            <a:r>
              <a:rPr lang="pt-BR" sz="1600" dirty="0">
                <a:latin typeface="Calibri" pitchFamily="34" charset="0"/>
                <a:ea typeface="MS PGothic" pitchFamily="34" charset="-128"/>
              </a:rPr>
              <a:t>Grupo “A” em 2021 e “B” em 2024</a:t>
            </a:r>
          </a:p>
          <a:p>
            <a:pPr marL="268288" lvl="1"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pt-BR" sz="1600" dirty="0">
                <a:latin typeface="Calibri" pitchFamily="34" charset="0"/>
                <a:ea typeface="MS PGothic" pitchFamily="34" charset="-128"/>
              </a:rPr>
              <a:t> </a:t>
            </a: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Possibilidades de antecipação: energia </a:t>
            </a:r>
            <a:r>
              <a:rPr lang="pt-BR" sz="1600" dirty="0">
                <a:latin typeface="Calibri" pitchFamily="34" charset="0"/>
                <a:ea typeface="MS PGothic" pitchFamily="34" charset="-128"/>
              </a:rPr>
              <a:t>de Itaipu pós 2023 (Brasil e Paraguai</a:t>
            </a: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)* </a:t>
            </a:r>
            <a:r>
              <a:rPr lang="pt-BR" sz="1600" dirty="0">
                <a:latin typeface="Calibri" pitchFamily="34" charset="0"/>
                <a:ea typeface="MS PGothic" pitchFamily="34" charset="-128"/>
              </a:rPr>
              <a:t>e </a:t>
            </a: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Descotização*</a:t>
            </a:r>
            <a:endParaRPr lang="pt-BR" sz="1600" dirty="0">
              <a:latin typeface="Calibri" pitchFamily="34" charset="0"/>
              <a:ea typeface="MS PGothic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pt-BR" sz="1100" dirty="0">
              <a:latin typeface="Calibri" pitchFamily="34" charset="0"/>
              <a:ea typeface="MS PGothic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MS PGothic" pitchFamily="34" charset="-128"/>
              </a:rPr>
              <a:t>Formação de Preços</a:t>
            </a:r>
          </a:p>
          <a:p>
            <a:pPr marL="268288" lvl="1"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pt-BR" sz="1600" dirty="0">
                <a:latin typeface="Calibri" pitchFamily="34" charset="0"/>
                <a:ea typeface="MS PGothic" pitchFamily="34" charset="-128"/>
              </a:rPr>
              <a:t> </a:t>
            </a: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Despacho por oferta de preços (oferta e demanda) com </a:t>
            </a:r>
            <a:r>
              <a:rPr lang="pt-BR" sz="1600" dirty="0">
                <a:latin typeface="Calibri" pitchFamily="34" charset="0"/>
                <a:ea typeface="MS PGothic" pitchFamily="34" charset="-128"/>
              </a:rPr>
              <a:t>data </a:t>
            </a: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definida</a:t>
            </a:r>
          </a:p>
          <a:p>
            <a:pPr marL="268288" lvl="1"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 Estabelecimento de </a:t>
            </a:r>
            <a:r>
              <a:rPr lang="pt-BR" sz="1600" i="1" dirty="0" smtClean="0">
                <a:latin typeface="Calibri" pitchFamily="34" charset="0"/>
                <a:ea typeface="MS PGothic" pitchFamily="34" charset="-128"/>
              </a:rPr>
              <a:t>Clearing House/Bolsa </a:t>
            </a: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pelo mercado</a:t>
            </a:r>
          </a:p>
          <a:p>
            <a:pPr marL="268288" lvl="1"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 Respeito </a:t>
            </a:r>
            <a:r>
              <a:rPr lang="pt-BR" sz="1600" dirty="0">
                <a:latin typeface="Calibri" pitchFamily="34" charset="0"/>
                <a:ea typeface="MS PGothic" pitchFamily="34" charset="-128"/>
              </a:rPr>
              <a:t>às decisões de modelos (fim do despacho fora do mérito</a:t>
            </a: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)*</a:t>
            </a:r>
            <a:endParaRPr lang="pt-BR" sz="1600" dirty="0">
              <a:latin typeface="Calibri" pitchFamily="34" charset="0"/>
              <a:ea typeface="MS PGothic" pitchFamily="34" charset="-128"/>
            </a:endParaRPr>
          </a:p>
          <a:p>
            <a:pPr marL="268288" lvl="1"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pt-BR" sz="1600" dirty="0">
                <a:latin typeface="Calibri" pitchFamily="34" charset="0"/>
                <a:ea typeface="MS PGothic" pitchFamily="34" charset="-128"/>
              </a:rPr>
              <a:t> Governança: transparência/atribuições CMSE, CPAMP/Aneel, </a:t>
            </a: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CEPEL/EPE*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pt-BR" sz="1100" dirty="0">
              <a:solidFill>
                <a:schemeClr val="accent6">
                  <a:lumMod val="75000"/>
                </a:schemeClr>
              </a:solidFill>
              <a:latin typeface="Calibri" pitchFamily="34" charset="0"/>
              <a:ea typeface="MS PGothic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MS PGothic" pitchFamily="34" charset="-128"/>
              </a:rPr>
              <a:t>Expansão da Oferta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MS PGothic" pitchFamily="34" charset="-128"/>
            </a:endParaRPr>
          </a:p>
          <a:p>
            <a:pPr marL="268288" lvl="1"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pt-BR" sz="1600" dirty="0">
                <a:latin typeface="Calibri" pitchFamily="34" charset="0"/>
                <a:ea typeface="MS PGothic" pitchFamily="34" charset="-128"/>
              </a:rPr>
              <a:t> Separação de Lastro e Energia (fim da exigência de 100% de contratação de energia)</a:t>
            </a:r>
          </a:p>
          <a:p>
            <a:pPr marL="268288" lvl="1"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pt-BR" sz="1600" dirty="0">
                <a:latin typeface="Calibri" pitchFamily="34" charset="0"/>
                <a:ea typeface="MS PGothic" pitchFamily="34" charset="-128"/>
              </a:rPr>
              <a:t> Mecanismo de Adequação do </a:t>
            </a: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Suprimento: mercado </a:t>
            </a:r>
            <a:r>
              <a:rPr lang="pt-BR" sz="1600" dirty="0">
                <a:latin typeface="Calibri" pitchFamily="34" charset="0"/>
                <a:ea typeface="MS PGothic" pitchFamily="34" charset="-128"/>
              </a:rPr>
              <a:t>de capacidade, participação do ML nos leilões de </a:t>
            </a: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energia, fim da contratação de energia de reserva</a:t>
            </a:r>
            <a:endParaRPr lang="pt-BR" sz="1600" dirty="0">
              <a:latin typeface="Calibri" pitchFamily="34" charset="0"/>
              <a:ea typeface="MS PGothic" pitchFamily="34" charset="-128"/>
            </a:endParaRPr>
          </a:p>
          <a:p>
            <a:pPr marL="268288" lvl="1"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pt-BR" sz="1600" dirty="0">
                <a:latin typeface="Calibri" pitchFamily="34" charset="0"/>
                <a:ea typeface="MS PGothic" pitchFamily="34" charset="-128"/>
              </a:rPr>
              <a:t> Isonomia ACL/ACR: conexão, outorga, REIDI, risco do atraso de </a:t>
            </a: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transmissão*</a:t>
            </a:r>
            <a:endParaRPr lang="pt-BR" sz="1600" dirty="0">
              <a:latin typeface="Calibri" pitchFamily="34" charset="0"/>
              <a:ea typeface="MS PGothic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pt-BR" sz="1100" dirty="0">
              <a:latin typeface="Calibri" pitchFamily="34" charset="0"/>
              <a:ea typeface="MS PGothic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MS PGothic" pitchFamily="34" charset="-128"/>
              </a:rPr>
              <a:t>Demais Aspectos</a:t>
            </a:r>
          </a:p>
          <a:p>
            <a:pPr marL="268288" lvl="1"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 Desjudicialização </a:t>
            </a:r>
            <a:r>
              <a:rPr lang="pt-BR" sz="1600" dirty="0">
                <a:latin typeface="Calibri" pitchFamily="34" charset="0"/>
                <a:ea typeface="MS PGothic" pitchFamily="34" charset="-128"/>
              </a:rPr>
              <a:t>do mercado (solução para o GSF</a:t>
            </a: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)*</a:t>
            </a:r>
            <a:endParaRPr lang="pt-BR" sz="1600" dirty="0">
              <a:latin typeface="Calibri" pitchFamily="34" charset="0"/>
              <a:ea typeface="MS PGothic" pitchFamily="34" charset="-128"/>
            </a:endParaRPr>
          </a:p>
          <a:p>
            <a:pPr marL="268288" lvl="1"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pt-BR" sz="1600" dirty="0">
                <a:latin typeface="Calibri" pitchFamily="34" charset="0"/>
                <a:ea typeface="MS PGothic" pitchFamily="34" charset="-128"/>
              </a:rPr>
              <a:t> Revisão de </a:t>
            </a: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Subsídios*</a:t>
            </a:r>
            <a:endParaRPr lang="pt-BR" sz="1600" dirty="0">
              <a:latin typeface="Calibri" pitchFamily="34" charset="0"/>
              <a:ea typeface="MS PGothic" pitchFamily="34" charset="-128"/>
            </a:endParaRPr>
          </a:p>
          <a:p>
            <a:pPr marL="268288" lvl="1"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 Separação </a:t>
            </a:r>
            <a:r>
              <a:rPr lang="pt-BR" sz="1600" dirty="0">
                <a:latin typeface="Calibri" pitchFamily="34" charset="0"/>
                <a:ea typeface="MS PGothic" pitchFamily="34" charset="-128"/>
              </a:rPr>
              <a:t>das atividades Fio e Energia das distribuidoras e Supridor de Última </a:t>
            </a: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Instância</a:t>
            </a:r>
          </a:p>
          <a:p>
            <a:pPr marL="268288" lvl="1" algn="just" defTabSz="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 Realocação do risco hidrológico (</a:t>
            </a:r>
            <a:r>
              <a:rPr lang="pt-BR" sz="1600" dirty="0" err="1" smtClean="0">
                <a:latin typeface="Calibri" pitchFamily="34" charset="0"/>
                <a:ea typeface="MS PGothic" pitchFamily="34" charset="-128"/>
              </a:rPr>
              <a:t>CCEARs</a:t>
            </a:r>
            <a:r>
              <a:rPr lang="pt-BR" sz="1600" dirty="0" smtClean="0">
                <a:latin typeface="Calibri" pitchFamily="34" charset="0"/>
                <a:ea typeface="MS PGothic" pitchFamily="34" charset="-128"/>
              </a:rPr>
              <a:t>, Itaipu e cotas)*</a:t>
            </a:r>
          </a:p>
          <a:p>
            <a:pPr marL="0" lvl="1" algn="just" defTabSz="457200" fontAlgn="base">
              <a:spcBef>
                <a:spcPct val="0"/>
              </a:spcBef>
              <a:spcAft>
                <a:spcPct val="0"/>
              </a:spcAft>
            </a:pPr>
            <a:endParaRPr lang="pt-BR" sz="900" dirty="0" smtClean="0">
              <a:latin typeface="Calibri" pitchFamily="34" charset="0"/>
              <a:ea typeface="MS PGothic" pitchFamily="34" charset="-128"/>
            </a:endParaRPr>
          </a:p>
          <a:p>
            <a:pPr marL="0" lvl="1"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 smtClean="0">
                <a:latin typeface="Calibri" pitchFamily="34" charset="0"/>
                <a:ea typeface="MS PGothic" pitchFamily="34" charset="-128"/>
              </a:rPr>
              <a:t>*Temas não endereçados na CP 33/Projetos de Lei, mas que devem ser tratados na reforma do modelo comercial.</a:t>
            </a:r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 flipV="1">
            <a:off x="2179601" y="659406"/>
            <a:ext cx="7832792" cy="55281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599" y="875414"/>
            <a:ext cx="10507133" cy="591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 que o mercado espera do MME, ANEEL, CCEE e ONS em 4 anos"/>
          <p:cNvSpPr txBox="1"/>
          <p:nvPr/>
        </p:nvSpPr>
        <p:spPr>
          <a:xfrm>
            <a:off x="0" y="59732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b="1" dirty="0" smtClean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Encadeamento da Reforma (CP 33)</a:t>
            </a:r>
            <a:endParaRPr lang="pt-BR" sz="2800" b="1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O que o mercado espera do MME, ANEEL, CCEE e ONS em 4 anos"/>
          <p:cNvSpPr txBox="1"/>
          <p:nvPr/>
        </p:nvSpPr>
        <p:spPr>
          <a:xfrm>
            <a:off x="0" y="59732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b="1" dirty="0" smtClean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Agenda</a:t>
            </a:r>
            <a:endParaRPr lang="pt-BR" sz="2800" b="1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0200" y="999056"/>
            <a:ext cx="1151466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Reforma do Setor Elétrico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Motivação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Principais Temas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Encadeamento da Reforma</a:t>
            </a:r>
          </a:p>
          <a:p>
            <a:endParaRPr lang="pt-BR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solidFill>
                  <a:srgbClr val="0070C0"/>
                </a:solidFill>
              </a:rPr>
              <a:t>Abertura do Mercado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</a:rPr>
              <a:t>Mercado Potencial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</a:rPr>
              <a:t>Contratos Legados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</a:rPr>
              <a:t>Cronograma de Abertura do Mercado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</a:rPr>
              <a:t>Avaliação Tarifária</a:t>
            </a:r>
          </a:p>
          <a:p>
            <a:endParaRPr lang="pt-BR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tx2">
                    <a:lumMod val="50000"/>
                  </a:schemeClr>
                </a:solidFill>
              </a:rPr>
              <a:t>Expansão da Oferta para o ACL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Dados do Mercado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smtClean="0"/>
              <a:t>Estudo sobre Expansão da Oferta</a:t>
            </a:r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O que o mercado espera do MME, ANEEL, CCEE e ONS em 4 anos"/>
          <p:cNvSpPr txBox="1"/>
          <p:nvPr/>
        </p:nvSpPr>
        <p:spPr>
          <a:xfrm>
            <a:off x="2931867" y="42484"/>
            <a:ext cx="8009422" cy="568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just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b="1" dirty="0" smtClean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CP 33 x Proposta Abraceel</a:t>
            </a:r>
            <a:endParaRPr lang="pt-BR" sz="2800" b="1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  <p:grpSp>
        <p:nvGrpSpPr>
          <p:cNvPr id="10" name="Grupo 12"/>
          <p:cNvGrpSpPr/>
          <p:nvPr/>
        </p:nvGrpSpPr>
        <p:grpSpPr>
          <a:xfrm>
            <a:off x="1051512" y="1647594"/>
            <a:ext cx="4248472" cy="2885982"/>
            <a:chOff x="179512" y="977975"/>
            <a:chExt cx="4248472" cy="2885982"/>
          </a:xfrm>
        </p:grpSpPr>
        <p:graphicFrame>
          <p:nvGraphicFramePr>
            <p:cNvPr id="11" name="Diagrama 10">
              <a:extLst>
                <a:ext uri="{FF2B5EF4-FFF2-40B4-BE49-F238E27FC236}">
                  <a16:creationId xmlns="" xmlns:a16="http://schemas.microsoft.com/office/drawing/2014/main" id="{7BB2037F-DF04-4FC6-9EED-807CA89415A1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758638168"/>
                </p:ext>
              </p:extLst>
            </p:nvPr>
          </p:nvGraphicFramePr>
          <p:xfrm>
            <a:off x="179512" y="1356017"/>
            <a:ext cx="4248472" cy="25079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CaixaDeTexto 59">
              <a:extLst>
                <a:ext uri="{FF2B5EF4-FFF2-40B4-BE49-F238E27FC236}">
                  <a16:creationId xmlns="" xmlns:a16="http://schemas.microsoft.com/office/drawing/2014/main" id="{2B302D8D-F29B-4504-9950-972D33BA659F}"/>
                </a:ext>
              </a:extLst>
            </p:cNvPr>
            <p:cNvSpPr txBox="1"/>
            <p:nvPr/>
          </p:nvSpPr>
          <p:spPr>
            <a:xfrm>
              <a:off x="179512" y="977975"/>
              <a:ext cx="4248472" cy="36933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1" dirty="0">
                  <a:solidFill>
                    <a:schemeClr val="tx2"/>
                  </a:solidFill>
                </a:rPr>
                <a:t>Conclusão da CP 33/17 do MME</a:t>
              </a:r>
            </a:p>
          </p:txBody>
        </p:sp>
      </p:grpSp>
      <p:grpSp>
        <p:nvGrpSpPr>
          <p:cNvPr id="14" name="Grupo 11"/>
          <p:cNvGrpSpPr/>
          <p:nvPr/>
        </p:nvGrpSpPr>
        <p:grpSpPr>
          <a:xfrm>
            <a:off x="1051513" y="4539408"/>
            <a:ext cx="351884" cy="502690"/>
            <a:chOff x="0" y="2003882"/>
            <a:chExt cx="351884" cy="502690"/>
          </a:xfrm>
          <a:solidFill>
            <a:schemeClr val="accent4">
              <a:lumMod val="75000"/>
            </a:schemeClr>
          </a:solidFill>
        </p:grpSpPr>
        <p:sp>
          <p:nvSpPr>
            <p:cNvPr id="15" name="Divisa 14"/>
            <p:cNvSpPr/>
            <p:nvPr/>
          </p:nvSpPr>
          <p:spPr>
            <a:xfrm rot="5400000">
              <a:off x="-75403" y="2079285"/>
              <a:ext cx="502690" cy="351883"/>
            </a:xfrm>
            <a:prstGeom prst="chevron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  <a:hueOff val="134164"/>
                <a:satOff val="-3267"/>
                <a:lumOff val="14299"/>
                <a:alphaOff val="0"/>
              </a:schemeClr>
            </a:lnRef>
            <a:fillRef idx="1">
              <a:schemeClr val="accent1">
                <a:shade val="50000"/>
                <a:hueOff val="134164"/>
                <a:satOff val="-3267"/>
                <a:lumOff val="14299"/>
                <a:alphaOff val="0"/>
              </a:schemeClr>
            </a:fillRef>
            <a:effectRef idx="0">
              <a:schemeClr val="accent1">
                <a:shade val="50000"/>
                <a:hueOff val="134164"/>
                <a:satOff val="-3267"/>
                <a:lumOff val="1429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Divisa 4"/>
            <p:cNvSpPr/>
            <p:nvPr/>
          </p:nvSpPr>
          <p:spPr>
            <a:xfrm>
              <a:off x="1" y="2179824"/>
              <a:ext cx="351883" cy="1508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900" b="1" kern="1200" dirty="0"/>
                <a:t>2022</a:t>
              </a:r>
            </a:p>
          </p:txBody>
        </p:sp>
      </p:grpSp>
      <p:grpSp>
        <p:nvGrpSpPr>
          <p:cNvPr id="17" name="Grupo 12"/>
          <p:cNvGrpSpPr/>
          <p:nvPr/>
        </p:nvGrpSpPr>
        <p:grpSpPr>
          <a:xfrm>
            <a:off x="1403396" y="4539407"/>
            <a:ext cx="3896588" cy="326748"/>
            <a:chOff x="351883" y="2003881"/>
            <a:chExt cx="3896588" cy="326748"/>
          </a:xfrm>
        </p:grpSpPr>
        <p:sp>
          <p:nvSpPr>
            <p:cNvPr id="18" name="Arredondar Retângulo no Mesmo Canto Lateral 17"/>
            <p:cNvSpPr/>
            <p:nvPr/>
          </p:nvSpPr>
          <p:spPr>
            <a:xfrm rot="5400000">
              <a:off x="2136803" y="218961"/>
              <a:ext cx="326748" cy="3896588"/>
            </a:xfrm>
            <a:prstGeom prst="round2Same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  <a:hueOff val="134164"/>
                <a:satOff val="-3267"/>
                <a:lumOff val="1429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Arredondar Retângulo no Mesmo Canto Lateral 6"/>
            <p:cNvSpPr/>
            <p:nvPr/>
          </p:nvSpPr>
          <p:spPr>
            <a:xfrm>
              <a:off x="351884" y="2019832"/>
              <a:ext cx="3880637" cy="29484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8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  <a:ea typeface="+mn-ea"/>
                  <a:cs typeface="+mn-cs"/>
                </a:rPr>
                <a:t>Estudo para abrir todo o Grupo B</a:t>
              </a:r>
              <a:endParaRPr lang="pt-BR" sz="1800" kern="1200" dirty="0"/>
            </a:p>
          </p:txBody>
        </p:sp>
      </p:grpSp>
      <p:grpSp>
        <p:nvGrpSpPr>
          <p:cNvPr id="20" name="Grupo 11"/>
          <p:cNvGrpSpPr/>
          <p:nvPr/>
        </p:nvGrpSpPr>
        <p:grpSpPr>
          <a:xfrm>
            <a:off x="6875531" y="1653955"/>
            <a:ext cx="4248000" cy="2887200"/>
            <a:chOff x="4836944" y="1001639"/>
            <a:chExt cx="4137069" cy="2797991"/>
          </a:xfrm>
        </p:grpSpPr>
        <p:sp>
          <p:nvSpPr>
            <p:cNvPr id="21" name="CaixaDeTexto 61">
              <a:extLst>
                <a:ext uri="{FF2B5EF4-FFF2-40B4-BE49-F238E27FC236}">
                  <a16:creationId xmlns="" xmlns:a16="http://schemas.microsoft.com/office/drawing/2014/main" id="{892306FB-4F42-4857-817A-868FF382A4D8}"/>
                </a:ext>
              </a:extLst>
            </p:cNvPr>
            <p:cNvSpPr txBox="1"/>
            <p:nvPr/>
          </p:nvSpPr>
          <p:spPr>
            <a:xfrm>
              <a:off x="4836944" y="1001639"/>
              <a:ext cx="4127544" cy="369332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1" dirty="0">
                  <a:solidFill>
                    <a:schemeClr val="accent3">
                      <a:lumMod val="75000"/>
                    </a:schemeClr>
                  </a:solidFill>
                </a:rPr>
                <a:t>Proposta Abraceel</a:t>
              </a:r>
            </a:p>
          </p:txBody>
        </p:sp>
        <p:graphicFrame>
          <p:nvGraphicFramePr>
            <p:cNvPr id="22" name="Diagrama 21"/>
            <p:cNvGraphicFramePr/>
            <p:nvPr/>
          </p:nvGraphicFramePr>
          <p:xfrm>
            <a:off x="4846469" y="1395587"/>
            <a:ext cx="4127544" cy="24040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23" name="Seta dobrada 22"/>
          <p:cNvSpPr/>
          <p:nvPr/>
        </p:nvSpPr>
        <p:spPr>
          <a:xfrm rot="10800000" flipH="1">
            <a:off x="1724624" y="4866158"/>
            <a:ext cx="428629" cy="376498"/>
          </a:xfrm>
          <a:prstGeom prst="ben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153253" y="4873324"/>
            <a:ext cx="23628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v"/>
            </a:pPr>
            <a:r>
              <a:rPr lang="pt-BR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Comunicação</a:t>
            </a:r>
          </a:p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v"/>
            </a:pPr>
            <a:r>
              <a:rPr lang="pt-BR" sz="14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</a:rPr>
              <a:t>Redes Inteligentes/medição</a:t>
            </a:r>
          </a:p>
          <a:p>
            <a:pPr marL="171450" lvl="1" indent="-171450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v"/>
            </a:pPr>
            <a:r>
              <a:rPr lang="pt-BR" sz="1400" dirty="0"/>
              <a:t>Fio x Energia / </a:t>
            </a:r>
            <a:r>
              <a:rPr lang="pt-BR" sz="1400" dirty="0" err="1"/>
              <a:t>S.U.I.</a:t>
            </a:r>
            <a:endParaRPr lang="pt-BR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Line"/>
          <p:cNvSpPr/>
          <p:nvPr/>
        </p:nvSpPr>
        <p:spPr>
          <a:xfrm flipV="1">
            <a:off x="2179601" y="659406"/>
            <a:ext cx="7832792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O que o mercado espera do MME, ANEEL, CCEE e ONS em 4 anos"/>
          <p:cNvSpPr txBox="1"/>
          <p:nvPr/>
        </p:nvSpPr>
        <p:spPr>
          <a:xfrm>
            <a:off x="0" y="59732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b="1" dirty="0" smtClean="0">
                <a:solidFill>
                  <a:schemeClr val="accent1">
                    <a:hueOff val="114395"/>
                    <a:lumOff val="-24975"/>
                  </a:schemeClr>
                </a:solidFill>
                <a:sym typeface="Gotham Medium"/>
              </a:rPr>
              <a:t>Mercado Potencial</a:t>
            </a:r>
            <a:endParaRPr lang="pt-BR" sz="2800" b="1" dirty="0">
              <a:solidFill>
                <a:schemeClr val="accent1">
                  <a:hueOff val="114395"/>
                  <a:lumOff val="-24975"/>
                </a:schemeClr>
              </a:solidFill>
              <a:sym typeface="Gotham Medium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83705" y="1498615"/>
          <a:ext cx="10402357" cy="42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986"/>
                <a:gridCol w="1525998"/>
                <a:gridCol w="1525998"/>
                <a:gridCol w="1525998"/>
                <a:gridCol w="1770253"/>
                <a:gridCol w="1587062"/>
                <a:gridCol w="15870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Grupo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Demanda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Nº. </a:t>
                      </a:r>
                      <a:r>
                        <a:rPr lang="pt-BR" sz="1400" dirty="0" smtClean="0"/>
                        <a:t>Consumidores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Consumo</a:t>
                      </a:r>
                    </a:p>
                    <a:p>
                      <a:pPr algn="ctr"/>
                      <a:r>
                        <a:rPr lang="pt-BR" sz="1400" baseline="0" dirty="0" smtClean="0"/>
                        <a:t>(MW médios)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pt-BR" dirty="0" smtClean="0"/>
                        <a:t>Perfil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pt-BR" dirty="0" smtClean="0"/>
                        <a:t>Tipo de Consumidor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pt-BR" dirty="0" smtClean="0"/>
                        <a:t>Fatura Média Mensal c/ impostos</a:t>
                      </a:r>
                      <a:endParaRPr lang="pt-BR" dirty="0"/>
                    </a:p>
                  </a:txBody>
                  <a:tcPr anchor="ctr"/>
                </a:tc>
              </a:tr>
              <a:tr h="540000">
                <a:tc rowSpan="5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A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&gt; 3.000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200" dirty="0" smtClean="0">
                          <a:latin typeface="+mn-lt"/>
                        </a:rPr>
                        <a:t>Grande Indústria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pt-BR" sz="1600" b="1" dirty="0" err="1" smtClean="0">
                          <a:latin typeface="+mn-lt"/>
                        </a:rPr>
                        <a:t>Pot</a:t>
                      </a:r>
                      <a:r>
                        <a:rPr lang="pt-BR" sz="1600" b="1" dirty="0" smtClean="0">
                          <a:latin typeface="+mn-lt"/>
                        </a:rPr>
                        <a:t>. Livre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pt-BR" sz="1600" b="1" dirty="0" smtClean="0">
                          <a:latin typeface="+mn-lt"/>
                        </a:rPr>
                        <a:t>R$ 850 mil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4000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500 &lt; D &lt; 3.000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6.711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3.553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200" dirty="0" smtClean="0">
                          <a:latin typeface="+mn-lt"/>
                        </a:rPr>
                        <a:t>Média</a:t>
                      </a:r>
                      <a:r>
                        <a:rPr lang="pt-BR" sz="1200" baseline="0" dirty="0" smtClean="0">
                          <a:latin typeface="+mn-lt"/>
                        </a:rPr>
                        <a:t> Indústria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200" baseline="0" dirty="0" smtClean="0">
                          <a:latin typeface="+mn-lt"/>
                        </a:rPr>
                        <a:t>Grande Comércio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pt-BR" sz="1600" b="1" dirty="0" err="1" smtClean="0">
                          <a:latin typeface="+mn-lt"/>
                        </a:rPr>
                        <a:t>Pot</a:t>
                      </a:r>
                      <a:r>
                        <a:rPr lang="pt-BR" sz="1600" b="1" dirty="0" smtClean="0">
                          <a:latin typeface="+mn-lt"/>
                        </a:rPr>
                        <a:t>. Especial*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pt-BR" sz="1600" b="1" dirty="0" smtClean="0">
                          <a:latin typeface="+mn-lt"/>
                        </a:rPr>
                        <a:t>R$ 150 mil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4000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400 &lt; D &lt;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1.728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427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200" dirty="0" smtClean="0">
                          <a:latin typeface="+mn-lt"/>
                        </a:rPr>
                        <a:t>Pequena Indústria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200" dirty="0" smtClean="0">
                          <a:latin typeface="+mn-lt"/>
                        </a:rPr>
                        <a:t>Médio Comércio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pt-BR" sz="1600" b="1" dirty="0" smtClean="0">
                          <a:latin typeface="+mn-lt"/>
                        </a:rPr>
                        <a:t>Cativo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pt-BR" sz="1600" b="1" dirty="0" smtClean="0">
                          <a:latin typeface="+mn-lt"/>
                        </a:rPr>
                        <a:t>R$ 120 mil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4000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75 &lt; D &lt; 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22.758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3.972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pt-BR" sz="1600" b="1" dirty="0" smtClean="0">
                          <a:latin typeface="+mn-lt"/>
                        </a:rPr>
                        <a:t>R$ 25 mil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4000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 &lt; D &lt; 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151.151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441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pt-BR" sz="1600" b="1" dirty="0" smtClean="0">
                          <a:latin typeface="+mn-lt"/>
                        </a:rPr>
                        <a:t>R$ 10 mil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B</a:t>
                      </a:r>
                      <a:endParaRPr lang="pt-B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79.558.217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25.472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200" dirty="0" smtClean="0">
                          <a:latin typeface="+mn-lt"/>
                        </a:rPr>
                        <a:t>Residencial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200" dirty="0" smtClean="0">
                          <a:latin typeface="+mn-lt"/>
                        </a:rPr>
                        <a:t>Micro Indústria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200" dirty="0" smtClean="0">
                          <a:latin typeface="+mn-lt"/>
                        </a:rPr>
                        <a:t>Pequeno</a:t>
                      </a:r>
                      <a:r>
                        <a:rPr lang="pt-BR" sz="1200" baseline="0" dirty="0" smtClean="0">
                          <a:latin typeface="+mn-lt"/>
                        </a:rPr>
                        <a:t> Comércio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pt-BR" sz="1600" b="1" dirty="0" smtClean="0">
                          <a:latin typeface="+mn-lt"/>
                        </a:rPr>
                        <a:t>Cativo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pt-BR" sz="1600" b="1" dirty="0" smtClean="0">
                          <a:latin typeface="+mn-lt"/>
                        </a:rPr>
                        <a:t>R$ 115,00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9101666" y="6530199"/>
            <a:ext cx="3073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Fonte: Abraceel/</a:t>
            </a:r>
            <a:r>
              <a:rPr lang="pt-BR" sz="1400" dirty="0" err="1" smtClean="0"/>
              <a:t>Thymos</a:t>
            </a:r>
            <a:r>
              <a:rPr lang="pt-BR" sz="1400" dirty="0" smtClean="0"/>
              <a:t> Energia (2017)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3720969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1292</Words>
  <Application>Microsoft Office PowerPoint</Application>
  <PresentationFormat>Personalizar</PresentationFormat>
  <Paragraphs>444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Luiza Gimenez D Paiva</dc:creator>
  <cp:lastModifiedBy>Usuário do Windows</cp:lastModifiedBy>
  <cp:revision>160</cp:revision>
  <dcterms:created xsi:type="dcterms:W3CDTF">2019-04-17T14:44:51Z</dcterms:created>
  <dcterms:modified xsi:type="dcterms:W3CDTF">2019-06-24T14:32:49Z</dcterms:modified>
</cp:coreProperties>
</file>