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327" r:id="rId3"/>
    <p:sldId id="328" r:id="rId4"/>
    <p:sldId id="329" r:id="rId5"/>
    <p:sldId id="330" r:id="rId6"/>
    <p:sldId id="322" r:id="rId7"/>
    <p:sldId id="323" r:id="rId8"/>
    <p:sldId id="325" r:id="rId9"/>
    <p:sldId id="324" r:id="rId10"/>
    <p:sldId id="331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708" autoAdjust="0"/>
  </p:normalViewPr>
  <p:slideViewPr>
    <p:cSldViewPr snapToGrid="0" snapToObjects="1">
      <p:cViewPr varScale="1">
        <p:scale>
          <a:sx n="74" d="100"/>
          <a:sy n="74" d="100"/>
        </p:scale>
        <p:origin x="-485" y="-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566DB-DACD-4154-8BC0-24DCA01E477A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2F347-755F-4F90-8B0C-C071CBB163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99374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EAD680-59B8-9948-BE46-56461DC11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7A28CA7-9191-044F-BFD3-3E68B5630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16AD5B-9E02-304B-BD61-6945F706F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C00689-5BB7-C240-8D3C-4991D40A9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A1D430-5AAB-FF4F-B78A-6E1518DA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973B48-51D4-D543-A217-BE85C2F7A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863A74-E1C1-B54B-BFB1-6650E41BC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B1D1B7-7F18-934C-A8B2-F82231D6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293AE6-E81F-5B4B-A2F1-B333C827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015B420-4F57-6948-AF52-4EABB7241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561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A0841CA-1735-904D-97BC-4BE2B7000D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92907A7-A3DC-6D40-B5EC-0B1AB3910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15BBEA-6FD7-D041-B061-338C79150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EFAC17-EE03-C741-81C5-27237B43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7DC7C4-7865-1243-93E8-19BEB2A9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821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BEC8BD-53F9-C649-B825-A5F0FC7A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64E7CA-B7AE-6544-8357-3EEF9E907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6A2B8E-DAC7-9A4E-91EF-D88A6E6BE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D9CD51-F7EB-2A41-8D28-7F598FD0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39DC2F-BA24-4D4D-86B9-CFEFA7E23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085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AD3FAA-F106-0043-9723-527127812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7D8A0F7-9965-D54B-9701-790619DC1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F98D20-8616-0D4E-879E-3501D4A90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061498-C20D-6543-8EDA-2195F305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2DB4E6-585B-8144-90AA-E02DB05A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772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AC72F6-F60C-5C41-9896-88F71697A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39B157-440A-D24A-BE1A-8DB586881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9D65BB8-25C2-164B-A1EC-81C85C310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3CD890F-F8EC-B741-8335-C946DB18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9896BB5-67A2-6C4D-8ED1-11C982D7B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6B096F-7A3E-A946-8FE4-80A3DE42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729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3BC1ED-7606-F440-AA8F-BCD8AFE8B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DA5B28-ECA2-9F4C-8B1D-A6E28F90F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61B5DB-8991-ED42-921F-98D44032E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7595267-B607-F34B-A05B-ABE69AECC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0390E9F-3E7F-3D49-B00A-9C50ECCB3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5F8BB74-CF10-9742-8078-F583FE82E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611D800-C380-364D-9980-6CD04BE0E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15108F0-A3D0-0D43-9B45-373A69331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234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6E6EC6-C664-9F44-BF96-15EBD8D6F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17820A2-C43B-D54C-943C-ABB9BC85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3D10BC2-3153-F740-AE8D-3AD0B83B2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C71D511-6F39-8A41-8CC6-0C4E1987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159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09F0D6A-CC6D-B74B-A7EA-E642F697A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FA9961A-695D-934E-9F50-EA14FDF61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3264484-C539-9547-A80F-E1558D9E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1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77C469-9090-0346-BDA1-3D6125028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BE0D48-4497-F24B-9311-10CDD5DF2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777C1CB-D757-0A40-91A8-3FFA63AED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A79674C-23CC-5547-BE9C-2E0FF51C6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DB44738-C128-8F4A-B66C-419134002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E360250-55C0-3847-A5B6-4048915A0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089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FE3B5B-19A6-B540-A9B9-3F485A360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EC1E684-E5BC-C74A-A33A-391AE8653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8106D0F-764A-D644-9B99-9E9DE209D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AF98933-73F1-A64B-A59A-96E03F49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807020F-4037-2444-B253-8E0B72FD6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F15F6AD-B328-1D4B-9944-8D3B53A4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922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D006FB1-D51E-6245-AEF2-0EE1E2CC4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53F27BE-AE61-8040-A8F0-861A2FEFA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FAD02C-AE8D-E041-BECC-759E51AF2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7712-D723-C94A-961C-2D169D534A8D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C8878A-85C9-A049-974F-875BAD271E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BDB806-32F9-7944-A074-55C8D88F3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612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braceel.com.br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Capa Slide.png" descr="Capa Sl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t="14308" b="55619"/>
          <a:stretch>
            <a:fillRect/>
          </a:stretch>
        </p:blipFill>
        <p:spPr>
          <a:xfrm>
            <a:off x="7153733" y="1982052"/>
            <a:ext cx="4871385" cy="102345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Prioridades…"/>
          <p:cNvSpPr txBox="1"/>
          <p:nvPr/>
        </p:nvSpPr>
        <p:spPr>
          <a:xfrm>
            <a:off x="7357958" y="3208906"/>
            <a:ext cx="4540912" cy="2575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l">
              <a:defRPr sz="8700"/>
            </a:pPr>
            <a:r>
              <a:rPr lang="pt-BR" sz="3600" b="1" dirty="0" smtClean="0"/>
              <a:t>Limites do PLD (AP 22):  Visão de Mercado</a:t>
            </a:r>
          </a:p>
          <a:p>
            <a:pPr algn="l">
              <a:defRPr sz="8700"/>
            </a:pPr>
            <a:endParaRPr lang="pt-BR" sz="3600" dirty="0" smtClean="0"/>
          </a:p>
          <a:p>
            <a:pPr algn="l">
              <a:defRPr sz="8700"/>
            </a:pPr>
            <a:endParaRPr lang="pt-BR" sz="3600" dirty="0" smtClean="0"/>
          </a:p>
          <a:p>
            <a:pPr algn="l">
              <a:defRPr sz="8700"/>
            </a:pPr>
            <a:r>
              <a:rPr lang="pt-BR" sz="2000" dirty="0" smtClean="0"/>
              <a:t>Brasília, 19 de junho de 2019.</a:t>
            </a:r>
          </a:p>
        </p:txBody>
      </p:sp>
      <p:pic>
        <p:nvPicPr>
          <p:cNvPr id="123" name="logo sem fundo abraceel.png" descr="logo sem fundo abracee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13190" y="5991505"/>
            <a:ext cx="1285680" cy="7231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184260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203200" y="57318"/>
            <a:ext cx="11753569" cy="602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3200" b="1" dirty="0" smtClean="0">
                <a:sym typeface="Gotham Medium"/>
              </a:rPr>
              <a:t>Considerações Finais</a:t>
            </a:r>
          </a:p>
        </p:txBody>
      </p:sp>
      <p:sp>
        <p:nvSpPr>
          <p:cNvPr id="244" name="Line"/>
          <p:cNvSpPr/>
          <p:nvPr/>
        </p:nvSpPr>
        <p:spPr>
          <a:xfrm flipV="1">
            <a:off x="2179601" y="659406"/>
            <a:ext cx="7832792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5" name="Retângulo 14"/>
          <p:cNvSpPr/>
          <p:nvPr/>
        </p:nvSpPr>
        <p:spPr>
          <a:xfrm>
            <a:off x="203200" y="786701"/>
            <a:ext cx="11753569" cy="3770263"/>
          </a:xfrm>
          <a:prstGeom prst="rect">
            <a:avLst/>
          </a:prstGeom>
          <a:ln w="6350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q"/>
            </a:pPr>
            <a:r>
              <a:rPr lang="pt-BR" sz="2800" dirty="0" smtClean="0"/>
              <a:t> Decisão deve ser tomada com </a:t>
            </a:r>
            <a:r>
              <a:rPr lang="pt-BR" sz="2800" b="1" dirty="0" smtClean="0">
                <a:solidFill>
                  <a:srgbClr val="0070C0"/>
                </a:solidFill>
              </a:rPr>
              <a:t>antecedência</a:t>
            </a:r>
            <a:r>
              <a:rPr lang="pt-BR" sz="2800" dirty="0" smtClean="0"/>
              <a:t> para dar previsibilidade ao mercado e não ser contaminada pelas posições conjunturais dos agentes. 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q"/>
            </a:pPr>
            <a:r>
              <a:rPr lang="pt-BR" sz="2800" dirty="0" smtClean="0"/>
              <a:t> Relação direta do Teto de Preços com a </a:t>
            </a:r>
            <a:r>
              <a:rPr lang="pt-BR" sz="2800" b="1" dirty="0" smtClean="0">
                <a:solidFill>
                  <a:srgbClr val="0070C0"/>
                </a:solidFill>
              </a:rPr>
              <a:t>eficiência</a:t>
            </a:r>
            <a:r>
              <a:rPr lang="pt-BR" sz="2800" dirty="0" smtClean="0"/>
              <a:t> do mercado e a </a:t>
            </a:r>
            <a:r>
              <a:rPr lang="pt-BR" sz="2800" b="1" dirty="0" smtClean="0">
                <a:solidFill>
                  <a:srgbClr val="0070C0"/>
                </a:solidFill>
              </a:rPr>
              <a:t>correta alocação de custos e riscos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q"/>
            </a:pPr>
            <a:r>
              <a:rPr lang="pt-BR" sz="2800" dirty="0" smtClean="0"/>
              <a:t> </a:t>
            </a:r>
            <a:r>
              <a:rPr lang="pt-BR" sz="2800" b="1" dirty="0" smtClean="0">
                <a:solidFill>
                  <a:srgbClr val="0070C0"/>
                </a:solidFill>
              </a:rPr>
              <a:t>Representatividade</a:t>
            </a:r>
            <a:r>
              <a:rPr lang="pt-BR" sz="2800" dirty="0" smtClean="0"/>
              <a:t> do Teto (estrutural) e consequente criação de </a:t>
            </a:r>
            <a:r>
              <a:rPr lang="pt-BR" sz="2800" b="1" dirty="0" smtClean="0">
                <a:solidFill>
                  <a:srgbClr val="0070C0"/>
                </a:solidFill>
              </a:rPr>
              <a:t>encargos</a:t>
            </a:r>
            <a:r>
              <a:rPr lang="pt-BR" sz="2800" dirty="0" smtClean="0"/>
              <a:t> para os consumidores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q"/>
            </a:pPr>
            <a:r>
              <a:rPr lang="pt-BR" sz="2800" dirty="0" smtClean="0"/>
              <a:t> Sentido deve ser de </a:t>
            </a:r>
            <a:r>
              <a:rPr lang="pt-BR" sz="2800" b="1" dirty="0" smtClean="0">
                <a:solidFill>
                  <a:srgbClr val="0070C0"/>
                </a:solidFill>
              </a:rPr>
              <a:t>ampliação dos sinais de preços</a:t>
            </a:r>
            <a:r>
              <a:rPr lang="pt-BR" sz="2800" dirty="0" smtClean="0"/>
              <a:t>, tanto nos horário de </a:t>
            </a:r>
            <a:r>
              <a:rPr lang="pt-BR" sz="2800" b="1" dirty="0" smtClean="0">
                <a:solidFill>
                  <a:srgbClr val="0070C0"/>
                </a:solidFill>
              </a:rPr>
              <a:t>ponta</a:t>
            </a:r>
            <a:r>
              <a:rPr lang="pt-BR" sz="2800" dirty="0" smtClean="0"/>
              <a:t> como de forma </a:t>
            </a:r>
            <a:r>
              <a:rPr lang="pt-BR" sz="2800" b="1" dirty="0" smtClean="0">
                <a:solidFill>
                  <a:srgbClr val="0070C0"/>
                </a:solidFill>
              </a:rPr>
              <a:t>estrutural</a:t>
            </a:r>
            <a:endParaRPr lang="pt-BR" sz="2200" dirty="0" smtClean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217713" y="4775201"/>
            <a:ext cx="11739056" cy="153773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  <a:spcAft>
                <a:spcPts val="600"/>
              </a:spcAft>
            </a:pPr>
            <a:r>
              <a:rPr lang="pt-BR" sz="2800" b="1" dirty="0" smtClean="0">
                <a:solidFill>
                  <a:schemeClr val="accent4"/>
                </a:solidFill>
              </a:rPr>
              <a:t>Momento oportuno: </a:t>
            </a:r>
            <a:r>
              <a:rPr lang="pt-BR" sz="2800" dirty="0" smtClean="0">
                <a:solidFill>
                  <a:schemeClr val="bg1"/>
                </a:solidFill>
              </a:rPr>
              <a:t>Teto do PLD é peça-chave no desenho de mercado e deve ser </a:t>
            </a:r>
            <a:r>
              <a:rPr lang="pt-BR" sz="2800" b="1" dirty="0" smtClean="0">
                <a:solidFill>
                  <a:srgbClr val="FFC000"/>
                </a:solidFill>
              </a:rPr>
              <a:t>aderente à reforma do setor e à entrada do preço horário</a:t>
            </a:r>
            <a:r>
              <a:rPr lang="pt-BR" sz="2800" dirty="0" smtClean="0">
                <a:solidFill>
                  <a:schemeClr val="bg1"/>
                </a:solidFill>
              </a:rPr>
              <a:t>. </a:t>
            </a:r>
            <a:endParaRPr lang="pt-BR" sz="2800" strike="sngStrike" dirty="0" smtClean="0">
              <a:solidFill>
                <a:schemeClr val="bg1"/>
              </a:solidFill>
            </a:endParaRPr>
          </a:p>
        </p:txBody>
      </p:sp>
      <p:pic>
        <p:nvPicPr>
          <p:cNvPr id="7" name="logo sem fundo abraceel.png" descr="logo sem fundo abracee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4800" y="5894608"/>
            <a:ext cx="1491969" cy="8392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m-b-m-795202-unsplash.jpg" descr="m-b-m-795202-unsplash.jpg"/>
          <p:cNvPicPr>
            <a:picLocks noChangeAspect="1"/>
          </p:cNvPicPr>
          <p:nvPr/>
        </p:nvPicPr>
        <p:blipFill>
          <a:blip r:embed="rId2">
            <a:alphaModFix amt="22036"/>
            <a:extLst/>
          </a:blip>
          <a:srcRect l="2127" t="9835" b="6368"/>
          <a:stretch>
            <a:fillRect/>
          </a:stretch>
        </p:blipFill>
        <p:spPr>
          <a:xfrm>
            <a:off x="3671" y="-48419"/>
            <a:ext cx="12184649" cy="6954825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Rounded Rectangle"/>
          <p:cNvSpPr/>
          <p:nvPr/>
        </p:nvSpPr>
        <p:spPr>
          <a:xfrm>
            <a:off x="3422404" y="3291595"/>
            <a:ext cx="5347192" cy="870586"/>
          </a:xfrm>
          <a:prstGeom prst="roundRect">
            <a:avLst>
              <a:gd name="adj" fmla="val 15000"/>
            </a:avLst>
          </a:prstGeom>
          <a:solidFill>
            <a:srgbClr val="D0E8FF">
              <a:alpha val="4192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71" name="OBRIGADO"/>
          <p:cNvSpPr txBox="1"/>
          <p:nvPr/>
        </p:nvSpPr>
        <p:spPr>
          <a:xfrm>
            <a:off x="3122554" y="1486759"/>
            <a:ext cx="5807680" cy="1590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sz="10000" dirty="0"/>
              <a:t>OBRIGADO</a:t>
            </a:r>
          </a:p>
        </p:txBody>
      </p:sp>
      <p:sp>
        <p:nvSpPr>
          <p:cNvPr id="272" name="abraceel.com.br…"/>
          <p:cNvSpPr txBox="1"/>
          <p:nvPr/>
        </p:nvSpPr>
        <p:spPr>
          <a:xfrm>
            <a:off x="4195218" y="3291595"/>
            <a:ext cx="3828484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>
              <a:defRPr sz="5400"/>
            </a:pPr>
            <a:r>
              <a:rPr lang="pt-BR" sz="2700" u="sng" dirty="0" err="1" smtClean="0">
                <a:hlinkClick r:id="rId3"/>
              </a:rPr>
              <a:t>www</a:t>
            </a:r>
            <a:r>
              <a:rPr lang="pt-BR" sz="2700" u="sng" dirty="0" smtClean="0">
                <a:hlinkClick r:id="rId3"/>
              </a:rPr>
              <a:t>.</a:t>
            </a:r>
            <a:r>
              <a:rPr sz="2700" u="sng" dirty="0" smtClean="0">
                <a:hlinkClick r:id="rId3"/>
              </a:rPr>
              <a:t>abraceel.com.br</a:t>
            </a:r>
            <a:endParaRPr sz="2700" u="sng" dirty="0">
              <a:hlinkClick r:id="rId3"/>
            </a:endParaRPr>
          </a:p>
          <a:p>
            <a:pPr algn="ctr">
              <a:defRPr sz="5400"/>
            </a:pPr>
            <a:r>
              <a:rPr sz="2700" dirty="0"/>
              <a:t>abraceel@abraceel.com.br</a:t>
            </a:r>
          </a:p>
        </p:txBody>
      </p:sp>
      <p:pic>
        <p:nvPicPr>
          <p:cNvPr id="273" name="Line" descr="Lin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90118" y="3076938"/>
            <a:ext cx="6811766" cy="57151"/>
          </a:xfrm>
          <a:prstGeom prst="rect">
            <a:avLst/>
          </a:prstGeom>
        </p:spPr>
      </p:pic>
      <p:pic>
        <p:nvPicPr>
          <p:cNvPr id="275" name="logo sem fundo abraceel.png" descr="logo sem fundo abraceel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28538" y="4537884"/>
            <a:ext cx="3085496" cy="173559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51439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261258" y="57318"/>
            <a:ext cx="11756570" cy="602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3200" b="1" dirty="0" smtClean="0">
                <a:sym typeface="Gotham Medium"/>
              </a:rPr>
              <a:t>Desenho de Mercado – Importância dos Limites do PLD</a:t>
            </a:r>
          </a:p>
        </p:txBody>
      </p:sp>
      <p:sp>
        <p:nvSpPr>
          <p:cNvPr id="244" name="Line"/>
          <p:cNvSpPr/>
          <p:nvPr/>
        </p:nvSpPr>
        <p:spPr>
          <a:xfrm flipV="1">
            <a:off x="2179601" y="659406"/>
            <a:ext cx="7832792" cy="55281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5" name="Retângulo 14"/>
          <p:cNvSpPr/>
          <p:nvPr/>
        </p:nvSpPr>
        <p:spPr>
          <a:xfrm>
            <a:off x="261257" y="911726"/>
            <a:ext cx="11756571" cy="5047536"/>
          </a:xfrm>
          <a:prstGeom prst="rect">
            <a:avLst/>
          </a:prstGeom>
          <a:ln w="6350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800" b="1" dirty="0" smtClean="0">
                <a:solidFill>
                  <a:srgbClr val="0070C0"/>
                </a:solidFill>
              </a:rPr>
              <a:t> Aproximar</a:t>
            </a:r>
            <a:r>
              <a:rPr lang="pt-BR" sz="2800" dirty="0" smtClean="0"/>
              <a:t> o </a:t>
            </a:r>
            <a:r>
              <a:rPr lang="pt-BR" sz="2800" b="1" dirty="0" smtClean="0">
                <a:solidFill>
                  <a:srgbClr val="0070C0"/>
                </a:solidFill>
              </a:rPr>
              <a:t>preço</a:t>
            </a:r>
            <a:r>
              <a:rPr lang="pt-BR" sz="2800" dirty="0" smtClean="0"/>
              <a:t> das condições reais de </a:t>
            </a:r>
            <a:r>
              <a:rPr lang="pt-BR" sz="2800" b="1" dirty="0" smtClean="0">
                <a:solidFill>
                  <a:srgbClr val="0070C0"/>
                </a:solidFill>
              </a:rPr>
              <a:t>operação</a:t>
            </a:r>
            <a:r>
              <a:rPr lang="pt-BR" sz="2800" dirty="0" smtClean="0"/>
              <a:t> do sistema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800" dirty="0" smtClean="0"/>
              <a:t> Sinal de preços é o indutor da </a:t>
            </a:r>
            <a:r>
              <a:rPr lang="pt-BR" sz="2800" b="1" dirty="0" smtClean="0">
                <a:solidFill>
                  <a:srgbClr val="0070C0"/>
                </a:solidFill>
              </a:rPr>
              <a:t>eficiência produtiva e alocativa</a:t>
            </a:r>
            <a:r>
              <a:rPr lang="pt-BR" sz="2800" b="1" dirty="0" smtClean="0">
                <a:solidFill>
                  <a:srgbClr val="00B0F0"/>
                </a:solidFill>
              </a:rPr>
              <a:t> </a:t>
            </a:r>
            <a:r>
              <a:rPr lang="pt-BR" sz="2800" dirty="0" smtClean="0"/>
              <a:t>do mercado:</a:t>
            </a:r>
          </a:p>
          <a:p>
            <a:pPr lvl="1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pt-BR" sz="2800" dirty="0" smtClean="0"/>
              <a:t>Incentivo à geração não despachada centralizadamente (biomassa, cogeração, GD, </a:t>
            </a:r>
            <a:r>
              <a:rPr lang="pt-BR" sz="2800" dirty="0" err="1" smtClean="0"/>
              <a:t>etc</a:t>
            </a:r>
            <a:r>
              <a:rPr lang="pt-BR" sz="2800" dirty="0" smtClean="0"/>
              <a:t>)</a:t>
            </a:r>
          </a:p>
          <a:p>
            <a:pPr lvl="1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pt-BR" sz="2800" dirty="0" smtClean="0"/>
              <a:t>Incentivo à reação da demanda</a:t>
            </a:r>
          </a:p>
          <a:p>
            <a:pPr lvl="1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pt-BR" sz="2800" dirty="0" smtClean="0"/>
              <a:t>Atração de investimentos em geração nova e tecnologia de armazenamento 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800" dirty="0" smtClean="0"/>
              <a:t> Incentivo à contratação e à </a:t>
            </a:r>
            <a:r>
              <a:rPr lang="pt-BR" sz="2800" b="1" dirty="0" smtClean="0">
                <a:solidFill>
                  <a:srgbClr val="0070C0"/>
                </a:solidFill>
              </a:rPr>
              <a:t>gestão eficiente de riscos </a:t>
            </a:r>
            <a:r>
              <a:rPr lang="pt-BR" sz="2800" dirty="0" smtClean="0"/>
              <a:t>pelas empresas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800" dirty="0" smtClean="0"/>
              <a:t> Correta</a:t>
            </a:r>
            <a:r>
              <a:rPr lang="pt-BR" sz="2800" dirty="0" smtClean="0">
                <a:solidFill>
                  <a:srgbClr val="00B0F0"/>
                </a:solidFill>
              </a:rPr>
              <a:t> </a:t>
            </a:r>
            <a:r>
              <a:rPr lang="pt-BR" sz="2800" b="1" dirty="0" smtClean="0">
                <a:solidFill>
                  <a:srgbClr val="0070C0"/>
                </a:solidFill>
              </a:rPr>
              <a:t>alocação de custos e riscos </a:t>
            </a:r>
            <a:r>
              <a:rPr lang="pt-BR" sz="2800" dirty="0" smtClean="0"/>
              <a:t>no mercado (agentes e consumidores)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800" b="1" dirty="0" smtClean="0">
                <a:solidFill>
                  <a:srgbClr val="0070C0"/>
                </a:solidFill>
              </a:rPr>
              <a:t> Redução de encargos para os consumidores</a:t>
            </a:r>
            <a:endParaRPr lang="pt-BR" sz="2800" dirty="0" smtClean="0"/>
          </a:p>
        </p:txBody>
      </p:sp>
      <p:pic>
        <p:nvPicPr>
          <p:cNvPr id="6" name="logo sem fundo abraceel.png" descr="logo sem fundo abracee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4800" y="5894608"/>
            <a:ext cx="1491969" cy="8392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261258" y="57318"/>
            <a:ext cx="11756570" cy="602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3200" b="1" dirty="0" smtClean="0">
                <a:sym typeface="Gotham Medium"/>
              </a:rPr>
              <a:t>Desenho de Mercado – Importância dos Limites do PLD</a:t>
            </a:r>
          </a:p>
        </p:txBody>
      </p:sp>
      <p:sp>
        <p:nvSpPr>
          <p:cNvPr id="244" name="Line"/>
          <p:cNvSpPr/>
          <p:nvPr/>
        </p:nvSpPr>
        <p:spPr>
          <a:xfrm flipV="1">
            <a:off x="2179601" y="659406"/>
            <a:ext cx="7832792" cy="55281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5" name="Retângulo 14"/>
          <p:cNvSpPr/>
          <p:nvPr/>
        </p:nvSpPr>
        <p:spPr>
          <a:xfrm>
            <a:off x="261257" y="853670"/>
            <a:ext cx="11756571" cy="3570208"/>
          </a:xfrm>
          <a:prstGeom prst="rect">
            <a:avLst/>
          </a:prstGeom>
          <a:ln w="6350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800" b="1" dirty="0" smtClean="0">
                <a:solidFill>
                  <a:srgbClr val="0070C0"/>
                </a:solidFill>
              </a:rPr>
              <a:t> Atual preço-teto </a:t>
            </a:r>
            <a:r>
              <a:rPr lang="pt-BR" sz="2800" dirty="0" smtClean="0"/>
              <a:t>representa apenas </a:t>
            </a:r>
            <a:r>
              <a:rPr lang="pt-BR" sz="2800" b="1" dirty="0" smtClean="0">
                <a:solidFill>
                  <a:srgbClr val="0070C0"/>
                </a:solidFill>
              </a:rPr>
              <a:t>70% do parque térmico </a:t>
            </a:r>
            <a:r>
              <a:rPr lang="pt-BR" sz="2800" dirty="0" smtClean="0"/>
              <a:t>instalado e </a:t>
            </a:r>
            <a:r>
              <a:rPr lang="pt-BR" sz="2800" b="1" dirty="0" smtClean="0">
                <a:solidFill>
                  <a:srgbClr val="0070C0"/>
                </a:solidFill>
              </a:rPr>
              <a:t>1/3 do custo total </a:t>
            </a:r>
            <a:r>
              <a:rPr lang="pt-BR" sz="2800" dirty="0" smtClean="0"/>
              <a:t>de geração termelétrica (2/3 cobertos por encargo)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800" dirty="0" smtClean="0"/>
              <a:t> Sistema atual tem </a:t>
            </a:r>
            <a:r>
              <a:rPr lang="pt-BR" sz="2800" b="1" dirty="0" smtClean="0">
                <a:solidFill>
                  <a:srgbClr val="0070C0"/>
                </a:solidFill>
              </a:rPr>
              <a:t>1 GW disponível de térmicas acima de R$ 1.000 por </a:t>
            </a:r>
            <a:r>
              <a:rPr lang="pt-BR" sz="2800" b="1" dirty="0" err="1" smtClean="0">
                <a:solidFill>
                  <a:srgbClr val="0070C0"/>
                </a:solidFill>
              </a:rPr>
              <a:t>MWh</a:t>
            </a:r>
            <a:r>
              <a:rPr lang="pt-BR" sz="2800" dirty="0" smtClean="0"/>
              <a:t>, cujos contratos expiram após 2024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800" b="1" dirty="0" smtClean="0">
                <a:solidFill>
                  <a:srgbClr val="0070C0"/>
                </a:solidFill>
              </a:rPr>
              <a:t> Em diversos países não há limite </a:t>
            </a:r>
            <a:r>
              <a:rPr lang="pt-BR" sz="2800" dirty="0" smtClean="0"/>
              <a:t>para o preço spot, em outros foi estabelecido teto elevado (entre 1 mil e 10 mil USD)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800" dirty="0" smtClean="0"/>
              <a:t> Exemplo australiano: teto R$ 40 mil/</a:t>
            </a:r>
            <a:r>
              <a:rPr lang="pt-BR" sz="2800" dirty="0" err="1" smtClean="0"/>
              <a:t>MWh</a:t>
            </a:r>
            <a:r>
              <a:rPr lang="pt-BR" sz="2800" dirty="0" smtClean="0"/>
              <a:t> e </a:t>
            </a:r>
            <a:r>
              <a:rPr lang="pt-BR" sz="2800" b="1" dirty="0" smtClean="0">
                <a:solidFill>
                  <a:srgbClr val="0070C0"/>
                </a:solidFill>
              </a:rPr>
              <a:t>administrado R$ 1.400/</a:t>
            </a:r>
            <a:r>
              <a:rPr lang="pt-BR" sz="2800" b="1" dirty="0" err="1" smtClean="0">
                <a:solidFill>
                  <a:srgbClr val="0070C0"/>
                </a:solidFill>
              </a:rPr>
              <a:t>MWh</a:t>
            </a:r>
            <a:r>
              <a:rPr lang="pt-BR" sz="2800" dirty="0" smtClean="0"/>
              <a:t> 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217713" y="4680797"/>
            <a:ext cx="11739056" cy="1865146"/>
          </a:xfrm>
          <a:prstGeom prst="round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pt-BR" sz="2800" b="1" dirty="0" smtClean="0">
                <a:solidFill>
                  <a:schemeClr val="accent4"/>
                </a:solidFill>
              </a:rPr>
              <a:t>Posição Abraceel: </a:t>
            </a:r>
            <a:r>
              <a:rPr lang="pt-BR" sz="2800" dirty="0" smtClean="0">
                <a:solidFill>
                  <a:schemeClr val="bg1"/>
                </a:solidFill>
              </a:rPr>
              <a:t>A teoria econômica não mudou, portanto a Abraceel reafirma sua posição apresentada ao regulador em 2014: </a:t>
            </a:r>
            <a:r>
              <a:rPr lang="pt-BR" sz="2800" b="1" dirty="0" smtClean="0">
                <a:solidFill>
                  <a:srgbClr val="FFC000"/>
                </a:solidFill>
              </a:rPr>
              <a:t>ampliar os sinais de preço</a:t>
            </a:r>
            <a:r>
              <a:rPr lang="pt-BR" sz="2800" dirty="0" smtClean="0">
                <a:solidFill>
                  <a:schemeClr val="bg1"/>
                </a:solidFill>
              </a:rPr>
              <a:t>, aproximando o PLD do custo real do sistema, conforme experiência internacional de mercados </a:t>
            </a:r>
            <a:r>
              <a:rPr lang="pt-BR" sz="2800" dirty="0" smtClean="0"/>
              <a:t>maduros.</a:t>
            </a:r>
          </a:p>
        </p:txBody>
      </p:sp>
      <p:pic>
        <p:nvPicPr>
          <p:cNvPr id="9" name="logo sem fundo abraceel.png" descr="logo sem fundo abracee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4800" y="5894608"/>
            <a:ext cx="1491969" cy="8392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203200" y="57318"/>
            <a:ext cx="11753569" cy="602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3200" b="1" dirty="0" smtClean="0">
                <a:sym typeface="Gotham Medium"/>
              </a:rPr>
              <a:t>Tarifas, encargos e desenho de mercado</a:t>
            </a:r>
          </a:p>
        </p:txBody>
      </p:sp>
      <p:sp>
        <p:nvSpPr>
          <p:cNvPr id="244" name="Line"/>
          <p:cNvSpPr/>
          <p:nvPr/>
        </p:nvSpPr>
        <p:spPr>
          <a:xfrm flipV="1">
            <a:off x="2179601" y="659406"/>
            <a:ext cx="7832792" cy="55281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5" name="Retângulo 14"/>
          <p:cNvSpPr/>
          <p:nvPr/>
        </p:nvSpPr>
        <p:spPr>
          <a:xfrm>
            <a:off x="203200" y="846869"/>
            <a:ext cx="11753569" cy="5604611"/>
          </a:xfrm>
          <a:prstGeom prst="rect">
            <a:avLst/>
          </a:prstGeom>
          <a:ln w="6350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pt-BR" sz="2600" dirty="0" smtClean="0"/>
              <a:t> É importante </a:t>
            </a:r>
            <a:r>
              <a:rPr lang="pt-BR" sz="2600" b="1" dirty="0" smtClean="0">
                <a:solidFill>
                  <a:srgbClr val="0070C0"/>
                </a:solidFill>
              </a:rPr>
              <a:t>corrigir a alocação incorreta do risco hidrológico no ACR</a:t>
            </a:r>
            <a:r>
              <a:rPr lang="pt-BR" sz="2600" dirty="0" smtClean="0"/>
              <a:t>. A distribuidora não possui mecanismos/incentivos para gerenciar o risco alocado ao consumidor cativo (aprox. 30 </a:t>
            </a:r>
            <a:r>
              <a:rPr lang="pt-BR" sz="2600" dirty="0" err="1" smtClean="0"/>
              <a:t>GWm</a:t>
            </a:r>
            <a:r>
              <a:rPr lang="pt-BR" sz="2600" dirty="0" smtClean="0"/>
              <a:t>). Ataque à origem do problema, e não à consequência</a:t>
            </a:r>
          </a:p>
          <a:p>
            <a:pPr lvl="0" algn="just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pt-BR" sz="2600" dirty="0" smtClean="0"/>
              <a:t> Teto elevado tem </a:t>
            </a:r>
            <a:r>
              <a:rPr lang="pt-BR" sz="2600" b="1" dirty="0" smtClean="0">
                <a:solidFill>
                  <a:srgbClr val="0070C0"/>
                </a:solidFill>
              </a:rPr>
              <a:t>efeitos positivos </a:t>
            </a:r>
            <a:r>
              <a:rPr lang="pt-BR" sz="2600" dirty="0" smtClean="0"/>
              <a:t>para os consumidores em relação à </a:t>
            </a:r>
            <a:r>
              <a:rPr lang="pt-BR" sz="2600" b="1" dirty="0" smtClean="0">
                <a:solidFill>
                  <a:srgbClr val="0070C0"/>
                </a:solidFill>
              </a:rPr>
              <a:t>Energia de Reserva </a:t>
            </a:r>
            <a:r>
              <a:rPr lang="pt-BR" sz="2600" dirty="0" smtClean="0"/>
              <a:t>(liquidado ao PLD) e aos </a:t>
            </a:r>
            <a:r>
              <a:rPr lang="pt-BR" sz="2600" b="1" dirty="0" err="1" smtClean="0">
                <a:solidFill>
                  <a:srgbClr val="0070C0"/>
                </a:solidFill>
              </a:rPr>
              <a:t>CCEARs</a:t>
            </a:r>
            <a:r>
              <a:rPr lang="pt-BR" sz="2600" b="1" dirty="0" smtClean="0">
                <a:solidFill>
                  <a:srgbClr val="0070C0"/>
                </a:solidFill>
              </a:rPr>
              <a:t> por disponibilidade </a:t>
            </a:r>
            <a:r>
              <a:rPr lang="pt-BR" sz="2600" dirty="0" smtClean="0"/>
              <a:t>(geração maior que contrato)</a:t>
            </a:r>
          </a:p>
          <a:p>
            <a:pPr lvl="0" algn="just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pt-BR" sz="2600" dirty="0" smtClean="0"/>
              <a:t> Redução do teto do PLD gerou mais de </a:t>
            </a:r>
            <a:r>
              <a:rPr lang="pt-BR" sz="2600" b="1" dirty="0" smtClean="0">
                <a:solidFill>
                  <a:srgbClr val="0070C0"/>
                </a:solidFill>
              </a:rPr>
              <a:t>R$ 1 bilhão em encargos </a:t>
            </a:r>
            <a:r>
              <a:rPr lang="pt-BR" sz="2600" dirty="0" smtClean="0"/>
              <a:t>para o consumidor somente no </a:t>
            </a:r>
            <a:r>
              <a:rPr lang="pt-BR" sz="2600" dirty="0" smtClean="0"/>
              <a:t>1º/sem </a:t>
            </a:r>
            <a:r>
              <a:rPr lang="pt-BR" sz="2600" dirty="0" smtClean="0"/>
              <a:t>de </a:t>
            </a:r>
            <a:r>
              <a:rPr lang="pt-BR" sz="2600" dirty="0" smtClean="0"/>
              <a:t>2015 e </a:t>
            </a:r>
            <a:r>
              <a:rPr lang="pt-BR" sz="2600" b="1" dirty="0" smtClean="0">
                <a:solidFill>
                  <a:srgbClr val="0070C0"/>
                </a:solidFill>
              </a:rPr>
              <a:t>transferência de R$ 9 bilhões </a:t>
            </a:r>
            <a:r>
              <a:rPr lang="pt-BR" sz="2600" dirty="0" smtClean="0"/>
              <a:t>entre agentes em 2015</a:t>
            </a:r>
            <a:endParaRPr lang="pt-BR" sz="2600" dirty="0" smtClean="0"/>
          </a:p>
          <a:p>
            <a:pPr lvl="0" algn="just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pt-BR" sz="2600" dirty="0" smtClean="0"/>
              <a:t> Com o atual teto, o despacho total do parque termelétrico geraria </a:t>
            </a:r>
            <a:r>
              <a:rPr lang="pt-BR" sz="2600" b="1" dirty="0" smtClean="0">
                <a:solidFill>
                  <a:srgbClr val="0070C0"/>
                </a:solidFill>
              </a:rPr>
              <a:t>R$ 2,5 bilhões de ESS por mês</a:t>
            </a:r>
            <a:r>
              <a:rPr lang="pt-BR" sz="2600" dirty="0" smtClean="0"/>
              <a:t> para os consumidores (R$ 3,5 milhões/hora, R$ 30 bilhões/ano)</a:t>
            </a:r>
          </a:p>
        </p:txBody>
      </p:sp>
      <p:pic>
        <p:nvPicPr>
          <p:cNvPr id="7" name="logo sem fundo abraceel.png" descr="logo sem fundo abracee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4800" y="5894608"/>
            <a:ext cx="1491969" cy="8392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203200" y="57318"/>
            <a:ext cx="11753569" cy="602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3200" b="1" dirty="0" smtClean="0">
                <a:sym typeface="Gotham Medium"/>
              </a:rPr>
              <a:t>Tarifas, encargos e desenho de mercado</a:t>
            </a:r>
          </a:p>
        </p:txBody>
      </p:sp>
      <p:sp>
        <p:nvSpPr>
          <p:cNvPr id="244" name="Line"/>
          <p:cNvSpPr/>
          <p:nvPr/>
        </p:nvSpPr>
        <p:spPr>
          <a:xfrm flipV="1">
            <a:off x="2179601" y="659406"/>
            <a:ext cx="7832792" cy="55281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247" name="logo sem fundo abraceel.png" descr="logo sem fundo abracee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4800" y="5894608"/>
            <a:ext cx="1491969" cy="83923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tângulo 14"/>
          <p:cNvSpPr/>
          <p:nvPr/>
        </p:nvSpPr>
        <p:spPr>
          <a:xfrm>
            <a:off x="203200" y="1042352"/>
            <a:ext cx="11753569" cy="2831544"/>
          </a:xfrm>
          <a:prstGeom prst="rect">
            <a:avLst/>
          </a:prstGeom>
          <a:ln w="6350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800" b="1" dirty="0" smtClean="0">
                <a:solidFill>
                  <a:srgbClr val="0070C0"/>
                </a:solidFill>
              </a:rPr>
              <a:t> Reforma do Setor Elétrico: </a:t>
            </a:r>
            <a:r>
              <a:rPr lang="pt-BR" sz="2800" dirty="0" smtClean="0"/>
              <a:t>Há um </a:t>
            </a:r>
            <a:r>
              <a:rPr lang="pt-BR" sz="2800" b="1" dirty="0" smtClean="0">
                <a:solidFill>
                  <a:srgbClr val="0070C0"/>
                </a:solidFill>
              </a:rPr>
              <a:t>processo de modernização em curso</a:t>
            </a:r>
            <a:r>
              <a:rPr lang="pt-BR" sz="2800" dirty="0" smtClean="0"/>
              <a:t>, que busca ampliar os sinais de preço, abrir o mercado, incentivar a reação da demanda e correta alocação de riscos e custos no setor</a:t>
            </a:r>
          </a:p>
          <a:p>
            <a:pPr lvl="0" algn="just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800" b="1" dirty="0" smtClean="0">
                <a:solidFill>
                  <a:srgbClr val="0070C0"/>
                </a:solidFill>
              </a:rPr>
              <a:t> Renda Inframarginal: </a:t>
            </a:r>
            <a:r>
              <a:rPr lang="pt-BR" sz="2800" dirty="0" smtClean="0"/>
              <a:t>quanto maior for o teto do PLD menor será o futuro </a:t>
            </a:r>
            <a:r>
              <a:rPr lang="pt-BR" sz="2800" b="1" dirty="0" smtClean="0">
                <a:solidFill>
                  <a:srgbClr val="0070C0"/>
                </a:solidFill>
              </a:rPr>
              <a:t>encargo de lastro</a:t>
            </a:r>
            <a:endParaRPr lang="pt-BR" sz="3200" dirty="0" smtClean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217713" y="4572000"/>
            <a:ext cx="11739056" cy="22050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  <a:spcAft>
                <a:spcPts val="600"/>
              </a:spcAft>
            </a:pPr>
            <a:r>
              <a:rPr lang="pt-BR" sz="2800" b="1" dirty="0" smtClean="0">
                <a:solidFill>
                  <a:srgbClr val="FFC000"/>
                </a:solidFill>
              </a:rPr>
              <a:t>Conclusão: o preço teto é peça fundamental no desenho de mercado</a:t>
            </a:r>
            <a:r>
              <a:rPr lang="pt-BR" sz="2800" dirty="0" smtClean="0">
                <a:solidFill>
                  <a:schemeClr val="bg1"/>
                </a:solidFill>
              </a:rPr>
              <a:t>. Reduzir teto em momento de escassez (2014) confere sinal econômico trocado ao consumidor, gera distorções no mercado e perda de eficiência, aumenta encargos e vai contra a modernização do setor elétrico.</a:t>
            </a: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7" name="logo sem fundo abraceel.png" descr="logo sem fundo abracee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17200" y="6047008"/>
            <a:ext cx="1491969" cy="8392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203200" y="57318"/>
            <a:ext cx="11753569" cy="602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3200" b="1" dirty="0" smtClean="0">
                <a:sym typeface="Gotham Medium"/>
              </a:rPr>
              <a:t>Propostas da </a:t>
            </a:r>
            <a:r>
              <a:rPr lang="pt-BR" sz="3200" b="1" dirty="0" err="1" smtClean="0">
                <a:sym typeface="Gotham Medium"/>
              </a:rPr>
              <a:t>Aneel</a:t>
            </a:r>
            <a:r>
              <a:rPr lang="pt-BR" sz="3200" b="1" dirty="0" smtClean="0">
                <a:sym typeface="Gotham Medium"/>
              </a:rPr>
              <a:t>: Teto do PLD </a:t>
            </a:r>
          </a:p>
        </p:txBody>
      </p:sp>
      <p:sp>
        <p:nvSpPr>
          <p:cNvPr id="244" name="Line"/>
          <p:cNvSpPr/>
          <p:nvPr/>
        </p:nvSpPr>
        <p:spPr>
          <a:xfrm flipV="1">
            <a:off x="2179601" y="659406"/>
            <a:ext cx="7832792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247" name="logo sem fundo abraceel.png" descr="logo sem fundo abracee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4800" y="5894608"/>
            <a:ext cx="1491969" cy="83923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tângulo 14"/>
          <p:cNvSpPr/>
          <p:nvPr/>
        </p:nvSpPr>
        <p:spPr>
          <a:xfrm>
            <a:off x="195946" y="1018354"/>
            <a:ext cx="11753569" cy="1797415"/>
          </a:xfrm>
          <a:prstGeom prst="rect">
            <a:avLst/>
          </a:prstGeom>
          <a:ln w="6350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20000"/>
              </a:lnSpc>
              <a:spcAft>
                <a:spcPts val="600"/>
              </a:spcAft>
              <a:buAutoNum type="arabicParenR"/>
            </a:pPr>
            <a:r>
              <a:rPr lang="pt-BR" sz="2800" b="1" dirty="0" smtClean="0">
                <a:solidFill>
                  <a:srgbClr val="0070C0"/>
                </a:solidFill>
              </a:rPr>
              <a:t>Manter a metodologia atual: CVU da UTE Mario Lago (588 R$/MWh)</a:t>
            </a:r>
          </a:p>
          <a:p>
            <a:pPr marL="457200" lvl="0" indent="-457200" algn="just">
              <a:lnSpc>
                <a:spcPct val="120000"/>
              </a:lnSpc>
              <a:spcAft>
                <a:spcPts val="600"/>
              </a:spcAft>
              <a:buAutoNum type="arabicParenR"/>
            </a:pPr>
            <a:r>
              <a:rPr lang="pt-BR" sz="2800" b="1" dirty="0" smtClean="0">
                <a:solidFill>
                  <a:srgbClr val="0070C0"/>
                </a:solidFill>
              </a:rPr>
              <a:t>Teto de 1.669,93 R$/MWh, com gatilho para subteto de 540,68 R$/MWh</a:t>
            </a:r>
          </a:p>
          <a:p>
            <a:pPr marL="457200" lvl="0" indent="-457200" algn="just">
              <a:lnSpc>
                <a:spcPct val="120000"/>
              </a:lnSpc>
              <a:spcAft>
                <a:spcPts val="600"/>
              </a:spcAft>
              <a:buAutoNum type="arabicParenR"/>
            </a:pPr>
            <a:r>
              <a:rPr lang="pt-BR" sz="2800" b="1" dirty="0" smtClean="0">
                <a:solidFill>
                  <a:srgbClr val="0070C0"/>
                </a:solidFill>
              </a:rPr>
              <a:t>Subteto de 540,68 R$/MWh restringindo teto diário de 1.669,93 R$/MWh</a:t>
            </a:r>
          </a:p>
        </p:txBody>
      </p:sp>
      <p:sp>
        <p:nvSpPr>
          <p:cNvPr id="6" name="Retângulo 5"/>
          <p:cNvSpPr/>
          <p:nvPr/>
        </p:nvSpPr>
        <p:spPr>
          <a:xfrm>
            <a:off x="195946" y="3366434"/>
            <a:ext cx="11753569" cy="2400657"/>
          </a:xfrm>
          <a:prstGeom prst="rect">
            <a:avLst/>
          </a:prstGeom>
          <a:ln w="6350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800" dirty="0" smtClean="0"/>
              <a:t> Alternativas 2 e 3 reduzem o sinal de preço caso não haja entrada do </a:t>
            </a:r>
            <a:r>
              <a:rPr lang="pt-BR" sz="2800" b="1" dirty="0" smtClean="0">
                <a:solidFill>
                  <a:srgbClr val="0070C0"/>
                </a:solidFill>
              </a:rPr>
              <a:t>preço horário </a:t>
            </a:r>
            <a:r>
              <a:rPr lang="pt-BR" sz="2800" dirty="0" smtClean="0"/>
              <a:t>em 2020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800" dirty="0" smtClean="0"/>
              <a:t> Não há elementos que justifiquem </a:t>
            </a:r>
            <a:r>
              <a:rPr lang="pt-BR" sz="2800" b="1" dirty="0" smtClean="0">
                <a:solidFill>
                  <a:srgbClr val="0070C0"/>
                </a:solidFill>
              </a:rPr>
              <a:t>redução da sinalização econômica</a:t>
            </a:r>
            <a:r>
              <a:rPr lang="pt-BR" sz="2800" dirty="0" smtClean="0"/>
              <a:t>, principalmente no momento de </a:t>
            </a:r>
            <a:r>
              <a:rPr lang="pt-BR" sz="2800" b="1" dirty="0" smtClean="0">
                <a:solidFill>
                  <a:srgbClr val="0070C0"/>
                </a:solidFill>
              </a:rPr>
              <a:t>reforma do setor elétrico e aprimoramento dos mecanismos de formação de preços</a:t>
            </a:r>
          </a:p>
        </p:txBody>
      </p:sp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203200" y="57318"/>
            <a:ext cx="11753569" cy="602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3200" b="1" dirty="0" smtClean="0">
                <a:sym typeface="Gotham Medium"/>
              </a:rPr>
              <a:t>Alternativa 2: Pontos de Atenção</a:t>
            </a:r>
          </a:p>
        </p:txBody>
      </p:sp>
      <p:sp>
        <p:nvSpPr>
          <p:cNvPr id="244" name="Line"/>
          <p:cNvSpPr/>
          <p:nvPr/>
        </p:nvSpPr>
        <p:spPr>
          <a:xfrm flipV="1">
            <a:off x="2179601" y="659406"/>
            <a:ext cx="7832792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5" name="Retângulo 14"/>
          <p:cNvSpPr/>
          <p:nvPr/>
        </p:nvSpPr>
        <p:spPr>
          <a:xfrm>
            <a:off x="203200" y="850546"/>
            <a:ext cx="11753569" cy="6017032"/>
          </a:xfrm>
          <a:prstGeom prst="rect">
            <a:avLst/>
          </a:prstGeom>
          <a:ln w="12700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500" dirty="0" smtClean="0"/>
              <a:t> Limita os sinais de </a:t>
            </a:r>
            <a:r>
              <a:rPr lang="pt-BR" sz="2500" b="1" dirty="0" smtClean="0">
                <a:solidFill>
                  <a:srgbClr val="0070C0"/>
                </a:solidFill>
              </a:rPr>
              <a:t>preços horários</a:t>
            </a:r>
            <a:r>
              <a:rPr lang="pt-BR" sz="2500" dirty="0" smtClean="0"/>
              <a:t> em razão do gatilho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500" dirty="0" smtClean="0"/>
              <a:t> Traz maior </a:t>
            </a:r>
            <a:r>
              <a:rPr lang="pt-BR" sz="2500" b="1" dirty="0" smtClean="0">
                <a:solidFill>
                  <a:srgbClr val="0070C0"/>
                </a:solidFill>
              </a:rPr>
              <a:t>incerteza para o mercado </a:t>
            </a:r>
            <a:r>
              <a:rPr lang="pt-BR" sz="2500" dirty="0" smtClean="0"/>
              <a:t>(ex: contratação para o 2º semestre, </a:t>
            </a:r>
            <a:r>
              <a:rPr lang="pt-BR" sz="2500" dirty="0" err="1" smtClean="0"/>
              <a:t>sazonalização</a:t>
            </a:r>
            <a:r>
              <a:rPr lang="pt-BR" sz="2500" dirty="0" smtClean="0"/>
              <a:t> dos contratos, etc.)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500" dirty="0" smtClean="0"/>
              <a:t> Falta clareza se a apuração do gatilho se dará por</a:t>
            </a:r>
            <a:r>
              <a:rPr lang="pt-BR" sz="2500" b="1" dirty="0" smtClean="0">
                <a:solidFill>
                  <a:srgbClr val="0070C0"/>
                </a:solidFill>
              </a:rPr>
              <a:t> submercado ou para todo o SIN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500" dirty="0" smtClean="0"/>
              <a:t> </a:t>
            </a:r>
            <a:r>
              <a:rPr lang="pt-BR" sz="2500" b="1" dirty="0" smtClean="0">
                <a:solidFill>
                  <a:srgbClr val="0070C0"/>
                </a:solidFill>
              </a:rPr>
              <a:t>Nota técnica da Aneel </a:t>
            </a:r>
            <a:r>
              <a:rPr lang="pt-BR" sz="2500" dirty="0" smtClean="0"/>
              <a:t>calcula o gatilho em 2 (dois) meses, mas sugere apenas 1 (um) mês (720 horas). Por que</a:t>
            </a:r>
            <a:r>
              <a:rPr lang="pt-BR" sz="2500" dirty="0" smtClean="0"/>
              <a:t>?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500" dirty="0" smtClean="0"/>
              <a:t> Há </a:t>
            </a:r>
            <a:r>
              <a:rPr lang="pt-BR" sz="2500" b="1" dirty="0" smtClean="0">
                <a:solidFill>
                  <a:srgbClr val="0070C0"/>
                </a:solidFill>
              </a:rPr>
              <a:t>escassez estrutural (com risco sistêmico de insolvência) </a:t>
            </a:r>
            <a:r>
              <a:rPr lang="pt-BR" sz="2500" dirty="0" smtClean="0"/>
              <a:t>se o PLD ficar acima de 540 R$/MWh apenas 15 dias em janeiro e 15 dias em novembro, com valores baixos durante o resto do ano</a:t>
            </a:r>
            <a:r>
              <a:rPr lang="pt-BR" sz="2500" dirty="0" smtClean="0"/>
              <a:t>? </a:t>
            </a:r>
            <a:endParaRPr lang="pt-BR" sz="2500" dirty="0" smtClean="0"/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500" dirty="0" smtClean="0"/>
              <a:t> </a:t>
            </a:r>
            <a:r>
              <a:rPr lang="pt-BR" sz="2500" dirty="0" smtClean="0"/>
              <a:t>Na </a:t>
            </a:r>
            <a:r>
              <a:rPr lang="pt-BR" sz="2500" dirty="0" smtClean="0"/>
              <a:t>lógica proposta, não seria mais razoável a consideração de </a:t>
            </a:r>
            <a:r>
              <a:rPr lang="pt-BR" sz="2500" b="1" dirty="0" smtClean="0">
                <a:solidFill>
                  <a:srgbClr val="0070C0"/>
                </a:solidFill>
              </a:rPr>
              <a:t>horas consecutivas, horizonte móvel </a:t>
            </a:r>
            <a:r>
              <a:rPr lang="pt-BR" sz="2500" dirty="0" smtClean="0"/>
              <a:t>de desligamento e a possibilidade de </a:t>
            </a:r>
            <a:r>
              <a:rPr lang="pt-BR" sz="2500" b="1" dirty="0" smtClean="0">
                <a:solidFill>
                  <a:srgbClr val="0070C0"/>
                </a:solidFill>
              </a:rPr>
              <a:t>redução gradual </a:t>
            </a:r>
            <a:r>
              <a:rPr lang="pt-BR" sz="2500" dirty="0" smtClean="0"/>
              <a:t>do teto?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500" dirty="0" smtClean="0"/>
              <a:t> </a:t>
            </a:r>
            <a:r>
              <a:rPr lang="pt-BR" sz="2500" dirty="0" smtClean="0"/>
              <a:t>Apenas </a:t>
            </a:r>
            <a:r>
              <a:rPr lang="pt-BR" sz="2500" b="1" dirty="0" smtClean="0">
                <a:solidFill>
                  <a:srgbClr val="0070C0"/>
                </a:solidFill>
              </a:rPr>
              <a:t>1 (um) mês de teto</a:t>
            </a:r>
            <a:r>
              <a:rPr lang="pt-BR" sz="2500" dirty="0" smtClean="0"/>
              <a:t> de preços não deveria significar risco estrutural de default em um </a:t>
            </a:r>
            <a:r>
              <a:rPr lang="pt-BR" sz="2500" b="1" dirty="0" smtClean="0">
                <a:solidFill>
                  <a:srgbClr val="0070C0"/>
                </a:solidFill>
              </a:rPr>
              <a:t>mercado com correta alocação (e gestão) de riscos</a:t>
            </a:r>
          </a:p>
        </p:txBody>
      </p:sp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203200" y="37633"/>
            <a:ext cx="11753569" cy="642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3200" b="1" dirty="0" smtClean="0">
                <a:sym typeface="Gotham Medium"/>
              </a:rPr>
              <a:t>Alternativa 3: Pontos de Atenção</a:t>
            </a:r>
          </a:p>
        </p:txBody>
      </p:sp>
      <p:sp>
        <p:nvSpPr>
          <p:cNvPr id="244" name="Line"/>
          <p:cNvSpPr/>
          <p:nvPr/>
        </p:nvSpPr>
        <p:spPr>
          <a:xfrm flipV="1">
            <a:off x="2179601" y="659406"/>
            <a:ext cx="7832792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247" name="logo sem fundo abraceel.png" descr="logo sem fundo abracee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4800" y="5894608"/>
            <a:ext cx="1491969" cy="83923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tângulo 14"/>
          <p:cNvSpPr/>
          <p:nvPr/>
        </p:nvSpPr>
        <p:spPr>
          <a:xfrm>
            <a:off x="203200" y="786701"/>
            <a:ext cx="11753569" cy="5016758"/>
          </a:xfrm>
          <a:prstGeom prst="rect">
            <a:avLst/>
          </a:prstGeom>
          <a:ln w="6350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800" dirty="0" smtClean="0"/>
              <a:t> </a:t>
            </a:r>
            <a:r>
              <a:rPr lang="pt-BR" sz="2800" b="1" dirty="0" smtClean="0">
                <a:solidFill>
                  <a:srgbClr val="0070C0"/>
                </a:solidFill>
              </a:rPr>
              <a:t>Proposta mais complexa</a:t>
            </a:r>
            <a:r>
              <a:rPr lang="pt-BR" sz="2800" dirty="0" smtClean="0"/>
              <a:t> e gera incerteza em relação ao sinal de preço horário dos dias subsequentes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800" dirty="0" smtClean="0"/>
              <a:t> Porém, garante </a:t>
            </a:r>
            <a:r>
              <a:rPr lang="pt-BR" sz="2800" b="1" dirty="0" smtClean="0">
                <a:solidFill>
                  <a:srgbClr val="0070C0"/>
                </a:solidFill>
              </a:rPr>
              <a:t>maior sinalização nos horários de ponta</a:t>
            </a:r>
            <a:r>
              <a:rPr lang="pt-BR" sz="2800" dirty="0" smtClean="0"/>
              <a:t> ao longo de todo o ano (ajuste proporcional)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800" dirty="0" smtClean="0"/>
              <a:t> </a:t>
            </a:r>
            <a:r>
              <a:rPr lang="pt-BR" sz="2800" b="1" dirty="0" smtClean="0">
                <a:solidFill>
                  <a:srgbClr val="0070C0"/>
                </a:solidFill>
              </a:rPr>
              <a:t>Redução </a:t>
            </a:r>
            <a:r>
              <a:rPr lang="pt-BR" sz="2800" dirty="0" smtClean="0"/>
              <a:t>direta, em média, </a:t>
            </a:r>
            <a:r>
              <a:rPr lang="pt-BR" sz="2800" b="1" dirty="0" smtClean="0">
                <a:solidFill>
                  <a:srgbClr val="0070C0"/>
                </a:solidFill>
              </a:rPr>
              <a:t>do atual teto do PLD </a:t>
            </a:r>
            <a:r>
              <a:rPr lang="pt-BR" sz="2800" dirty="0" smtClean="0"/>
              <a:t>(se mantida a metodologia atual do PLD estrutural)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800" dirty="0" smtClean="0"/>
              <a:t> </a:t>
            </a:r>
            <a:r>
              <a:rPr lang="pt-BR" sz="2800" b="1" dirty="0" smtClean="0">
                <a:solidFill>
                  <a:srgbClr val="0070C0"/>
                </a:solidFill>
              </a:rPr>
              <a:t>Evita a sinalização econômica inadequada</a:t>
            </a:r>
            <a:r>
              <a:rPr lang="pt-BR" sz="2800" dirty="0" smtClean="0"/>
              <a:t> de redução de preço em momento de escassez (alternativa 02)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800" dirty="0" smtClean="0"/>
              <a:t> Em ambos os casos, </a:t>
            </a:r>
            <a:r>
              <a:rPr lang="pt-BR" sz="2800" b="1" dirty="0" smtClean="0">
                <a:solidFill>
                  <a:srgbClr val="0070C0"/>
                </a:solidFill>
              </a:rPr>
              <a:t>é necessário revisitar o conceito/valor de PLD estrutural</a:t>
            </a:r>
          </a:p>
        </p:txBody>
      </p:sp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203200" y="57318"/>
            <a:ext cx="11753569" cy="602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3200" b="1" dirty="0" smtClean="0">
                <a:sym typeface="Gotham Medium"/>
              </a:rPr>
              <a:t>Proposta da Aneel: O Subteto do PLD</a:t>
            </a:r>
          </a:p>
        </p:txBody>
      </p:sp>
      <p:sp>
        <p:nvSpPr>
          <p:cNvPr id="244" name="Line"/>
          <p:cNvSpPr/>
          <p:nvPr/>
        </p:nvSpPr>
        <p:spPr>
          <a:xfrm flipV="1">
            <a:off x="2179601" y="659405"/>
            <a:ext cx="7832792" cy="769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247" name="logo sem fundo abraceel.png" descr="logo sem fundo abracee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4800" y="5894608"/>
            <a:ext cx="1491969" cy="83923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tângulo 14"/>
          <p:cNvSpPr/>
          <p:nvPr/>
        </p:nvSpPr>
        <p:spPr>
          <a:xfrm>
            <a:off x="203200" y="873785"/>
            <a:ext cx="11753569" cy="5509200"/>
          </a:xfrm>
          <a:prstGeom prst="rect">
            <a:avLst/>
          </a:prstGeom>
          <a:ln w="6350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600" dirty="0" smtClean="0"/>
              <a:t> Metodologia de cálculo proposta pela Aneel deve considerar o </a:t>
            </a:r>
            <a:r>
              <a:rPr lang="pt-BR" sz="2600" b="1" dirty="0" smtClean="0">
                <a:solidFill>
                  <a:srgbClr val="0070C0"/>
                </a:solidFill>
              </a:rPr>
              <a:t>Volume Mínimo Operativo (</a:t>
            </a:r>
            <a:r>
              <a:rPr lang="pt-BR" sz="2600" b="1" dirty="0" err="1" smtClean="0">
                <a:solidFill>
                  <a:srgbClr val="0070C0"/>
                </a:solidFill>
              </a:rPr>
              <a:t>VMOp</a:t>
            </a:r>
            <a:r>
              <a:rPr lang="pt-BR" sz="2600" b="1" dirty="0" smtClean="0">
                <a:solidFill>
                  <a:srgbClr val="0070C0"/>
                </a:solidFill>
              </a:rPr>
              <a:t>) </a:t>
            </a:r>
            <a:r>
              <a:rPr lang="pt-BR" sz="2600" dirty="0" smtClean="0"/>
              <a:t>e demais funcionalidades previstas para entrar no modelo em janeiro de 2020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600" dirty="0" smtClean="0"/>
              <a:t> Conforme a própria NT, em cinco anos de análise, </a:t>
            </a:r>
            <a:r>
              <a:rPr lang="pt-BR" sz="2600" b="1" dirty="0" smtClean="0">
                <a:solidFill>
                  <a:srgbClr val="0070C0"/>
                </a:solidFill>
              </a:rPr>
              <a:t>dois foram superiores ao p95</a:t>
            </a:r>
            <a:endParaRPr lang="pt-BR" sz="2600" dirty="0" smtClean="0"/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600" dirty="0" smtClean="0"/>
              <a:t> Metodologia de cálculo atual (CVU da última termelétrica a gás natural com CCEAR) é </a:t>
            </a:r>
            <a:r>
              <a:rPr lang="pt-BR" sz="2600" b="1" dirty="0" smtClean="0">
                <a:solidFill>
                  <a:srgbClr val="0070C0"/>
                </a:solidFill>
              </a:rPr>
              <a:t>mais simples </a:t>
            </a:r>
            <a:r>
              <a:rPr lang="pt-BR" sz="2600" dirty="0" smtClean="0"/>
              <a:t>e capaz de capturar, por exemplo, os </a:t>
            </a:r>
            <a:r>
              <a:rPr lang="pt-BR" sz="2600" b="1" dirty="0" smtClean="0">
                <a:solidFill>
                  <a:srgbClr val="0070C0"/>
                </a:solidFill>
              </a:rPr>
              <a:t>benefícios energéticos da UTE Mário Lago e UTE Fernando </a:t>
            </a:r>
            <a:r>
              <a:rPr lang="pt-BR" sz="2600" b="1" dirty="0" err="1" smtClean="0">
                <a:solidFill>
                  <a:srgbClr val="0070C0"/>
                </a:solidFill>
              </a:rPr>
              <a:t>Gasparian</a:t>
            </a:r>
            <a:r>
              <a:rPr lang="pt-BR" sz="2600" dirty="0" smtClean="0"/>
              <a:t>, que juntas conseguem atender ~2% da carga do país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600" dirty="0" smtClean="0"/>
              <a:t> Apesar disso, </a:t>
            </a:r>
            <a:r>
              <a:rPr lang="pt-BR" sz="2600" b="1" dirty="0" smtClean="0">
                <a:solidFill>
                  <a:srgbClr val="0070C0"/>
                </a:solidFill>
              </a:rPr>
              <a:t>atual preço-teto </a:t>
            </a:r>
            <a:r>
              <a:rPr lang="pt-BR" sz="2600" dirty="0" smtClean="0"/>
              <a:t>representa apenas </a:t>
            </a:r>
            <a:r>
              <a:rPr lang="pt-BR" sz="2600" b="1" dirty="0" smtClean="0">
                <a:solidFill>
                  <a:srgbClr val="0070C0"/>
                </a:solidFill>
              </a:rPr>
              <a:t>70% do parque térmico </a:t>
            </a:r>
            <a:r>
              <a:rPr lang="pt-BR" sz="2600" dirty="0" smtClean="0"/>
              <a:t>instalado e </a:t>
            </a:r>
            <a:r>
              <a:rPr lang="pt-BR" sz="2600" b="1" dirty="0" smtClean="0">
                <a:solidFill>
                  <a:srgbClr val="0070C0"/>
                </a:solidFill>
              </a:rPr>
              <a:t>1/3 do custo total </a:t>
            </a:r>
            <a:r>
              <a:rPr lang="pt-BR" sz="2600" dirty="0" smtClean="0"/>
              <a:t>de geração termelétrica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600" dirty="0" smtClean="0"/>
              <a:t> Valor de </a:t>
            </a:r>
            <a:r>
              <a:rPr lang="pt-BR" sz="2600" b="1" dirty="0" smtClean="0">
                <a:solidFill>
                  <a:srgbClr val="0070C0"/>
                </a:solidFill>
              </a:rPr>
              <a:t>540 R$/MWh </a:t>
            </a:r>
            <a:r>
              <a:rPr lang="pt-BR" sz="2600" dirty="0" smtClean="0"/>
              <a:t>vai </a:t>
            </a:r>
            <a:r>
              <a:rPr lang="pt-BR" sz="2600" b="1" dirty="0" smtClean="0">
                <a:solidFill>
                  <a:srgbClr val="0070C0"/>
                </a:solidFill>
              </a:rPr>
              <a:t>em sentido oposto à reforma do setor</a:t>
            </a:r>
            <a:r>
              <a:rPr lang="pt-BR" sz="2600" dirty="0" smtClean="0"/>
              <a:t>, reduzindo  o sinal de preços para o mercado</a:t>
            </a:r>
          </a:p>
        </p:txBody>
      </p:sp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2182</TotalTime>
  <Words>1159</Words>
  <Application>Microsoft Office PowerPoint</Application>
  <PresentationFormat>Personalizar</PresentationFormat>
  <Paragraphs>63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Luiza Gimenez D Paiva</dc:creator>
  <cp:lastModifiedBy>Reginaldo</cp:lastModifiedBy>
  <cp:revision>131</cp:revision>
  <dcterms:created xsi:type="dcterms:W3CDTF">2019-04-17T14:44:51Z</dcterms:created>
  <dcterms:modified xsi:type="dcterms:W3CDTF">2019-06-19T12:30:39Z</dcterms:modified>
</cp:coreProperties>
</file>