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22" r:id="rId2"/>
    <p:sldId id="370" r:id="rId3"/>
    <p:sldId id="1153" r:id="rId4"/>
    <p:sldId id="384" r:id="rId5"/>
    <p:sldId id="257" r:id="rId6"/>
    <p:sldId id="304" r:id="rId7"/>
    <p:sldId id="387" r:id="rId8"/>
    <p:sldId id="393" r:id="rId9"/>
    <p:sldId id="395" r:id="rId10"/>
    <p:sldId id="310" r:id="rId11"/>
    <p:sldId id="306" r:id="rId12"/>
    <p:sldId id="391" r:id="rId13"/>
    <p:sldId id="390" r:id="rId14"/>
    <p:sldId id="397" r:id="rId15"/>
    <p:sldId id="382" r:id="rId16"/>
    <p:sldId id="399" r:id="rId17"/>
    <p:sldId id="400" r:id="rId18"/>
    <p:sldId id="401" r:id="rId19"/>
    <p:sldId id="40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BB7"/>
    <a:srgbClr val="4093D8"/>
    <a:srgbClr val="65A8D5"/>
    <a:srgbClr val="24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9708" autoAdjust="0"/>
  </p:normalViewPr>
  <p:slideViewPr>
    <p:cSldViewPr snapToGrid="0" snapToObjects="1">
      <p:cViewPr varScale="1">
        <p:scale>
          <a:sx n="77" d="100"/>
          <a:sy n="77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AF-4087-8187-71C703656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F-4087-8187-71C703656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AF-4087-8187-71C703656B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AF-4087-8187-71C703656B5B}"/>
              </c:ext>
            </c:extLst>
          </c:dPt>
          <c:dLbls>
            <c:dLbl>
              <c:idx val="0"/>
              <c:layout>
                <c:manualLayout>
                  <c:x val="0.10872170974871562"/>
                  <c:y val="-2.879994888746275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AF-4087-8187-71C703656B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AF-4087-8187-71C703656B5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Planilha1!$D$34:$D$36</c:f>
              <c:strCache>
                <c:ptCount val="3"/>
                <c:pt idx="0">
                  <c:v>Geradores (Liminares GSF)</c:v>
                </c:pt>
                <c:pt idx="1">
                  <c:v>Distribuidores (Parcelamentos)</c:v>
                </c:pt>
                <c:pt idx="2">
                  <c:v>Consumidores (Inadimplência)</c:v>
                </c:pt>
              </c:strCache>
            </c:strRef>
          </c:cat>
          <c:val>
            <c:numRef>
              <c:f>Planilha1!$E$34:$E$36</c:f>
              <c:numCache>
                <c:formatCode>#,##0.00</c:formatCode>
                <c:ptCount val="3"/>
                <c:pt idx="0">
                  <c:v>7608240735.2799959</c:v>
                </c:pt>
                <c:pt idx="1">
                  <c:v>108299543.91000006</c:v>
                </c:pt>
                <c:pt idx="2">
                  <c:v>5675561.2800000003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AF-4087-8187-71C703656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48524546182068"/>
          <c:y val="0.22687331749445364"/>
          <c:w val="0.27551225356654907"/>
          <c:h val="0.54625295545550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EF195-1FC7-4634-AAA6-15F9F4C7DFA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CF2464-F488-4081-A8C8-0FDD4F7DA001}">
      <dgm:prSet phldrT="[Texto]"/>
      <dgm:spPr/>
      <dgm:t>
        <a:bodyPr/>
        <a:lstStyle/>
        <a:p>
          <a:r>
            <a:rPr lang="pt-BR" b="1" dirty="0">
              <a:latin typeface="+mj-lt"/>
            </a:rPr>
            <a:t>Segurança do MCP</a:t>
          </a:r>
          <a:endParaRPr lang="pt-BR" dirty="0"/>
        </a:p>
      </dgm:t>
    </dgm:pt>
    <dgm:pt modelId="{9EA46D07-40BD-4B74-8B10-A1C1D9773AD7}" type="parTrans" cxnId="{CF695D54-4AC3-4455-A7CB-9707AB72284F}">
      <dgm:prSet/>
      <dgm:spPr/>
      <dgm:t>
        <a:bodyPr/>
        <a:lstStyle/>
        <a:p>
          <a:endParaRPr lang="pt-BR"/>
        </a:p>
      </dgm:t>
    </dgm:pt>
    <dgm:pt modelId="{542C4BE8-FD46-426C-99D7-6BB367968E8D}" type="sibTrans" cxnId="{CF695D54-4AC3-4455-A7CB-9707AB72284F}">
      <dgm:prSet/>
      <dgm:spPr/>
      <dgm:t>
        <a:bodyPr/>
        <a:lstStyle/>
        <a:p>
          <a:endParaRPr lang="pt-BR"/>
        </a:p>
      </dgm:t>
    </dgm:pt>
    <dgm:pt modelId="{A71C0E29-809A-49AB-8080-4D6275E7DD5F}">
      <dgm:prSet phldrT="[Texto]"/>
      <dgm:spPr/>
      <dgm:t>
        <a:bodyPr/>
        <a:lstStyle/>
        <a:p>
          <a:pPr>
            <a:buNone/>
          </a:pPr>
          <a:r>
            <a:rPr lang="pt-BR" b="1" dirty="0">
              <a:latin typeface="+mj-lt"/>
            </a:rPr>
            <a:t>Proposta de Garantias Financeiras</a:t>
          </a:r>
          <a:endParaRPr lang="pt-BR" dirty="0"/>
        </a:p>
      </dgm:t>
    </dgm:pt>
    <dgm:pt modelId="{D4BEC784-9CCC-44FB-B70D-00D6033F0949}" type="parTrans" cxnId="{6A5A820D-0C78-4EE0-AF96-901389B9FD5D}">
      <dgm:prSet/>
      <dgm:spPr/>
      <dgm:t>
        <a:bodyPr/>
        <a:lstStyle/>
        <a:p>
          <a:endParaRPr lang="pt-BR"/>
        </a:p>
      </dgm:t>
    </dgm:pt>
    <dgm:pt modelId="{DD1A3795-0AA6-4396-B26A-631EB7C4AF36}" type="sibTrans" cxnId="{6A5A820D-0C78-4EE0-AF96-901389B9FD5D}">
      <dgm:prSet/>
      <dgm:spPr/>
      <dgm:t>
        <a:bodyPr/>
        <a:lstStyle/>
        <a:p>
          <a:endParaRPr lang="pt-BR"/>
        </a:p>
      </dgm:t>
    </dgm:pt>
    <dgm:pt modelId="{C161AFEA-5059-4398-9825-0D662E74A2A7}">
      <dgm:prSet phldrT="[Texto]"/>
      <dgm:spPr/>
      <dgm:t>
        <a:bodyPr/>
        <a:lstStyle/>
        <a:p>
          <a:r>
            <a:rPr lang="pt-BR" dirty="0">
              <a:latin typeface="+mj-lt"/>
            </a:rPr>
            <a:t>Avaliação da proposta CCEE</a:t>
          </a:r>
        </a:p>
      </dgm:t>
    </dgm:pt>
    <dgm:pt modelId="{18EA75BF-789C-47F7-9742-EC5E9C860230}" type="parTrans" cxnId="{42A95CE3-10A3-43C6-895A-9AAF67FC228A}">
      <dgm:prSet/>
      <dgm:spPr/>
      <dgm:t>
        <a:bodyPr/>
        <a:lstStyle/>
        <a:p>
          <a:endParaRPr lang="pt-BR"/>
        </a:p>
      </dgm:t>
    </dgm:pt>
    <dgm:pt modelId="{3524F1FC-2ED8-4E0D-832A-A9934B2E18F1}" type="sibTrans" cxnId="{42A95CE3-10A3-43C6-895A-9AAF67FC228A}">
      <dgm:prSet/>
      <dgm:spPr/>
      <dgm:t>
        <a:bodyPr/>
        <a:lstStyle/>
        <a:p>
          <a:endParaRPr lang="pt-BR"/>
        </a:p>
      </dgm:t>
    </dgm:pt>
    <dgm:pt modelId="{1CFFEB35-6CAB-4407-9250-ADB419443D5A}">
      <dgm:prSet phldrT="[Texto]"/>
      <dgm:spPr/>
      <dgm:t>
        <a:bodyPr/>
        <a:lstStyle/>
        <a:p>
          <a:r>
            <a:rPr lang="pt-BR" dirty="0">
              <a:latin typeface="+mj-lt"/>
            </a:rPr>
            <a:t>Liquidação Financeira</a:t>
          </a:r>
        </a:p>
      </dgm:t>
    </dgm:pt>
    <dgm:pt modelId="{FE0C0FF3-D394-4A78-9F2D-EBAD8815CE29}" type="parTrans" cxnId="{45FA3445-CD65-4412-9513-AF6549BA51C5}">
      <dgm:prSet/>
      <dgm:spPr/>
      <dgm:t>
        <a:bodyPr/>
        <a:lstStyle/>
        <a:p>
          <a:endParaRPr lang="pt-BR"/>
        </a:p>
      </dgm:t>
    </dgm:pt>
    <dgm:pt modelId="{A3D19CF9-B03E-4642-9E3A-EF20C1FE8E37}" type="sibTrans" cxnId="{45FA3445-CD65-4412-9513-AF6549BA51C5}">
      <dgm:prSet/>
      <dgm:spPr/>
      <dgm:t>
        <a:bodyPr/>
        <a:lstStyle/>
        <a:p>
          <a:endParaRPr lang="pt-BR"/>
        </a:p>
      </dgm:t>
    </dgm:pt>
    <dgm:pt modelId="{F46A70AE-691B-4F56-86A4-E4D6C8A7E61A}">
      <dgm:prSet phldrT="[Texto]"/>
      <dgm:spPr/>
      <dgm:t>
        <a:bodyPr/>
        <a:lstStyle/>
        <a:p>
          <a:r>
            <a:rPr lang="pt-BR" dirty="0">
              <a:latin typeface="+mj-lt"/>
            </a:rPr>
            <a:t>Proposta Abraceel</a:t>
          </a:r>
        </a:p>
      </dgm:t>
    </dgm:pt>
    <dgm:pt modelId="{88E10C98-3680-4B79-8DA4-BAA7D770788C}" type="parTrans" cxnId="{4F5F9810-2CB1-42FC-90ED-FB23C84BB852}">
      <dgm:prSet/>
      <dgm:spPr/>
      <dgm:t>
        <a:bodyPr/>
        <a:lstStyle/>
        <a:p>
          <a:endParaRPr lang="pt-BR"/>
        </a:p>
      </dgm:t>
    </dgm:pt>
    <dgm:pt modelId="{03C1F705-345D-4E19-B72D-D956DE04C75F}" type="sibTrans" cxnId="{4F5F9810-2CB1-42FC-90ED-FB23C84BB852}">
      <dgm:prSet/>
      <dgm:spPr/>
      <dgm:t>
        <a:bodyPr/>
        <a:lstStyle/>
        <a:p>
          <a:endParaRPr lang="pt-BR"/>
        </a:p>
      </dgm:t>
    </dgm:pt>
    <dgm:pt modelId="{7D05A934-E940-49F2-8DE2-748137C23449}">
      <dgm:prSet phldrT="[Texto]"/>
      <dgm:spPr/>
      <dgm:t>
        <a:bodyPr/>
        <a:lstStyle/>
        <a:p>
          <a:r>
            <a:rPr lang="pt-BR" dirty="0">
              <a:latin typeface="+mj-lt"/>
            </a:rPr>
            <a:t>Eficácia do Ajuste de Contratos</a:t>
          </a:r>
        </a:p>
      </dgm:t>
    </dgm:pt>
    <dgm:pt modelId="{6BE9D3F1-098E-4750-9E9E-7BFB2991189D}" type="parTrans" cxnId="{3D864046-0DA8-473C-BFB1-40756A766A7D}">
      <dgm:prSet/>
      <dgm:spPr/>
      <dgm:t>
        <a:bodyPr/>
        <a:lstStyle/>
        <a:p>
          <a:endParaRPr lang="pt-BR"/>
        </a:p>
      </dgm:t>
    </dgm:pt>
    <dgm:pt modelId="{86AE9CA1-0E86-4ACD-B541-AFFCAD20FB85}" type="sibTrans" cxnId="{3D864046-0DA8-473C-BFB1-40756A766A7D}">
      <dgm:prSet/>
      <dgm:spPr/>
      <dgm:t>
        <a:bodyPr/>
        <a:lstStyle/>
        <a:p>
          <a:endParaRPr lang="pt-BR"/>
        </a:p>
      </dgm:t>
    </dgm:pt>
    <dgm:pt modelId="{44818DF9-03B7-42D9-8AC7-C712741F77B3}">
      <dgm:prSet phldrT="[Texto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dirty="0">
              <a:latin typeface="+mj-lt"/>
            </a:rPr>
            <a:t>Premissas</a:t>
          </a:r>
        </a:p>
      </dgm:t>
    </dgm:pt>
    <dgm:pt modelId="{D4313065-3419-4877-8458-04A0B4AFAB18}" type="parTrans" cxnId="{FA42C605-A799-4314-8A85-C36250B068C8}">
      <dgm:prSet/>
      <dgm:spPr/>
      <dgm:t>
        <a:bodyPr/>
        <a:lstStyle/>
        <a:p>
          <a:endParaRPr lang="pt-BR"/>
        </a:p>
      </dgm:t>
    </dgm:pt>
    <dgm:pt modelId="{E1C4E676-D407-4BBF-A5B6-F092DCFAE439}" type="sibTrans" cxnId="{FA42C605-A799-4314-8A85-C36250B068C8}">
      <dgm:prSet/>
      <dgm:spPr/>
      <dgm:t>
        <a:bodyPr/>
        <a:lstStyle/>
        <a:p>
          <a:endParaRPr lang="pt-BR"/>
        </a:p>
      </dgm:t>
    </dgm:pt>
    <dgm:pt modelId="{676B6B60-E7F6-4C9B-AD51-6409CE2808F8}">
      <dgm:prSet phldrT="[Texto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dirty="0">
              <a:latin typeface="+mj-lt"/>
            </a:rPr>
            <a:t>Detalhamento</a:t>
          </a:r>
        </a:p>
      </dgm:t>
    </dgm:pt>
    <dgm:pt modelId="{2C6B35A7-4124-4D30-BE73-6F981FBCC330}" type="parTrans" cxnId="{D55DBE12-1CE7-47C1-9BFB-7CD9B0B7F38D}">
      <dgm:prSet/>
      <dgm:spPr/>
      <dgm:t>
        <a:bodyPr/>
        <a:lstStyle/>
        <a:p>
          <a:endParaRPr lang="pt-BR"/>
        </a:p>
      </dgm:t>
    </dgm:pt>
    <dgm:pt modelId="{F72DD7B6-0DB9-4257-A1F9-874AD597AFB4}" type="sibTrans" cxnId="{D55DBE12-1CE7-47C1-9BFB-7CD9B0B7F38D}">
      <dgm:prSet/>
      <dgm:spPr/>
      <dgm:t>
        <a:bodyPr/>
        <a:lstStyle/>
        <a:p>
          <a:endParaRPr lang="pt-BR"/>
        </a:p>
      </dgm:t>
    </dgm:pt>
    <dgm:pt modelId="{0CC572C4-4068-4495-B54E-2EACDE7A453E}">
      <dgm:prSet phldrT="[Texto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dirty="0">
              <a:latin typeface="+mj-lt"/>
            </a:rPr>
            <a:t>Benefícios</a:t>
          </a:r>
        </a:p>
      </dgm:t>
    </dgm:pt>
    <dgm:pt modelId="{6FB78AE8-B56C-43DB-BAF4-931A97B77F52}" type="parTrans" cxnId="{2B96AF23-2984-43E2-A0D3-EA03366A1E43}">
      <dgm:prSet/>
      <dgm:spPr/>
      <dgm:t>
        <a:bodyPr/>
        <a:lstStyle/>
        <a:p>
          <a:endParaRPr lang="pt-BR"/>
        </a:p>
      </dgm:t>
    </dgm:pt>
    <dgm:pt modelId="{6847D9CE-F9AA-4815-9F01-7322299DE07E}" type="sibTrans" cxnId="{2B96AF23-2984-43E2-A0D3-EA03366A1E43}">
      <dgm:prSet/>
      <dgm:spPr/>
      <dgm:t>
        <a:bodyPr/>
        <a:lstStyle/>
        <a:p>
          <a:endParaRPr lang="pt-BR"/>
        </a:p>
      </dgm:t>
    </dgm:pt>
    <dgm:pt modelId="{7FD1F5EB-5BCD-4F67-A9BF-A3053D399619}">
      <dgm:prSet phldrT="[Texto]"/>
      <dgm:spPr/>
      <dgm:t>
        <a:bodyPr/>
        <a:lstStyle/>
        <a:p>
          <a:pPr>
            <a:buNone/>
          </a:pPr>
          <a:r>
            <a:rPr lang="pt-BR" b="1" dirty="0">
              <a:latin typeface="+mj-lt"/>
            </a:rPr>
            <a:t>Iniciativas Abraceel em Curso</a:t>
          </a:r>
          <a:endParaRPr lang="pt-BR" dirty="0"/>
        </a:p>
      </dgm:t>
    </dgm:pt>
    <dgm:pt modelId="{3322EE69-02BD-4600-9CF0-EA0C112E5CE9}" type="parTrans" cxnId="{ACF3C0A8-C0BF-4BD5-B84B-327BE1CBD986}">
      <dgm:prSet/>
      <dgm:spPr/>
      <dgm:t>
        <a:bodyPr/>
        <a:lstStyle/>
        <a:p>
          <a:endParaRPr lang="pt-BR"/>
        </a:p>
      </dgm:t>
    </dgm:pt>
    <dgm:pt modelId="{A0F1E144-F075-442D-BF79-C50D74BEECF5}" type="sibTrans" cxnId="{ACF3C0A8-C0BF-4BD5-B84B-327BE1CBD986}">
      <dgm:prSet/>
      <dgm:spPr/>
      <dgm:t>
        <a:bodyPr/>
        <a:lstStyle/>
        <a:p>
          <a:endParaRPr lang="pt-BR"/>
        </a:p>
      </dgm:t>
    </dgm:pt>
    <dgm:pt modelId="{5AB6D765-7D39-4C65-BF70-B742FF542D09}">
      <dgm:prSet phldrT="[Texto]"/>
      <dgm:spPr/>
      <dgm:t>
        <a:bodyPr/>
        <a:lstStyle/>
        <a:p>
          <a:r>
            <a:rPr lang="pt-BR" dirty="0">
              <a:latin typeface="+mj-lt"/>
            </a:rPr>
            <a:t>Processo de Certificação</a:t>
          </a:r>
        </a:p>
      </dgm:t>
    </dgm:pt>
    <dgm:pt modelId="{3DC36594-07F3-49A5-B455-D9BDAC43813F}" type="parTrans" cxnId="{581A7A7D-A93D-4456-A478-67C54FBC772D}">
      <dgm:prSet/>
      <dgm:spPr/>
      <dgm:t>
        <a:bodyPr/>
        <a:lstStyle/>
        <a:p>
          <a:endParaRPr lang="pt-BR"/>
        </a:p>
      </dgm:t>
    </dgm:pt>
    <dgm:pt modelId="{C7C24948-03B7-4C17-A468-D88C94CEB9A0}" type="sibTrans" cxnId="{581A7A7D-A93D-4456-A478-67C54FBC772D}">
      <dgm:prSet/>
      <dgm:spPr/>
      <dgm:t>
        <a:bodyPr/>
        <a:lstStyle/>
        <a:p>
          <a:endParaRPr lang="pt-BR"/>
        </a:p>
      </dgm:t>
    </dgm:pt>
    <dgm:pt modelId="{04B694A5-1F0B-45A7-B900-3EF26A1F31DF}">
      <dgm:prSet phldrT="[Texto]"/>
      <dgm:spPr/>
      <dgm:t>
        <a:bodyPr/>
        <a:lstStyle/>
        <a:p>
          <a:r>
            <a:rPr lang="pt-BR" dirty="0">
              <a:latin typeface="+mj-lt"/>
            </a:rPr>
            <a:t>Manual de Boas Práticas</a:t>
          </a:r>
        </a:p>
      </dgm:t>
    </dgm:pt>
    <dgm:pt modelId="{440B94E2-9D75-494E-BC72-5CC3FFECD391}" type="parTrans" cxnId="{06B6C5C6-96AD-484D-BF89-0FE227EC3C64}">
      <dgm:prSet/>
      <dgm:spPr/>
      <dgm:t>
        <a:bodyPr/>
        <a:lstStyle/>
        <a:p>
          <a:endParaRPr lang="pt-BR"/>
        </a:p>
      </dgm:t>
    </dgm:pt>
    <dgm:pt modelId="{AC20118B-EFB1-4192-8DEB-E09012518CE7}" type="sibTrans" cxnId="{06B6C5C6-96AD-484D-BF89-0FE227EC3C64}">
      <dgm:prSet/>
      <dgm:spPr/>
      <dgm:t>
        <a:bodyPr/>
        <a:lstStyle/>
        <a:p>
          <a:endParaRPr lang="pt-BR"/>
        </a:p>
      </dgm:t>
    </dgm:pt>
    <dgm:pt modelId="{74D5D0C5-01FD-4004-8086-C3A29BA395F7}">
      <dgm:prSet phldrT="[Texto]"/>
      <dgm:spPr/>
      <dgm:t>
        <a:bodyPr/>
        <a:lstStyle/>
        <a:p>
          <a:r>
            <a:rPr lang="pt-BR" dirty="0">
              <a:latin typeface="+mj-lt"/>
            </a:rPr>
            <a:t>Portal de Informações</a:t>
          </a:r>
        </a:p>
      </dgm:t>
    </dgm:pt>
    <dgm:pt modelId="{6EE395EB-4629-46F6-94A6-584981C95BA4}" type="parTrans" cxnId="{07F21337-BF9B-4705-8549-5E7F004D6ACD}">
      <dgm:prSet/>
      <dgm:spPr/>
      <dgm:t>
        <a:bodyPr/>
        <a:lstStyle/>
        <a:p>
          <a:endParaRPr lang="pt-BR"/>
        </a:p>
      </dgm:t>
    </dgm:pt>
    <dgm:pt modelId="{51AF4A8E-5D3B-450A-B920-8D1D6485481E}" type="sibTrans" cxnId="{07F21337-BF9B-4705-8549-5E7F004D6ACD}">
      <dgm:prSet/>
      <dgm:spPr/>
      <dgm:t>
        <a:bodyPr/>
        <a:lstStyle/>
        <a:p>
          <a:endParaRPr lang="pt-BR"/>
        </a:p>
      </dgm:t>
    </dgm:pt>
    <dgm:pt modelId="{5AEB6736-F918-4D48-939F-64313049C130}">
      <dgm:prSet phldrT="[Texto]"/>
      <dgm:spPr/>
      <dgm:t>
        <a:bodyPr/>
        <a:lstStyle/>
        <a:p>
          <a:r>
            <a:rPr lang="pt-BR" dirty="0">
              <a:latin typeface="+mj-lt"/>
            </a:rPr>
            <a:t>Critérios de Adesão Abraceel</a:t>
          </a:r>
        </a:p>
      </dgm:t>
    </dgm:pt>
    <dgm:pt modelId="{ED472CEE-6FDB-4CEA-BAE6-F0DD481F8AE9}" type="parTrans" cxnId="{1BDE759C-876B-41EB-A16E-C92A244BC9F4}">
      <dgm:prSet/>
      <dgm:spPr/>
      <dgm:t>
        <a:bodyPr/>
        <a:lstStyle/>
        <a:p>
          <a:endParaRPr lang="pt-BR"/>
        </a:p>
      </dgm:t>
    </dgm:pt>
    <dgm:pt modelId="{D0A08022-D6C0-4AFF-9BEB-9F5064B4FC2B}" type="sibTrans" cxnId="{1BDE759C-876B-41EB-A16E-C92A244BC9F4}">
      <dgm:prSet/>
      <dgm:spPr/>
      <dgm:t>
        <a:bodyPr/>
        <a:lstStyle/>
        <a:p>
          <a:endParaRPr lang="pt-BR"/>
        </a:p>
      </dgm:t>
    </dgm:pt>
    <dgm:pt modelId="{CCAC54C7-2D4A-4207-A2FB-746EE7A144A8}">
      <dgm:prSet phldrT="[Texto]"/>
      <dgm:spPr/>
      <dgm:t>
        <a:bodyPr/>
        <a:lstStyle/>
        <a:p>
          <a:r>
            <a:rPr lang="pt-BR" dirty="0">
              <a:latin typeface="+mj-lt"/>
            </a:rPr>
            <a:t>Incentivo aos Contratos Financeiros</a:t>
          </a:r>
        </a:p>
      </dgm:t>
    </dgm:pt>
    <dgm:pt modelId="{BB5AF612-1925-4FF8-B001-C6C4EE478BB8}" type="parTrans" cxnId="{77DD1E44-DF60-4E66-88AA-1B47CF98D5A3}">
      <dgm:prSet/>
      <dgm:spPr/>
      <dgm:t>
        <a:bodyPr/>
        <a:lstStyle/>
        <a:p>
          <a:endParaRPr lang="pt-BR"/>
        </a:p>
      </dgm:t>
    </dgm:pt>
    <dgm:pt modelId="{E26DE652-068E-4D2A-8FE7-A64ABCBF4AE4}" type="sibTrans" cxnId="{77DD1E44-DF60-4E66-88AA-1B47CF98D5A3}">
      <dgm:prSet/>
      <dgm:spPr/>
      <dgm:t>
        <a:bodyPr/>
        <a:lstStyle/>
        <a:p>
          <a:endParaRPr lang="pt-BR"/>
        </a:p>
      </dgm:t>
    </dgm:pt>
    <dgm:pt modelId="{B727A547-8F27-431B-8989-6E9783732F13}" type="pres">
      <dgm:prSet presAssocID="{73CEF195-1FC7-4634-AAA6-15F9F4C7DFA6}" presName="linear" presStyleCnt="0">
        <dgm:presLayoutVars>
          <dgm:dir/>
          <dgm:resizeHandles val="exact"/>
        </dgm:presLayoutVars>
      </dgm:prSet>
      <dgm:spPr/>
    </dgm:pt>
    <dgm:pt modelId="{413F4471-4715-4D92-96A1-092EB370BEC0}" type="pres">
      <dgm:prSet presAssocID="{8DCF2464-F488-4081-A8C8-0FDD4F7DA001}" presName="comp" presStyleCnt="0"/>
      <dgm:spPr/>
    </dgm:pt>
    <dgm:pt modelId="{787C50CB-C44E-4863-80B3-3D1680788281}" type="pres">
      <dgm:prSet presAssocID="{8DCF2464-F488-4081-A8C8-0FDD4F7DA001}" presName="box" presStyleLbl="node1" presStyleIdx="0" presStyleCnt="3" custLinFactNeighborX="-125"/>
      <dgm:spPr/>
    </dgm:pt>
    <dgm:pt modelId="{FE165337-83F2-453F-8E58-531EE2D1408A}" type="pres">
      <dgm:prSet presAssocID="{8DCF2464-F488-4081-A8C8-0FDD4F7DA001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8DFA72F-AB21-4A68-9FAB-F2DBE779A495}" type="pres">
      <dgm:prSet presAssocID="{8DCF2464-F488-4081-A8C8-0FDD4F7DA001}" presName="text" presStyleLbl="node1" presStyleIdx="0" presStyleCnt="3">
        <dgm:presLayoutVars>
          <dgm:bulletEnabled val="1"/>
        </dgm:presLayoutVars>
      </dgm:prSet>
      <dgm:spPr/>
    </dgm:pt>
    <dgm:pt modelId="{8559DBF0-82E8-4427-8978-2FD31E3DC187}" type="pres">
      <dgm:prSet presAssocID="{542C4BE8-FD46-426C-99D7-6BB367968E8D}" presName="spacer" presStyleCnt="0"/>
      <dgm:spPr/>
    </dgm:pt>
    <dgm:pt modelId="{5AEEBE74-73A7-451D-90DC-45914C3EEE21}" type="pres">
      <dgm:prSet presAssocID="{A71C0E29-809A-49AB-8080-4D6275E7DD5F}" presName="comp" presStyleCnt="0"/>
      <dgm:spPr/>
    </dgm:pt>
    <dgm:pt modelId="{69D4E1E2-0D50-4886-B0B9-F9A78320B5D0}" type="pres">
      <dgm:prSet presAssocID="{A71C0E29-809A-49AB-8080-4D6275E7DD5F}" presName="box" presStyleLbl="node1" presStyleIdx="1" presStyleCnt="3"/>
      <dgm:spPr/>
    </dgm:pt>
    <dgm:pt modelId="{5F430844-A29D-42C7-9008-F3F871F62073}" type="pres">
      <dgm:prSet presAssocID="{A71C0E29-809A-49AB-8080-4D6275E7DD5F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2AFDBDEB-70FA-4CE6-A1FB-3C7B4B9D8496}" type="pres">
      <dgm:prSet presAssocID="{A71C0E29-809A-49AB-8080-4D6275E7DD5F}" presName="text" presStyleLbl="node1" presStyleIdx="1" presStyleCnt="3">
        <dgm:presLayoutVars>
          <dgm:bulletEnabled val="1"/>
        </dgm:presLayoutVars>
      </dgm:prSet>
      <dgm:spPr/>
    </dgm:pt>
    <dgm:pt modelId="{3FCEDDC1-0DC0-4841-89BE-D5CE3547C4FB}" type="pres">
      <dgm:prSet presAssocID="{DD1A3795-0AA6-4396-B26A-631EB7C4AF36}" presName="spacer" presStyleCnt="0"/>
      <dgm:spPr/>
    </dgm:pt>
    <dgm:pt modelId="{4EECAD58-1BCE-4BE0-B850-FB3158A7E411}" type="pres">
      <dgm:prSet presAssocID="{7FD1F5EB-5BCD-4F67-A9BF-A3053D399619}" presName="comp" presStyleCnt="0"/>
      <dgm:spPr/>
    </dgm:pt>
    <dgm:pt modelId="{BB02DCF3-A559-43D6-9009-CFD3A3804517}" type="pres">
      <dgm:prSet presAssocID="{7FD1F5EB-5BCD-4F67-A9BF-A3053D399619}" presName="box" presStyleLbl="node1" presStyleIdx="2" presStyleCnt="3"/>
      <dgm:spPr/>
    </dgm:pt>
    <dgm:pt modelId="{BECED7DA-8FD1-4143-B125-38E12D1A7957}" type="pres">
      <dgm:prSet presAssocID="{7FD1F5EB-5BCD-4F67-A9BF-A3053D399619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7D28924-B1A4-458A-8B0D-5764E3E9629B}" type="pres">
      <dgm:prSet presAssocID="{7FD1F5EB-5BCD-4F67-A9BF-A3053D399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6C429A00-1EE5-48C2-81E9-1450A0B67830}" type="presOf" srcId="{8DCF2464-F488-4081-A8C8-0FDD4F7DA001}" destId="{787C50CB-C44E-4863-80B3-3D1680788281}" srcOrd="0" destOrd="0" presId="urn:microsoft.com/office/officeart/2005/8/layout/vList4#1"/>
    <dgm:cxn modelId="{FA42C605-A799-4314-8A85-C36250B068C8}" srcId="{F46A70AE-691B-4F56-86A4-E4D6C8A7E61A}" destId="{44818DF9-03B7-42D9-8AC7-C712741F77B3}" srcOrd="0" destOrd="0" parTransId="{D4313065-3419-4877-8458-04A0B4AFAB18}" sibTransId="{E1C4E676-D407-4BBF-A5B6-F092DCFAE439}"/>
    <dgm:cxn modelId="{6A5A820D-0C78-4EE0-AF96-901389B9FD5D}" srcId="{73CEF195-1FC7-4634-AAA6-15F9F4C7DFA6}" destId="{A71C0E29-809A-49AB-8080-4D6275E7DD5F}" srcOrd="1" destOrd="0" parTransId="{D4BEC784-9CCC-44FB-B70D-00D6033F0949}" sibTransId="{DD1A3795-0AA6-4396-B26A-631EB7C4AF36}"/>
    <dgm:cxn modelId="{4F5F9810-2CB1-42FC-90ED-FB23C84BB852}" srcId="{A71C0E29-809A-49AB-8080-4D6275E7DD5F}" destId="{F46A70AE-691B-4F56-86A4-E4D6C8A7E61A}" srcOrd="1" destOrd="0" parTransId="{88E10C98-3680-4B79-8DA4-BAA7D770788C}" sibTransId="{03C1F705-345D-4E19-B72D-D956DE04C75F}"/>
    <dgm:cxn modelId="{AD9D8911-55EE-4259-8C61-D697BD5790EC}" type="presOf" srcId="{A71C0E29-809A-49AB-8080-4D6275E7DD5F}" destId="{69D4E1E2-0D50-4886-B0B9-F9A78320B5D0}" srcOrd="0" destOrd="0" presId="urn:microsoft.com/office/officeart/2005/8/layout/vList4#1"/>
    <dgm:cxn modelId="{D55DBE12-1CE7-47C1-9BFB-7CD9B0B7F38D}" srcId="{F46A70AE-691B-4F56-86A4-E4D6C8A7E61A}" destId="{676B6B60-E7F6-4C9B-AD51-6409CE2808F8}" srcOrd="1" destOrd="0" parTransId="{2C6B35A7-4124-4D30-BE73-6F981FBCC330}" sibTransId="{F72DD7B6-0DB9-4257-A1F9-874AD597AFB4}"/>
    <dgm:cxn modelId="{50014C1F-9EFC-4B4A-B37A-D6A4E11A858F}" type="presOf" srcId="{74D5D0C5-01FD-4004-8086-C3A29BA395F7}" destId="{F7D28924-B1A4-458A-8B0D-5764E3E9629B}" srcOrd="1" destOrd="1" presId="urn:microsoft.com/office/officeart/2005/8/layout/vList4#1"/>
    <dgm:cxn modelId="{FCC58F21-FD03-45B0-87C8-AA9967E80ED3}" type="presOf" srcId="{0CC572C4-4068-4495-B54E-2EACDE7A453E}" destId="{69D4E1E2-0D50-4886-B0B9-F9A78320B5D0}" srcOrd="0" destOrd="5" presId="urn:microsoft.com/office/officeart/2005/8/layout/vList4#1"/>
    <dgm:cxn modelId="{2B96AF23-2984-43E2-A0D3-EA03366A1E43}" srcId="{F46A70AE-691B-4F56-86A4-E4D6C8A7E61A}" destId="{0CC572C4-4068-4495-B54E-2EACDE7A453E}" srcOrd="2" destOrd="0" parTransId="{6FB78AE8-B56C-43DB-BAF4-931A97B77F52}" sibTransId="{6847D9CE-F9AA-4815-9F01-7322299DE07E}"/>
    <dgm:cxn modelId="{F9FC442B-9872-4517-9F83-B2604BA17C85}" type="presOf" srcId="{04B694A5-1F0B-45A7-B900-3EF26A1F31DF}" destId="{F7D28924-B1A4-458A-8B0D-5764E3E9629B}" srcOrd="1" destOrd="3" presId="urn:microsoft.com/office/officeart/2005/8/layout/vList4#1"/>
    <dgm:cxn modelId="{46E7212D-1229-4BDF-A045-20C592FB9815}" type="presOf" srcId="{F46A70AE-691B-4F56-86A4-E4D6C8A7E61A}" destId="{2AFDBDEB-70FA-4CE6-A1FB-3C7B4B9D8496}" srcOrd="1" destOrd="2" presId="urn:microsoft.com/office/officeart/2005/8/layout/vList4#1"/>
    <dgm:cxn modelId="{114A4532-4ACA-4F30-A79C-2562036F50E0}" type="presOf" srcId="{8DCF2464-F488-4081-A8C8-0FDD4F7DA001}" destId="{88DFA72F-AB21-4A68-9FAB-F2DBE779A495}" srcOrd="1" destOrd="0" presId="urn:microsoft.com/office/officeart/2005/8/layout/vList4#1"/>
    <dgm:cxn modelId="{53447D34-1163-47DC-8052-79C95B1006C9}" type="presOf" srcId="{44818DF9-03B7-42D9-8AC7-C712741F77B3}" destId="{2AFDBDEB-70FA-4CE6-A1FB-3C7B4B9D8496}" srcOrd="1" destOrd="3" presId="urn:microsoft.com/office/officeart/2005/8/layout/vList4#1"/>
    <dgm:cxn modelId="{07F21337-BF9B-4705-8549-5E7F004D6ACD}" srcId="{7FD1F5EB-5BCD-4F67-A9BF-A3053D399619}" destId="{74D5D0C5-01FD-4004-8086-C3A29BA395F7}" srcOrd="0" destOrd="0" parTransId="{6EE395EB-4629-46F6-94A6-584981C95BA4}" sibTransId="{51AF4A8E-5D3B-450A-B920-8D1D6485481E}"/>
    <dgm:cxn modelId="{4365DC3C-7260-42A9-A593-79797864080B}" type="presOf" srcId="{CCAC54C7-2D4A-4207-A2FB-746EE7A144A8}" destId="{F7D28924-B1A4-458A-8B0D-5764E3E9629B}" srcOrd="1" destOrd="5" presId="urn:microsoft.com/office/officeart/2005/8/layout/vList4#1"/>
    <dgm:cxn modelId="{7864273E-1226-4597-9D4E-1FE338144D64}" type="presOf" srcId="{7D05A934-E940-49F2-8DE2-748137C23449}" destId="{787C50CB-C44E-4863-80B3-3D1680788281}" srcOrd="0" destOrd="2" presId="urn:microsoft.com/office/officeart/2005/8/layout/vList4#1"/>
    <dgm:cxn modelId="{7FDE605D-8922-4EE9-94B1-AFFE67FE9D3F}" type="presOf" srcId="{5AEB6736-F918-4D48-939F-64313049C130}" destId="{F7D28924-B1A4-458A-8B0D-5764E3E9629B}" srcOrd="1" destOrd="4" presId="urn:microsoft.com/office/officeart/2005/8/layout/vList4#1"/>
    <dgm:cxn modelId="{B8EBAC61-3EA5-424D-A18B-7838B7098F21}" type="presOf" srcId="{CCAC54C7-2D4A-4207-A2FB-746EE7A144A8}" destId="{BB02DCF3-A559-43D6-9009-CFD3A3804517}" srcOrd="0" destOrd="5" presId="urn:microsoft.com/office/officeart/2005/8/layout/vList4#1"/>
    <dgm:cxn modelId="{77DD1E44-DF60-4E66-88AA-1B47CF98D5A3}" srcId="{7FD1F5EB-5BCD-4F67-A9BF-A3053D399619}" destId="{CCAC54C7-2D4A-4207-A2FB-746EE7A144A8}" srcOrd="4" destOrd="0" parTransId="{BB5AF612-1925-4FF8-B001-C6C4EE478BB8}" sibTransId="{E26DE652-068E-4D2A-8FE7-A64ABCBF4AE4}"/>
    <dgm:cxn modelId="{45FA3445-CD65-4412-9513-AF6549BA51C5}" srcId="{8DCF2464-F488-4081-A8C8-0FDD4F7DA001}" destId="{1CFFEB35-6CAB-4407-9250-ADB419443D5A}" srcOrd="0" destOrd="0" parTransId="{FE0C0FF3-D394-4A78-9F2D-EBAD8815CE29}" sibTransId="{A3D19CF9-B03E-4642-9E3A-EF20C1FE8E37}"/>
    <dgm:cxn modelId="{3D864046-0DA8-473C-BFB1-40756A766A7D}" srcId="{8DCF2464-F488-4081-A8C8-0FDD4F7DA001}" destId="{7D05A934-E940-49F2-8DE2-748137C23449}" srcOrd="1" destOrd="0" parTransId="{6BE9D3F1-098E-4750-9E9E-7BFB2991189D}" sibTransId="{86AE9CA1-0E86-4ACD-B541-AFFCAD20FB85}"/>
    <dgm:cxn modelId="{2FD0B66A-6484-46B3-B610-36CC1C616A11}" type="presOf" srcId="{73CEF195-1FC7-4634-AAA6-15F9F4C7DFA6}" destId="{B727A547-8F27-431B-8989-6E9783732F13}" srcOrd="0" destOrd="0" presId="urn:microsoft.com/office/officeart/2005/8/layout/vList4#1"/>
    <dgm:cxn modelId="{39ED0E50-ADB1-4FF3-A009-2CEE8538B76E}" type="presOf" srcId="{1CFFEB35-6CAB-4407-9250-ADB419443D5A}" destId="{88DFA72F-AB21-4A68-9FAB-F2DBE779A495}" srcOrd="1" destOrd="1" presId="urn:microsoft.com/office/officeart/2005/8/layout/vList4#1"/>
    <dgm:cxn modelId="{7F651951-806F-4BD4-89B3-49EA1CAEBF08}" type="presOf" srcId="{7D05A934-E940-49F2-8DE2-748137C23449}" destId="{88DFA72F-AB21-4A68-9FAB-F2DBE779A495}" srcOrd="1" destOrd="2" presId="urn:microsoft.com/office/officeart/2005/8/layout/vList4#1"/>
    <dgm:cxn modelId="{CF695D54-4AC3-4455-A7CB-9707AB72284F}" srcId="{73CEF195-1FC7-4634-AAA6-15F9F4C7DFA6}" destId="{8DCF2464-F488-4081-A8C8-0FDD4F7DA001}" srcOrd="0" destOrd="0" parTransId="{9EA46D07-40BD-4B74-8B10-A1C1D9773AD7}" sibTransId="{542C4BE8-FD46-426C-99D7-6BB367968E8D}"/>
    <dgm:cxn modelId="{DD965F76-C048-472A-95F7-A099FF66FC37}" type="presOf" srcId="{C161AFEA-5059-4398-9825-0D662E74A2A7}" destId="{2AFDBDEB-70FA-4CE6-A1FB-3C7B4B9D8496}" srcOrd="1" destOrd="1" presId="urn:microsoft.com/office/officeart/2005/8/layout/vList4#1"/>
    <dgm:cxn modelId="{581A7A7D-A93D-4456-A478-67C54FBC772D}" srcId="{7FD1F5EB-5BCD-4F67-A9BF-A3053D399619}" destId="{5AB6D765-7D39-4C65-BF70-B742FF542D09}" srcOrd="1" destOrd="0" parTransId="{3DC36594-07F3-49A5-B455-D9BDAC43813F}" sibTransId="{C7C24948-03B7-4C17-A468-D88C94CEB9A0}"/>
    <dgm:cxn modelId="{B234A382-61C2-4E4F-B4F0-CBD4EDCDFBBE}" type="presOf" srcId="{44818DF9-03B7-42D9-8AC7-C712741F77B3}" destId="{69D4E1E2-0D50-4886-B0B9-F9A78320B5D0}" srcOrd="0" destOrd="3" presId="urn:microsoft.com/office/officeart/2005/8/layout/vList4#1"/>
    <dgm:cxn modelId="{ABF72483-DF55-4664-98E2-66AC87BFE280}" type="presOf" srcId="{04B694A5-1F0B-45A7-B900-3EF26A1F31DF}" destId="{BB02DCF3-A559-43D6-9009-CFD3A3804517}" srcOrd="0" destOrd="3" presId="urn:microsoft.com/office/officeart/2005/8/layout/vList4#1"/>
    <dgm:cxn modelId="{C2083683-9669-4BE2-99D2-FB04951CFCF2}" type="presOf" srcId="{1CFFEB35-6CAB-4407-9250-ADB419443D5A}" destId="{787C50CB-C44E-4863-80B3-3D1680788281}" srcOrd="0" destOrd="1" presId="urn:microsoft.com/office/officeart/2005/8/layout/vList4#1"/>
    <dgm:cxn modelId="{ABA4F78D-81C6-4922-803E-53601E8560C5}" type="presOf" srcId="{7FD1F5EB-5BCD-4F67-A9BF-A3053D399619}" destId="{BB02DCF3-A559-43D6-9009-CFD3A3804517}" srcOrd="0" destOrd="0" presId="urn:microsoft.com/office/officeart/2005/8/layout/vList4#1"/>
    <dgm:cxn modelId="{21592293-2B4A-40F8-8F6D-6D7170EA465A}" type="presOf" srcId="{7FD1F5EB-5BCD-4F67-A9BF-A3053D399619}" destId="{F7D28924-B1A4-458A-8B0D-5764E3E9629B}" srcOrd="1" destOrd="0" presId="urn:microsoft.com/office/officeart/2005/8/layout/vList4#1"/>
    <dgm:cxn modelId="{E3B9D19A-8605-41B8-98CC-242D93495D42}" type="presOf" srcId="{0CC572C4-4068-4495-B54E-2EACDE7A453E}" destId="{2AFDBDEB-70FA-4CE6-A1FB-3C7B4B9D8496}" srcOrd="1" destOrd="5" presId="urn:microsoft.com/office/officeart/2005/8/layout/vList4#1"/>
    <dgm:cxn modelId="{1BDE759C-876B-41EB-A16E-C92A244BC9F4}" srcId="{7FD1F5EB-5BCD-4F67-A9BF-A3053D399619}" destId="{5AEB6736-F918-4D48-939F-64313049C130}" srcOrd="3" destOrd="0" parTransId="{ED472CEE-6FDB-4CEA-BAE6-F0DD481F8AE9}" sibTransId="{D0A08022-D6C0-4AFF-9BEB-9F5064B4FC2B}"/>
    <dgm:cxn modelId="{64C9079D-C14D-4BE6-BE5A-660591EE73A4}" type="presOf" srcId="{5AEB6736-F918-4D48-939F-64313049C130}" destId="{BB02DCF3-A559-43D6-9009-CFD3A3804517}" srcOrd="0" destOrd="4" presId="urn:microsoft.com/office/officeart/2005/8/layout/vList4#1"/>
    <dgm:cxn modelId="{ACF3C0A8-C0BF-4BD5-B84B-327BE1CBD986}" srcId="{73CEF195-1FC7-4634-AAA6-15F9F4C7DFA6}" destId="{7FD1F5EB-5BCD-4F67-A9BF-A3053D399619}" srcOrd="2" destOrd="0" parTransId="{3322EE69-02BD-4600-9CF0-EA0C112E5CE9}" sibTransId="{A0F1E144-F075-442D-BF79-C50D74BEECF5}"/>
    <dgm:cxn modelId="{3B6C31BE-1FA1-4D00-90A4-1967F6C7CEC1}" type="presOf" srcId="{5AB6D765-7D39-4C65-BF70-B742FF542D09}" destId="{BB02DCF3-A559-43D6-9009-CFD3A3804517}" srcOrd="0" destOrd="2" presId="urn:microsoft.com/office/officeart/2005/8/layout/vList4#1"/>
    <dgm:cxn modelId="{946CA6BF-E32F-4323-A3E0-9D3E83B287FF}" type="presOf" srcId="{74D5D0C5-01FD-4004-8086-C3A29BA395F7}" destId="{BB02DCF3-A559-43D6-9009-CFD3A3804517}" srcOrd="0" destOrd="1" presId="urn:microsoft.com/office/officeart/2005/8/layout/vList4#1"/>
    <dgm:cxn modelId="{06B6C5C6-96AD-484D-BF89-0FE227EC3C64}" srcId="{7FD1F5EB-5BCD-4F67-A9BF-A3053D399619}" destId="{04B694A5-1F0B-45A7-B900-3EF26A1F31DF}" srcOrd="2" destOrd="0" parTransId="{440B94E2-9D75-494E-BC72-5CC3FFECD391}" sibTransId="{AC20118B-EFB1-4192-8DEB-E09012518CE7}"/>
    <dgm:cxn modelId="{89D101CB-9915-4625-87D9-EA40F5A4D2A3}" type="presOf" srcId="{F46A70AE-691B-4F56-86A4-E4D6C8A7E61A}" destId="{69D4E1E2-0D50-4886-B0B9-F9A78320B5D0}" srcOrd="0" destOrd="2" presId="urn:microsoft.com/office/officeart/2005/8/layout/vList4#1"/>
    <dgm:cxn modelId="{D1B059E0-571F-4985-9661-77D118C572DB}" type="presOf" srcId="{C161AFEA-5059-4398-9825-0D662E74A2A7}" destId="{69D4E1E2-0D50-4886-B0B9-F9A78320B5D0}" srcOrd="0" destOrd="1" presId="urn:microsoft.com/office/officeart/2005/8/layout/vList4#1"/>
    <dgm:cxn modelId="{42A95CE3-10A3-43C6-895A-9AAF67FC228A}" srcId="{A71C0E29-809A-49AB-8080-4D6275E7DD5F}" destId="{C161AFEA-5059-4398-9825-0D662E74A2A7}" srcOrd="0" destOrd="0" parTransId="{18EA75BF-789C-47F7-9742-EC5E9C860230}" sibTransId="{3524F1FC-2ED8-4E0D-832A-A9934B2E18F1}"/>
    <dgm:cxn modelId="{DE49B0EB-36F2-446A-B215-238780F66831}" type="presOf" srcId="{5AB6D765-7D39-4C65-BF70-B742FF542D09}" destId="{F7D28924-B1A4-458A-8B0D-5764E3E9629B}" srcOrd="1" destOrd="2" presId="urn:microsoft.com/office/officeart/2005/8/layout/vList4#1"/>
    <dgm:cxn modelId="{F25691EE-7D2F-4BAF-A06A-08063D44B4E9}" type="presOf" srcId="{A71C0E29-809A-49AB-8080-4D6275E7DD5F}" destId="{2AFDBDEB-70FA-4CE6-A1FB-3C7B4B9D8496}" srcOrd="1" destOrd="0" presId="urn:microsoft.com/office/officeart/2005/8/layout/vList4#1"/>
    <dgm:cxn modelId="{4CD49DF0-5E50-4870-B013-3EC8A99D0D34}" type="presOf" srcId="{676B6B60-E7F6-4C9B-AD51-6409CE2808F8}" destId="{69D4E1E2-0D50-4886-B0B9-F9A78320B5D0}" srcOrd="0" destOrd="4" presId="urn:microsoft.com/office/officeart/2005/8/layout/vList4#1"/>
    <dgm:cxn modelId="{1A36BBFE-35F4-4ED5-A7B6-9B4C7F1427CF}" type="presOf" srcId="{676B6B60-E7F6-4C9B-AD51-6409CE2808F8}" destId="{2AFDBDEB-70FA-4CE6-A1FB-3C7B4B9D8496}" srcOrd="1" destOrd="4" presId="urn:microsoft.com/office/officeart/2005/8/layout/vList4#1"/>
    <dgm:cxn modelId="{FAA44EBC-7FB5-4731-BA61-719D130986A4}" type="presParOf" srcId="{B727A547-8F27-431B-8989-6E9783732F13}" destId="{413F4471-4715-4D92-96A1-092EB370BEC0}" srcOrd="0" destOrd="0" presId="urn:microsoft.com/office/officeart/2005/8/layout/vList4#1"/>
    <dgm:cxn modelId="{8E6693A5-B2B4-4825-A632-91655B3F6007}" type="presParOf" srcId="{413F4471-4715-4D92-96A1-092EB370BEC0}" destId="{787C50CB-C44E-4863-80B3-3D1680788281}" srcOrd="0" destOrd="0" presId="urn:microsoft.com/office/officeart/2005/8/layout/vList4#1"/>
    <dgm:cxn modelId="{D58C56BA-E957-4A08-97B7-487B53808D69}" type="presParOf" srcId="{413F4471-4715-4D92-96A1-092EB370BEC0}" destId="{FE165337-83F2-453F-8E58-531EE2D1408A}" srcOrd="1" destOrd="0" presId="urn:microsoft.com/office/officeart/2005/8/layout/vList4#1"/>
    <dgm:cxn modelId="{2E9070A5-97AD-45F4-B638-CF83B53C53AC}" type="presParOf" srcId="{413F4471-4715-4D92-96A1-092EB370BEC0}" destId="{88DFA72F-AB21-4A68-9FAB-F2DBE779A495}" srcOrd="2" destOrd="0" presId="urn:microsoft.com/office/officeart/2005/8/layout/vList4#1"/>
    <dgm:cxn modelId="{84A40AF8-D0C0-4693-861C-0E71BAA03810}" type="presParOf" srcId="{B727A547-8F27-431B-8989-6E9783732F13}" destId="{8559DBF0-82E8-4427-8978-2FD31E3DC187}" srcOrd="1" destOrd="0" presId="urn:microsoft.com/office/officeart/2005/8/layout/vList4#1"/>
    <dgm:cxn modelId="{4CA0BF1C-0A47-428A-9FBC-0ECEA9B44741}" type="presParOf" srcId="{B727A547-8F27-431B-8989-6E9783732F13}" destId="{5AEEBE74-73A7-451D-90DC-45914C3EEE21}" srcOrd="2" destOrd="0" presId="urn:microsoft.com/office/officeart/2005/8/layout/vList4#1"/>
    <dgm:cxn modelId="{329840D4-455B-41F1-AF9D-3E05684E0B27}" type="presParOf" srcId="{5AEEBE74-73A7-451D-90DC-45914C3EEE21}" destId="{69D4E1E2-0D50-4886-B0B9-F9A78320B5D0}" srcOrd="0" destOrd="0" presId="urn:microsoft.com/office/officeart/2005/8/layout/vList4#1"/>
    <dgm:cxn modelId="{221CE436-3727-418E-B688-E93973BCA894}" type="presParOf" srcId="{5AEEBE74-73A7-451D-90DC-45914C3EEE21}" destId="{5F430844-A29D-42C7-9008-F3F871F62073}" srcOrd="1" destOrd="0" presId="urn:microsoft.com/office/officeart/2005/8/layout/vList4#1"/>
    <dgm:cxn modelId="{BFCF5C7F-1352-4629-A107-44FA453D1926}" type="presParOf" srcId="{5AEEBE74-73A7-451D-90DC-45914C3EEE21}" destId="{2AFDBDEB-70FA-4CE6-A1FB-3C7B4B9D8496}" srcOrd="2" destOrd="0" presId="urn:microsoft.com/office/officeart/2005/8/layout/vList4#1"/>
    <dgm:cxn modelId="{9DC74229-C7A0-4843-AD47-57841A6365D0}" type="presParOf" srcId="{B727A547-8F27-431B-8989-6E9783732F13}" destId="{3FCEDDC1-0DC0-4841-89BE-D5CE3547C4FB}" srcOrd="3" destOrd="0" presId="urn:microsoft.com/office/officeart/2005/8/layout/vList4#1"/>
    <dgm:cxn modelId="{2A402AAF-DEE3-43AF-9E1E-09D4E8CCAD03}" type="presParOf" srcId="{B727A547-8F27-431B-8989-6E9783732F13}" destId="{4EECAD58-1BCE-4BE0-B850-FB3158A7E411}" srcOrd="4" destOrd="0" presId="urn:microsoft.com/office/officeart/2005/8/layout/vList4#1"/>
    <dgm:cxn modelId="{4E10F83A-D459-4CAE-AC15-FEEFC78D155F}" type="presParOf" srcId="{4EECAD58-1BCE-4BE0-B850-FB3158A7E411}" destId="{BB02DCF3-A559-43D6-9009-CFD3A3804517}" srcOrd="0" destOrd="0" presId="urn:microsoft.com/office/officeart/2005/8/layout/vList4#1"/>
    <dgm:cxn modelId="{B8CA59E6-5A94-4780-948F-FF741C829494}" type="presParOf" srcId="{4EECAD58-1BCE-4BE0-B850-FB3158A7E411}" destId="{BECED7DA-8FD1-4143-B125-38E12D1A7957}" srcOrd="1" destOrd="0" presId="urn:microsoft.com/office/officeart/2005/8/layout/vList4#1"/>
    <dgm:cxn modelId="{F8044A9C-A417-4CC5-974C-470E0B766C9A}" type="presParOf" srcId="{4EECAD58-1BCE-4BE0-B850-FB3158A7E411}" destId="{F7D28924-B1A4-458A-8B0D-5764E3E9629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592A9-45A4-49D9-B286-96A4C6DB4CE9}" type="doc">
      <dgm:prSet loTypeId="urn:microsoft.com/office/officeart/2005/8/layout/hList7#1" loCatId="process" qsTypeId="urn:microsoft.com/office/officeart/2005/8/quickstyle/simple1" qsCatId="simple" csTypeId="urn:microsoft.com/office/officeart/2005/8/colors/colorful5" csCatId="colorful" phldr="1"/>
      <dgm:spPr/>
    </dgm:pt>
    <dgm:pt modelId="{9942A936-CE16-4ABD-BD63-0A7B8910ECD9}">
      <dgm:prSet phldrT="[Texto]"/>
      <dgm:spPr/>
      <dgm:t>
        <a:bodyPr/>
        <a:lstStyle/>
        <a:p>
          <a:r>
            <a:rPr lang="pt-BR" dirty="0"/>
            <a:t>Adesão à Abraceel</a:t>
          </a:r>
        </a:p>
      </dgm:t>
    </dgm:pt>
    <dgm:pt modelId="{B4C653DE-29DC-46A7-B0BB-AAFFD2F13465}" type="parTrans" cxnId="{E9281C9C-6D30-46A0-A30F-426CF05820A4}">
      <dgm:prSet/>
      <dgm:spPr/>
      <dgm:t>
        <a:bodyPr/>
        <a:lstStyle/>
        <a:p>
          <a:endParaRPr lang="pt-BR"/>
        </a:p>
      </dgm:t>
    </dgm:pt>
    <dgm:pt modelId="{D3EE2036-9994-485C-B3B4-AAD437FA108B}" type="sibTrans" cxnId="{E9281C9C-6D30-46A0-A30F-426CF05820A4}">
      <dgm:prSet/>
      <dgm:spPr/>
      <dgm:t>
        <a:bodyPr/>
        <a:lstStyle/>
        <a:p>
          <a:endParaRPr lang="pt-BR"/>
        </a:p>
      </dgm:t>
    </dgm:pt>
    <dgm:pt modelId="{98E9033A-C936-47BE-8817-3195531D4CD8}">
      <dgm:prSet phldrT="[Texto]"/>
      <dgm:spPr/>
      <dgm:t>
        <a:bodyPr/>
        <a:lstStyle/>
        <a:p>
          <a:r>
            <a:rPr lang="pt-BR" dirty="0"/>
            <a:t>Certificação de Empresas</a:t>
          </a:r>
        </a:p>
      </dgm:t>
    </dgm:pt>
    <dgm:pt modelId="{83C0447C-E710-45A9-9173-A0A7808C253D}" type="parTrans" cxnId="{007AB1E3-2383-4984-9F96-8948835E6F78}">
      <dgm:prSet/>
      <dgm:spPr/>
      <dgm:t>
        <a:bodyPr/>
        <a:lstStyle/>
        <a:p>
          <a:endParaRPr lang="pt-BR"/>
        </a:p>
      </dgm:t>
    </dgm:pt>
    <dgm:pt modelId="{744BBBB0-DAA1-4F92-9A29-B638AE79AAEA}" type="sibTrans" cxnId="{007AB1E3-2383-4984-9F96-8948835E6F78}">
      <dgm:prSet/>
      <dgm:spPr/>
      <dgm:t>
        <a:bodyPr/>
        <a:lstStyle/>
        <a:p>
          <a:endParaRPr lang="pt-BR"/>
        </a:p>
      </dgm:t>
    </dgm:pt>
    <dgm:pt modelId="{3B443514-1020-4BB7-BAFD-B03E3BF197A4}">
      <dgm:prSet phldrT="[Texto]"/>
      <dgm:spPr/>
      <dgm:t>
        <a:bodyPr/>
        <a:lstStyle/>
        <a:p>
          <a:r>
            <a:rPr lang="pt-BR" dirty="0"/>
            <a:t>Portal de informações e transparência</a:t>
          </a:r>
        </a:p>
      </dgm:t>
    </dgm:pt>
    <dgm:pt modelId="{AD567696-E564-444A-A957-5BC59C1EF882}" type="parTrans" cxnId="{B6FD880B-959C-4D08-9FDE-7C15377BB858}">
      <dgm:prSet/>
      <dgm:spPr/>
      <dgm:t>
        <a:bodyPr/>
        <a:lstStyle/>
        <a:p>
          <a:endParaRPr lang="pt-BR"/>
        </a:p>
      </dgm:t>
    </dgm:pt>
    <dgm:pt modelId="{6EF0F687-1010-4046-B5D3-ECD17E45E2C8}" type="sibTrans" cxnId="{B6FD880B-959C-4D08-9FDE-7C15377BB858}">
      <dgm:prSet/>
      <dgm:spPr/>
      <dgm:t>
        <a:bodyPr/>
        <a:lstStyle/>
        <a:p>
          <a:endParaRPr lang="pt-BR"/>
        </a:p>
      </dgm:t>
    </dgm:pt>
    <dgm:pt modelId="{3480B2E8-AB47-436A-AF4E-A8BB18DA0CB2}">
      <dgm:prSet phldrT="[Texto]"/>
      <dgm:spPr/>
      <dgm:t>
        <a:bodyPr/>
        <a:lstStyle/>
        <a:p>
          <a:r>
            <a:rPr lang="pt-BR" dirty="0"/>
            <a:t>Manual de boas práticas</a:t>
          </a:r>
        </a:p>
      </dgm:t>
    </dgm:pt>
    <dgm:pt modelId="{F561F13E-0BCC-47EB-BC9B-C1A60D6F49C3}" type="parTrans" cxnId="{20A4D0FE-5055-4FBE-9853-29A20F47C12F}">
      <dgm:prSet/>
      <dgm:spPr/>
      <dgm:t>
        <a:bodyPr/>
        <a:lstStyle/>
        <a:p>
          <a:endParaRPr lang="pt-BR"/>
        </a:p>
      </dgm:t>
    </dgm:pt>
    <dgm:pt modelId="{02C82E68-7626-4158-87C0-8BA00C4E18E2}" type="sibTrans" cxnId="{20A4D0FE-5055-4FBE-9853-29A20F47C12F}">
      <dgm:prSet/>
      <dgm:spPr/>
      <dgm:t>
        <a:bodyPr/>
        <a:lstStyle/>
        <a:p>
          <a:endParaRPr lang="pt-BR"/>
        </a:p>
      </dgm:t>
    </dgm:pt>
    <dgm:pt modelId="{D1CE6C30-F18A-4698-8017-F906107D5F02}">
      <dgm:prSet phldrT="[Texto]"/>
      <dgm:spPr/>
      <dgm:t>
        <a:bodyPr/>
        <a:lstStyle/>
        <a:p>
          <a:r>
            <a:rPr lang="pt-BR" dirty="0"/>
            <a:t>Contratos Financeiros</a:t>
          </a:r>
        </a:p>
      </dgm:t>
    </dgm:pt>
    <dgm:pt modelId="{7DF8AB04-0DAF-4ED5-9E05-55C74850C60A}" type="parTrans" cxnId="{72737847-B25B-4DFD-8A38-95C36BA161FC}">
      <dgm:prSet/>
      <dgm:spPr/>
      <dgm:t>
        <a:bodyPr/>
        <a:lstStyle/>
        <a:p>
          <a:endParaRPr lang="pt-BR"/>
        </a:p>
      </dgm:t>
    </dgm:pt>
    <dgm:pt modelId="{9F3FEBF9-0C20-4189-9E72-DA6A45B5ACF3}" type="sibTrans" cxnId="{72737847-B25B-4DFD-8A38-95C36BA161FC}">
      <dgm:prSet/>
      <dgm:spPr/>
      <dgm:t>
        <a:bodyPr/>
        <a:lstStyle/>
        <a:p>
          <a:endParaRPr lang="pt-BR"/>
        </a:p>
      </dgm:t>
    </dgm:pt>
    <dgm:pt modelId="{9108F720-D7B2-4616-8710-CC83BE782E09}">
      <dgm:prSet phldrT="[Texto]"/>
      <dgm:spPr/>
      <dgm:t>
        <a:bodyPr/>
        <a:lstStyle/>
        <a:p>
          <a:r>
            <a:rPr lang="pt-BR" i="1" dirty="0" err="1"/>
            <a:t>Clearing</a:t>
          </a:r>
          <a:r>
            <a:rPr lang="pt-BR" i="1" dirty="0"/>
            <a:t> </a:t>
          </a:r>
          <a:r>
            <a:rPr lang="pt-BR" i="1" dirty="0" err="1"/>
            <a:t>House</a:t>
          </a:r>
          <a:endParaRPr lang="pt-BR" i="1" dirty="0"/>
        </a:p>
      </dgm:t>
    </dgm:pt>
    <dgm:pt modelId="{89FB5B91-14E3-4A8F-8561-D0BC55B80551}" type="parTrans" cxnId="{6E47611D-2DC0-4B87-882A-683B1222B470}">
      <dgm:prSet/>
      <dgm:spPr/>
      <dgm:t>
        <a:bodyPr/>
        <a:lstStyle/>
        <a:p>
          <a:endParaRPr lang="pt-BR"/>
        </a:p>
      </dgm:t>
    </dgm:pt>
    <dgm:pt modelId="{F306FB0B-16B1-47E5-A2DB-D7602525D66B}" type="sibTrans" cxnId="{6E47611D-2DC0-4B87-882A-683B1222B470}">
      <dgm:prSet/>
      <dgm:spPr/>
      <dgm:t>
        <a:bodyPr/>
        <a:lstStyle/>
        <a:p>
          <a:endParaRPr lang="pt-BR"/>
        </a:p>
      </dgm:t>
    </dgm:pt>
    <dgm:pt modelId="{B9E218CE-9F31-40C9-B322-87E63703D22B}" type="pres">
      <dgm:prSet presAssocID="{5B6592A9-45A4-49D9-B286-96A4C6DB4CE9}" presName="Name0" presStyleCnt="0">
        <dgm:presLayoutVars>
          <dgm:dir/>
          <dgm:resizeHandles val="exact"/>
        </dgm:presLayoutVars>
      </dgm:prSet>
      <dgm:spPr/>
    </dgm:pt>
    <dgm:pt modelId="{48D0E30E-C2C6-4DF5-9FC2-36D3EB68C86D}" type="pres">
      <dgm:prSet presAssocID="{5B6592A9-45A4-49D9-B286-96A4C6DB4CE9}" presName="fgShape" presStyleLbl="fgShp" presStyleIdx="0" presStyleCnt="1"/>
      <dgm:spPr>
        <a:solidFill>
          <a:srgbClr val="FFFF00"/>
        </a:solidFill>
      </dgm:spPr>
    </dgm:pt>
    <dgm:pt modelId="{E3ECDA01-8E41-4BAC-BD70-550ACFA664B5}" type="pres">
      <dgm:prSet presAssocID="{5B6592A9-45A4-49D9-B286-96A4C6DB4CE9}" presName="linComp" presStyleCnt="0"/>
      <dgm:spPr/>
    </dgm:pt>
    <dgm:pt modelId="{F56F293D-51FE-4DE7-B0DF-982EA911321D}" type="pres">
      <dgm:prSet presAssocID="{9942A936-CE16-4ABD-BD63-0A7B8910ECD9}" presName="compNode" presStyleCnt="0"/>
      <dgm:spPr/>
    </dgm:pt>
    <dgm:pt modelId="{0FEB1FD7-AB54-4DAB-BE1F-414F1175AADC}" type="pres">
      <dgm:prSet presAssocID="{9942A936-CE16-4ABD-BD63-0A7B8910ECD9}" presName="bkgdShape" presStyleLbl="node1" presStyleIdx="0" presStyleCnt="6"/>
      <dgm:spPr/>
    </dgm:pt>
    <dgm:pt modelId="{908142C5-01CA-4119-A0BF-A7C013A61DAA}" type="pres">
      <dgm:prSet presAssocID="{9942A936-CE16-4ABD-BD63-0A7B8910ECD9}" presName="nodeTx" presStyleLbl="node1" presStyleIdx="0" presStyleCnt="6">
        <dgm:presLayoutVars>
          <dgm:bulletEnabled val="1"/>
        </dgm:presLayoutVars>
      </dgm:prSet>
      <dgm:spPr/>
    </dgm:pt>
    <dgm:pt modelId="{78F21D30-4746-42C7-AB35-095DB81F1FA7}" type="pres">
      <dgm:prSet presAssocID="{9942A936-CE16-4ABD-BD63-0A7B8910ECD9}" presName="invisiNode" presStyleLbl="node1" presStyleIdx="0" presStyleCnt="6"/>
      <dgm:spPr/>
    </dgm:pt>
    <dgm:pt modelId="{00397F47-CDB3-4C5A-A0C1-E55A3D3EBA81}" type="pres">
      <dgm:prSet presAssocID="{9942A936-CE16-4ABD-BD63-0A7B8910ECD9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D7F327-1876-48D9-81C3-B7C1DC84D8BD}" type="pres">
      <dgm:prSet presAssocID="{D3EE2036-9994-485C-B3B4-AAD437FA108B}" presName="sibTrans" presStyleLbl="sibTrans2D1" presStyleIdx="0" presStyleCnt="0"/>
      <dgm:spPr/>
    </dgm:pt>
    <dgm:pt modelId="{C07C31C9-0DA3-45A4-9ED0-15876B95F72A}" type="pres">
      <dgm:prSet presAssocID="{98E9033A-C936-47BE-8817-3195531D4CD8}" presName="compNode" presStyleCnt="0"/>
      <dgm:spPr/>
    </dgm:pt>
    <dgm:pt modelId="{FB139622-F3BF-43D9-A8F8-FA8EB60A9DC7}" type="pres">
      <dgm:prSet presAssocID="{98E9033A-C936-47BE-8817-3195531D4CD8}" presName="bkgdShape" presStyleLbl="node1" presStyleIdx="1" presStyleCnt="6"/>
      <dgm:spPr/>
    </dgm:pt>
    <dgm:pt modelId="{7B04235A-8B53-48F1-B08F-83FE15613DE1}" type="pres">
      <dgm:prSet presAssocID="{98E9033A-C936-47BE-8817-3195531D4CD8}" presName="nodeTx" presStyleLbl="node1" presStyleIdx="1" presStyleCnt="6">
        <dgm:presLayoutVars>
          <dgm:bulletEnabled val="1"/>
        </dgm:presLayoutVars>
      </dgm:prSet>
      <dgm:spPr/>
    </dgm:pt>
    <dgm:pt modelId="{47208554-CA1A-473A-9024-D937A56BF996}" type="pres">
      <dgm:prSet presAssocID="{98E9033A-C936-47BE-8817-3195531D4CD8}" presName="invisiNode" presStyleLbl="node1" presStyleIdx="1" presStyleCnt="6"/>
      <dgm:spPr/>
    </dgm:pt>
    <dgm:pt modelId="{DDA3EB46-BAC3-4E01-A108-8ACCB9CFC65D}" type="pres">
      <dgm:prSet presAssocID="{98E9033A-C936-47BE-8817-3195531D4CD8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1B823E-F6C0-486A-B03C-F7DD7041277D}" type="pres">
      <dgm:prSet presAssocID="{744BBBB0-DAA1-4F92-9A29-B638AE79AAEA}" presName="sibTrans" presStyleLbl="sibTrans2D1" presStyleIdx="0" presStyleCnt="0"/>
      <dgm:spPr/>
    </dgm:pt>
    <dgm:pt modelId="{91E1F147-E8B2-4617-960E-25AA9119CB3C}" type="pres">
      <dgm:prSet presAssocID="{3B443514-1020-4BB7-BAFD-B03E3BF197A4}" presName="compNode" presStyleCnt="0"/>
      <dgm:spPr/>
    </dgm:pt>
    <dgm:pt modelId="{F894B454-4384-43E4-AE09-EE910F8EEEFA}" type="pres">
      <dgm:prSet presAssocID="{3B443514-1020-4BB7-BAFD-B03E3BF197A4}" presName="bkgdShape" presStyleLbl="node1" presStyleIdx="2" presStyleCnt="6"/>
      <dgm:spPr/>
    </dgm:pt>
    <dgm:pt modelId="{CC31A73C-6A9E-44CC-B2A4-FCBFDBED3325}" type="pres">
      <dgm:prSet presAssocID="{3B443514-1020-4BB7-BAFD-B03E3BF197A4}" presName="nodeTx" presStyleLbl="node1" presStyleIdx="2" presStyleCnt="6">
        <dgm:presLayoutVars>
          <dgm:bulletEnabled val="1"/>
        </dgm:presLayoutVars>
      </dgm:prSet>
      <dgm:spPr/>
    </dgm:pt>
    <dgm:pt modelId="{E6BC25A9-28F0-428F-A79C-502C12B8EC40}" type="pres">
      <dgm:prSet presAssocID="{3B443514-1020-4BB7-BAFD-B03E3BF197A4}" presName="invisiNode" presStyleLbl="node1" presStyleIdx="2" presStyleCnt="6"/>
      <dgm:spPr/>
    </dgm:pt>
    <dgm:pt modelId="{9A6AA20B-0214-400B-B777-7E2E16B5E975}" type="pres">
      <dgm:prSet presAssocID="{3B443514-1020-4BB7-BAFD-B03E3BF197A4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BD64309-149A-48FC-A0A4-BA905465675B}" type="pres">
      <dgm:prSet presAssocID="{6EF0F687-1010-4046-B5D3-ECD17E45E2C8}" presName="sibTrans" presStyleLbl="sibTrans2D1" presStyleIdx="0" presStyleCnt="0"/>
      <dgm:spPr/>
    </dgm:pt>
    <dgm:pt modelId="{61302636-3498-401A-B486-4E9CBE30C9BB}" type="pres">
      <dgm:prSet presAssocID="{3480B2E8-AB47-436A-AF4E-A8BB18DA0CB2}" presName="compNode" presStyleCnt="0"/>
      <dgm:spPr/>
    </dgm:pt>
    <dgm:pt modelId="{35CF0C08-563B-422E-9204-B00547F91F94}" type="pres">
      <dgm:prSet presAssocID="{3480B2E8-AB47-436A-AF4E-A8BB18DA0CB2}" presName="bkgdShape" presStyleLbl="node1" presStyleIdx="3" presStyleCnt="6"/>
      <dgm:spPr/>
    </dgm:pt>
    <dgm:pt modelId="{D3A46FEC-643A-4627-B083-39162C373CE3}" type="pres">
      <dgm:prSet presAssocID="{3480B2E8-AB47-436A-AF4E-A8BB18DA0CB2}" presName="nodeTx" presStyleLbl="node1" presStyleIdx="3" presStyleCnt="6">
        <dgm:presLayoutVars>
          <dgm:bulletEnabled val="1"/>
        </dgm:presLayoutVars>
      </dgm:prSet>
      <dgm:spPr/>
    </dgm:pt>
    <dgm:pt modelId="{E77E0A82-BC97-4780-9870-5BEF866432AB}" type="pres">
      <dgm:prSet presAssocID="{3480B2E8-AB47-436A-AF4E-A8BB18DA0CB2}" presName="invisiNode" presStyleLbl="node1" presStyleIdx="3" presStyleCnt="6"/>
      <dgm:spPr/>
    </dgm:pt>
    <dgm:pt modelId="{ED0E18E5-F249-4FBA-860C-A60191BC8565}" type="pres">
      <dgm:prSet presAssocID="{3480B2E8-AB47-436A-AF4E-A8BB18DA0CB2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6C08A55-FC03-4687-B567-AD02D7D74323}" type="pres">
      <dgm:prSet presAssocID="{02C82E68-7626-4158-87C0-8BA00C4E18E2}" presName="sibTrans" presStyleLbl="sibTrans2D1" presStyleIdx="0" presStyleCnt="0"/>
      <dgm:spPr/>
    </dgm:pt>
    <dgm:pt modelId="{92461267-ABFD-4777-8137-ADC9EB2AAEA1}" type="pres">
      <dgm:prSet presAssocID="{D1CE6C30-F18A-4698-8017-F906107D5F02}" presName="compNode" presStyleCnt="0"/>
      <dgm:spPr/>
    </dgm:pt>
    <dgm:pt modelId="{2D305881-E52C-4EB6-B6A4-115DD1EA0C4D}" type="pres">
      <dgm:prSet presAssocID="{D1CE6C30-F18A-4698-8017-F906107D5F02}" presName="bkgdShape" presStyleLbl="node1" presStyleIdx="4" presStyleCnt="6"/>
      <dgm:spPr/>
    </dgm:pt>
    <dgm:pt modelId="{F6FB3031-7BAE-4649-A85C-C9BAC0A669BE}" type="pres">
      <dgm:prSet presAssocID="{D1CE6C30-F18A-4698-8017-F906107D5F02}" presName="nodeTx" presStyleLbl="node1" presStyleIdx="4" presStyleCnt="6">
        <dgm:presLayoutVars>
          <dgm:bulletEnabled val="1"/>
        </dgm:presLayoutVars>
      </dgm:prSet>
      <dgm:spPr/>
    </dgm:pt>
    <dgm:pt modelId="{A7290BBD-2F31-4E4F-91EF-AF16148B5A68}" type="pres">
      <dgm:prSet presAssocID="{D1CE6C30-F18A-4698-8017-F906107D5F02}" presName="invisiNode" presStyleLbl="node1" presStyleIdx="4" presStyleCnt="6"/>
      <dgm:spPr/>
    </dgm:pt>
    <dgm:pt modelId="{79D98F84-86B3-4FA8-820D-82C9B122A4CE}" type="pres">
      <dgm:prSet presAssocID="{D1CE6C30-F18A-4698-8017-F906107D5F02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8D78F36-503C-432C-B42E-16ED233A2968}" type="pres">
      <dgm:prSet presAssocID="{9F3FEBF9-0C20-4189-9E72-DA6A45B5ACF3}" presName="sibTrans" presStyleLbl="sibTrans2D1" presStyleIdx="0" presStyleCnt="0"/>
      <dgm:spPr/>
    </dgm:pt>
    <dgm:pt modelId="{105AF774-1B1A-4052-AC78-084BA1187608}" type="pres">
      <dgm:prSet presAssocID="{9108F720-D7B2-4616-8710-CC83BE782E09}" presName="compNode" presStyleCnt="0"/>
      <dgm:spPr/>
    </dgm:pt>
    <dgm:pt modelId="{09EC4B13-32AF-45D5-82F8-D8398CCDA889}" type="pres">
      <dgm:prSet presAssocID="{9108F720-D7B2-4616-8710-CC83BE782E09}" presName="bkgdShape" presStyleLbl="node1" presStyleIdx="5" presStyleCnt="6"/>
      <dgm:spPr/>
    </dgm:pt>
    <dgm:pt modelId="{8679E214-5942-449C-A69C-7D1E58C3BCE6}" type="pres">
      <dgm:prSet presAssocID="{9108F720-D7B2-4616-8710-CC83BE782E09}" presName="nodeTx" presStyleLbl="node1" presStyleIdx="5" presStyleCnt="6">
        <dgm:presLayoutVars>
          <dgm:bulletEnabled val="1"/>
        </dgm:presLayoutVars>
      </dgm:prSet>
      <dgm:spPr/>
    </dgm:pt>
    <dgm:pt modelId="{304D4D39-259F-435B-A000-57B65FB49D62}" type="pres">
      <dgm:prSet presAssocID="{9108F720-D7B2-4616-8710-CC83BE782E09}" presName="invisiNode" presStyleLbl="node1" presStyleIdx="5" presStyleCnt="6"/>
      <dgm:spPr/>
    </dgm:pt>
    <dgm:pt modelId="{17D08228-2BA9-43B9-8C6B-1EF01D7E0977}" type="pres">
      <dgm:prSet presAssocID="{9108F720-D7B2-4616-8710-CC83BE782E09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B6FD880B-959C-4D08-9FDE-7C15377BB858}" srcId="{5B6592A9-45A4-49D9-B286-96A4C6DB4CE9}" destId="{3B443514-1020-4BB7-BAFD-B03E3BF197A4}" srcOrd="2" destOrd="0" parTransId="{AD567696-E564-444A-A957-5BC59C1EF882}" sibTransId="{6EF0F687-1010-4046-B5D3-ECD17E45E2C8}"/>
    <dgm:cxn modelId="{B9204B12-FA02-4C01-BF62-0313DFAACE80}" type="presOf" srcId="{98E9033A-C936-47BE-8817-3195531D4CD8}" destId="{7B04235A-8B53-48F1-B08F-83FE15613DE1}" srcOrd="1" destOrd="0" presId="urn:microsoft.com/office/officeart/2005/8/layout/hList7#1"/>
    <dgm:cxn modelId="{5A9BD71B-DE02-4B0D-ACD3-1F0722B1048E}" type="presOf" srcId="{5B6592A9-45A4-49D9-B286-96A4C6DB4CE9}" destId="{B9E218CE-9F31-40C9-B322-87E63703D22B}" srcOrd="0" destOrd="0" presId="urn:microsoft.com/office/officeart/2005/8/layout/hList7#1"/>
    <dgm:cxn modelId="{6E47611D-2DC0-4B87-882A-683B1222B470}" srcId="{5B6592A9-45A4-49D9-B286-96A4C6DB4CE9}" destId="{9108F720-D7B2-4616-8710-CC83BE782E09}" srcOrd="5" destOrd="0" parTransId="{89FB5B91-14E3-4A8F-8561-D0BC55B80551}" sibTransId="{F306FB0B-16B1-47E5-A2DB-D7602525D66B}"/>
    <dgm:cxn modelId="{7E038623-B3A1-4F76-95A5-14533794A923}" type="presOf" srcId="{D1CE6C30-F18A-4698-8017-F906107D5F02}" destId="{F6FB3031-7BAE-4649-A85C-C9BAC0A669BE}" srcOrd="1" destOrd="0" presId="urn:microsoft.com/office/officeart/2005/8/layout/hList7#1"/>
    <dgm:cxn modelId="{4F772526-148D-4A63-BFA4-CE7BE4EC6F96}" type="presOf" srcId="{9108F720-D7B2-4616-8710-CC83BE782E09}" destId="{09EC4B13-32AF-45D5-82F8-D8398CCDA889}" srcOrd="0" destOrd="0" presId="urn:microsoft.com/office/officeart/2005/8/layout/hList7#1"/>
    <dgm:cxn modelId="{BE295628-50DF-4C49-AD6E-B71E2BB7F35A}" type="presOf" srcId="{D3EE2036-9994-485C-B3B4-AAD437FA108B}" destId="{53D7F327-1876-48D9-81C3-B7C1DC84D8BD}" srcOrd="0" destOrd="0" presId="urn:microsoft.com/office/officeart/2005/8/layout/hList7#1"/>
    <dgm:cxn modelId="{E1E0D02D-A7A9-4C30-989C-178610D1AA56}" type="presOf" srcId="{3480B2E8-AB47-436A-AF4E-A8BB18DA0CB2}" destId="{D3A46FEC-643A-4627-B083-39162C373CE3}" srcOrd="1" destOrd="0" presId="urn:microsoft.com/office/officeart/2005/8/layout/hList7#1"/>
    <dgm:cxn modelId="{72737847-B25B-4DFD-8A38-95C36BA161FC}" srcId="{5B6592A9-45A4-49D9-B286-96A4C6DB4CE9}" destId="{D1CE6C30-F18A-4698-8017-F906107D5F02}" srcOrd="4" destOrd="0" parTransId="{7DF8AB04-0DAF-4ED5-9E05-55C74850C60A}" sibTransId="{9F3FEBF9-0C20-4189-9E72-DA6A45B5ACF3}"/>
    <dgm:cxn modelId="{4BA5E368-D57B-4E86-9FD7-CA2158C6A647}" type="presOf" srcId="{6EF0F687-1010-4046-B5D3-ECD17E45E2C8}" destId="{CBD64309-149A-48FC-A0A4-BA905465675B}" srcOrd="0" destOrd="0" presId="urn:microsoft.com/office/officeart/2005/8/layout/hList7#1"/>
    <dgm:cxn modelId="{CFF3DD51-2263-4B1F-AA44-E7C4823855A3}" type="presOf" srcId="{D1CE6C30-F18A-4698-8017-F906107D5F02}" destId="{2D305881-E52C-4EB6-B6A4-115DD1EA0C4D}" srcOrd="0" destOrd="0" presId="urn:microsoft.com/office/officeart/2005/8/layout/hList7#1"/>
    <dgm:cxn modelId="{53201559-EE66-44F8-96A3-8B63E142D880}" type="presOf" srcId="{98E9033A-C936-47BE-8817-3195531D4CD8}" destId="{FB139622-F3BF-43D9-A8F8-FA8EB60A9DC7}" srcOrd="0" destOrd="0" presId="urn:microsoft.com/office/officeart/2005/8/layout/hList7#1"/>
    <dgm:cxn modelId="{96093F59-9EBC-440A-AF62-57FCDF8A167B}" type="presOf" srcId="{02C82E68-7626-4158-87C0-8BA00C4E18E2}" destId="{36C08A55-FC03-4687-B567-AD02D7D74323}" srcOrd="0" destOrd="0" presId="urn:microsoft.com/office/officeart/2005/8/layout/hList7#1"/>
    <dgm:cxn modelId="{47430E7D-2B59-4D03-A71C-799F8BD3F955}" type="presOf" srcId="{9942A936-CE16-4ABD-BD63-0A7B8910ECD9}" destId="{908142C5-01CA-4119-A0BF-A7C013A61DAA}" srcOrd="1" destOrd="0" presId="urn:microsoft.com/office/officeart/2005/8/layout/hList7#1"/>
    <dgm:cxn modelId="{E9281C9C-6D30-46A0-A30F-426CF05820A4}" srcId="{5B6592A9-45A4-49D9-B286-96A4C6DB4CE9}" destId="{9942A936-CE16-4ABD-BD63-0A7B8910ECD9}" srcOrd="0" destOrd="0" parTransId="{B4C653DE-29DC-46A7-B0BB-AAFFD2F13465}" sibTransId="{D3EE2036-9994-485C-B3B4-AAD437FA108B}"/>
    <dgm:cxn modelId="{3D18A39C-A4EE-4EDF-BBB2-ECBDF31286AB}" type="presOf" srcId="{3B443514-1020-4BB7-BAFD-B03E3BF197A4}" destId="{F894B454-4384-43E4-AE09-EE910F8EEEFA}" srcOrd="0" destOrd="0" presId="urn:microsoft.com/office/officeart/2005/8/layout/hList7#1"/>
    <dgm:cxn modelId="{209506B5-8FC4-4A25-9D06-2DBF70A4AE67}" type="presOf" srcId="{3480B2E8-AB47-436A-AF4E-A8BB18DA0CB2}" destId="{35CF0C08-563B-422E-9204-B00547F91F94}" srcOrd="0" destOrd="0" presId="urn:microsoft.com/office/officeart/2005/8/layout/hList7#1"/>
    <dgm:cxn modelId="{3040E8B9-45D6-4485-B1E5-1E2695D837A0}" type="presOf" srcId="{3B443514-1020-4BB7-BAFD-B03E3BF197A4}" destId="{CC31A73C-6A9E-44CC-B2A4-FCBFDBED3325}" srcOrd="1" destOrd="0" presId="urn:microsoft.com/office/officeart/2005/8/layout/hList7#1"/>
    <dgm:cxn modelId="{B8193BBC-95EA-49F1-96E0-9D4FD2B45A33}" type="presOf" srcId="{744BBBB0-DAA1-4F92-9A29-B638AE79AAEA}" destId="{581B823E-F6C0-486A-B03C-F7DD7041277D}" srcOrd="0" destOrd="0" presId="urn:microsoft.com/office/officeart/2005/8/layout/hList7#1"/>
    <dgm:cxn modelId="{AD7D33BD-5134-4148-8457-D6AC00313541}" type="presOf" srcId="{9942A936-CE16-4ABD-BD63-0A7B8910ECD9}" destId="{0FEB1FD7-AB54-4DAB-BE1F-414F1175AADC}" srcOrd="0" destOrd="0" presId="urn:microsoft.com/office/officeart/2005/8/layout/hList7#1"/>
    <dgm:cxn modelId="{0154D2CA-3F58-4949-9FE6-9851F1DA08D2}" type="presOf" srcId="{9F3FEBF9-0C20-4189-9E72-DA6A45B5ACF3}" destId="{48D78F36-503C-432C-B42E-16ED233A2968}" srcOrd="0" destOrd="0" presId="urn:microsoft.com/office/officeart/2005/8/layout/hList7#1"/>
    <dgm:cxn modelId="{DA972BCD-8211-464D-B2D4-0A87EB65E893}" type="presOf" srcId="{9108F720-D7B2-4616-8710-CC83BE782E09}" destId="{8679E214-5942-449C-A69C-7D1E58C3BCE6}" srcOrd="1" destOrd="0" presId="urn:microsoft.com/office/officeart/2005/8/layout/hList7#1"/>
    <dgm:cxn modelId="{007AB1E3-2383-4984-9F96-8948835E6F78}" srcId="{5B6592A9-45A4-49D9-B286-96A4C6DB4CE9}" destId="{98E9033A-C936-47BE-8817-3195531D4CD8}" srcOrd="1" destOrd="0" parTransId="{83C0447C-E710-45A9-9173-A0A7808C253D}" sibTransId="{744BBBB0-DAA1-4F92-9A29-B638AE79AAEA}"/>
    <dgm:cxn modelId="{20A4D0FE-5055-4FBE-9853-29A20F47C12F}" srcId="{5B6592A9-45A4-49D9-B286-96A4C6DB4CE9}" destId="{3480B2E8-AB47-436A-AF4E-A8BB18DA0CB2}" srcOrd="3" destOrd="0" parTransId="{F561F13E-0BCC-47EB-BC9B-C1A60D6F49C3}" sibTransId="{02C82E68-7626-4158-87C0-8BA00C4E18E2}"/>
    <dgm:cxn modelId="{B0F183C7-C35B-48FC-8276-6074B5B99CFA}" type="presParOf" srcId="{B9E218CE-9F31-40C9-B322-87E63703D22B}" destId="{48D0E30E-C2C6-4DF5-9FC2-36D3EB68C86D}" srcOrd="0" destOrd="0" presId="urn:microsoft.com/office/officeart/2005/8/layout/hList7#1"/>
    <dgm:cxn modelId="{8655E8E0-1B5E-4D2D-84E6-307B9998BC89}" type="presParOf" srcId="{B9E218CE-9F31-40C9-B322-87E63703D22B}" destId="{E3ECDA01-8E41-4BAC-BD70-550ACFA664B5}" srcOrd="1" destOrd="0" presId="urn:microsoft.com/office/officeart/2005/8/layout/hList7#1"/>
    <dgm:cxn modelId="{0E1491C2-D6DC-490F-B0A3-C0E0C3B3EE92}" type="presParOf" srcId="{E3ECDA01-8E41-4BAC-BD70-550ACFA664B5}" destId="{F56F293D-51FE-4DE7-B0DF-982EA911321D}" srcOrd="0" destOrd="0" presId="urn:microsoft.com/office/officeart/2005/8/layout/hList7#1"/>
    <dgm:cxn modelId="{D8080AA9-876C-4742-AA14-23EE250B7D9D}" type="presParOf" srcId="{F56F293D-51FE-4DE7-B0DF-982EA911321D}" destId="{0FEB1FD7-AB54-4DAB-BE1F-414F1175AADC}" srcOrd="0" destOrd="0" presId="urn:microsoft.com/office/officeart/2005/8/layout/hList7#1"/>
    <dgm:cxn modelId="{305F0947-1F28-44F1-83D5-097E3D7CFA57}" type="presParOf" srcId="{F56F293D-51FE-4DE7-B0DF-982EA911321D}" destId="{908142C5-01CA-4119-A0BF-A7C013A61DAA}" srcOrd="1" destOrd="0" presId="urn:microsoft.com/office/officeart/2005/8/layout/hList7#1"/>
    <dgm:cxn modelId="{28AFEC62-A585-4BAD-BF0A-71C0CFBC89CF}" type="presParOf" srcId="{F56F293D-51FE-4DE7-B0DF-982EA911321D}" destId="{78F21D30-4746-42C7-AB35-095DB81F1FA7}" srcOrd="2" destOrd="0" presId="urn:microsoft.com/office/officeart/2005/8/layout/hList7#1"/>
    <dgm:cxn modelId="{7BA76AF3-907E-4DAE-AC8B-3FF2992EC064}" type="presParOf" srcId="{F56F293D-51FE-4DE7-B0DF-982EA911321D}" destId="{00397F47-CDB3-4C5A-A0C1-E55A3D3EBA81}" srcOrd="3" destOrd="0" presId="urn:microsoft.com/office/officeart/2005/8/layout/hList7#1"/>
    <dgm:cxn modelId="{A46779D9-4C03-4872-97BB-D39FEA27FA1B}" type="presParOf" srcId="{E3ECDA01-8E41-4BAC-BD70-550ACFA664B5}" destId="{53D7F327-1876-48D9-81C3-B7C1DC84D8BD}" srcOrd="1" destOrd="0" presId="urn:microsoft.com/office/officeart/2005/8/layout/hList7#1"/>
    <dgm:cxn modelId="{5C1487A5-CB24-4B95-ADB8-05A257A86BCD}" type="presParOf" srcId="{E3ECDA01-8E41-4BAC-BD70-550ACFA664B5}" destId="{C07C31C9-0DA3-45A4-9ED0-15876B95F72A}" srcOrd="2" destOrd="0" presId="urn:microsoft.com/office/officeart/2005/8/layout/hList7#1"/>
    <dgm:cxn modelId="{8CFE7EFA-9CC7-4391-AB38-356020D2B062}" type="presParOf" srcId="{C07C31C9-0DA3-45A4-9ED0-15876B95F72A}" destId="{FB139622-F3BF-43D9-A8F8-FA8EB60A9DC7}" srcOrd="0" destOrd="0" presId="urn:microsoft.com/office/officeart/2005/8/layout/hList7#1"/>
    <dgm:cxn modelId="{13168ED4-3BCB-4302-9011-1C492F6ACD33}" type="presParOf" srcId="{C07C31C9-0DA3-45A4-9ED0-15876B95F72A}" destId="{7B04235A-8B53-48F1-B08F-83FE15613DE1}" srcOrd="1" destOrd="0" presId="urn:microsoft.com/office/officeart/2005/8/layout/hList7#1"/>
    <dgm:cxn modelId="{23F0DF39-0FC2-4431-9A84-1065CCBC3883}" type="presParOf" srcId="{C07C31C9-0DA3-45A4-9ED0-15876B95F72A}" destId="{47208554-CA1A-473A-9024-D937A56BF996}" srcOrd="2" destOrd="0" presId="urn:microsoft.com/office/officeart/2005/8/layout/hList7#1"/>
    <dgm:cxn modelId="{B1F26DA6-2EFB-400B-AF0A-DC42DAE20E1B}" type="presParOf" srcId="{C07C31C9-0DA3-45A4-9ED0-15876B95F72A}" destId="{DDA3EB46-BAC3-4E01-A108-8ACCB9CFC65D}" srcOrd="3" destOrd="0" presId="urn:microsoft.com/office/officeart/2005/8/layout/hList7#1"/>
    <dgm:cxn modelId="{5BD189FF-4727-4AA5-B7DE-99E98B943B31}" type="presParOf" srcId="{E3ECDA01-8E41-4BAC-BD70-550ACFA664B5}" destId="{581B823E-F6C0-486A-B03C-F7DD7041277D}" srcOrd="3" destOrd="0" presId="urn:microsoft.com/office/officeart/2005/8/layout/hList7#1"/>
    <dgm:cxn modelId="{95FF2024-E440-4F91-90FB-B1F8E070583C}" type="presParOf" srcId="{E3ECDA01-8E41-4BAC-BD70-550ACFA664B5}" destId="{91E1F147-E8B2-4617-960E-25AA9119CB3C}" srcOrd="4" destOrd="0" presId="urn:microsoft.com/office/officeart/2005/8/layout/hList7#1"/>
    <dgm:cxn modelId="{8A4C7F42-8F9F-498E-9800-AEA7394D9944}" type="presParOf" srcId="{91E1F147-E8B2-4617-960E-25AA9119CB3C}" destId="{F894B454-4384-43E4-AE09-EE910F8EEEFA}" srcOrd="0" destOrd="0" presId="urn:microsoft.com/office/officeart/2005/8/layout/hList7#1"/>
    <dgm:cxn modelId="{71736ED1-7922-4EC6-99C1-631658B0EEB8}" type="presParOf" srcId="{91E1F147-E8B2-4617-960E-25AA9119CB3C}" destId="{CC31A73C-6A9E-44CC-B2A4-FCBFDBED3325}" srcOrd="1" destOrd="0" presId="urn:microsoft.com/office/officeart/2005/8/layout/hList7#1"/>
    <dgm:cxn modelId="{2FC90157-C70A-4A47-B6BF-A881F2012707}" type="presParOf" srcId="{91E1F147-E8B2-4617-960E-25AA9119CB3C}" destId="{E6BC25A9-28F0-428F-A79C-502C12B8EC40}" srcOrd="2" destOrd="0" presId="urn:microsoft.com/office/officeart/2005/8/layout/hList7#1"/>
    <dgm:cxn modelId="{CE60B571-9ACC-4443-90BF-76DEE672847C}" type="presParOf" srcId="{91E1F147-E8B2-4617-960E-25AA9119CB3C}" destId="{9A6AA20B-0214-400B-B777-7E2E16B5E975}" srcOrd="3" destOrd="0" presId="urn:microsoft.com/office/officeart/2005/8/layout/hList7#1"/>
    <dgm:cxn modelId="{28439FB7-9E5C-422D-9031-1FF8B7453428}" type="presParOf" srcId="{E3ECDA01-8E41-4BAC-BD70-550ACFA664B5}" destId="{CBD64309-149A-48FC-A0A4-BA905465675B}" srcOrd="5" destOrd="0" presId="urn:microsoft.com/office/officeart/2005/8/layout/hList7#1"/>
    <dgm:cxn modelId="{42AD4519-A370-441C-8969-3BC8F5EECF2C}" type="presParOf" srcId="{E3ECDA01-8E41-4BAC-BD70-550ACFA664B5}" destId="{61302636-3498-401A-B486-4E9CBE30C9BB}" srcOrd="6" destOrd="0" presId="urn:microsoft.com/office/officeart/2005/8/layout/hList7#1"/>
    <dgm:cxn modelId="{B6B18465-982C-4482-9044-FE7E65631060}" type="presParOf" srcId="{61302636-3498-401A-B486-4E9CBE30C9BB}" destId="{35CF0C08-563B-422E-9204-B00547F91F94}" srcOrd="0" destOrd="0" presId="urn:microsoft.com/office/officeart/2005/8/layout/hList7#1"/>
    <dgm:cxn modelId="{BB609E04-DD29-4DF4-8772-2AE4A6797B1D}" type="presParOf" srcId="{61302636-3498-401A-B486-4E9CBE30C9BB}" destId="{D3A46FEC-643A-4627-B083-39162C373CE3}" srcOrd="1" destOrd="0" presId="urn:microsoft.com/office/officeart/2005/8/layout/hList7#1"/>
    <dgm:cxn modelId="{62610703-D55C-4CF4-8091-EFB8472D4FE0}" type="presParOf" srcId="{61302636-3498-401A-B486-4E9CBE30C9BB}" destId="{E77E0A82-BC97-4780-9870-5BEF866432AB}" srcOrd="2" destOrd="0" presId="urn:microsoft.com/office/officeart/2005/8/layout/hList7#1"/>
    <dgm:cxn modelId="{82781B7C-E8B2-46ED-8445-8EF4D28E0F05}" type="presParOf" srcId="{61302636-3498-401A-B486-4E9CBE30C9BB}" destId="{ED0E18E5-F249-4FBA-860C-A60191BC8565}" srcOrd="3" destOrd="0" presId="urn:microsoft.com/office/officeart/2005/8/layout/hList7#1"/>
    <dgm:cxn modelId="{3BD842EC-001A-4B83-87FE-9E1813905B1A}" type="presParOf" srcId="{E3ECDA01-8E41-4BAC-BD70-550ACFA664B5}" destId="{36C08A55-FC03-4687-B567-AD02D7D74323}" srcOrd="7" destOrd="0" presId="urn:microsoft.com/office/officeart/2005/8/layout/hList7#1"/>
    <dgm:cxn modelId="{98FCB7C9-67CA-4313-B581-E60778929E49}" type="presParOf" srcId="{E3ECDA01-8E41-4BAC-BD70-550ACFA664B5}" destId="{92461267-ABFD-4777-8137-ADC9EB2AAEA1}" srcOrd="8" destOrd="0" presId="urn:microsoft.com/office/officeart/2005/8/layout/hList7#1"/>
    <dgm:cxn modelId="{B0D3C7FE-DA94-43BB-85D3-2644D4B8F837}" type="presParOf" srcId="{92461267-ABFD-4777-8137-ADC9EB2AAEA1}" destId="{2D305881-E52C-4EB6-B6A4-115DD1EA0C4D}" srcOrd="0" destOrd="0" presId="urn:microsoft.com/office/officeart/2005/8/layout/hList7#1"/>
    <dgm:cxn modelId="{5BA21EC8-E0AE-4C55-945A-21CCCC1FBE72}" type="presParOf" srcId="{92461267-ABFD-4777-8137-ADC9EB2AAEA1}" destId="{F6FB3031-7BAE-4649-A85C-C9BAC0A669BE}" srcOrd="1" destOrd="0" presId="urn:microsoft.com/office/officeart/2005/8/layout/hList7#1"/>
    <dgm:cxn modelId="{3BBB9DC2-48A0-4CCA-8642-E779131D4365}" type="presParOf" srcId="{92461267-ABFD-4777-8137-ADC9EB2AAEA1}" destId="{A7290BBD-2F31-4E4F-91EF-AF16148B5A68}" srcOrd="2" destOrd="0" presId="urn:microsoft.com/office/officeart/2005/8/layout/hList7#1"/>
    <dgm:cxn modelId="{3DF9CB60-97BB-448E-AA81-6734F9D1A657}" type="presParOf" srcId="{92461267-ABFD-4777-8137-ADC9EB2AAEA1}" destId="{79D98F84-86B3-4FA8-820D-82C9B122A4CE}" srcOrd="3" destOrd="0" presId="urn:microsoft.com/office/officeart/2005/8/layout/hList7#1"/>
    <dgm:cxn modelId="{F8A4B027-C870-4C29-B819-F523EBA90BA7}" type="presParOf" srcId="{E3ECDA01-8E41-4BAC-BD70-550ACFA664B5}" destId="{48D78F36-503C-432C-B42E-16ED233A2968}" srcOrd="9" destOrd="0" presId="urn:microsoft.com/office/officeart/2005/8/layout/hList7#1"/>
    <dgm:cxn modelId="{09AF5B2B-A6A0-443C-8AA2-C972FBBE32E2}" type="presParOf" srcId="{E3ECDA01-8E41-4BAC-BD70-550ACFA664B5}" destId="{105AF774-1B1A-4052-AC78-084BA1187608}" srcOrd="10" destOrd="0" presId="urn:microsoft.com/office/officeart/2005/8/layout/hList7#1"/>
    <dgm:cxn modelId="{E3981D05-69B7-4789-8CEF-EAB8B24E7C44}" type="presParOf" srcId="{105AF774-1B1A-4052-AC78-084BA1187608}" destId="{09EC4B13-32AF-45D5-82F8-D8398CCDA889}" srcOrd="0" destOrd="0" presId="urn:microsoft.com/office/officeart/2005/8/layout/hList7#1"/>
    <dgm:cxn modelId="{303F33B7-6A8B-41FD-BC93-99CE7CF34083}" type="presParOf" srcId="{105AF774-1B1A-4052-AC78-084BA1187608}" destId="{8679E214-5942-449C-A69C-7D1E58C3BCE6}" srcOrd="1" destOrd="0" presId="urn:microsoft.com/office/officeart/2005/8/layout/hList7#1"/>
    <dgm:cxn modelId="{CB7E3D7F-030B-4D2C-9806-5971D3296FEB}" type="presParOf" srcId="{105AF774-1B1A-4052-AC78-084BA1187608}" destId="{304D4D39-259F-435B-A000-57B65FB49D62}" srcOrd="2" destOrd="0" presId="urn:microsoft.com/office/officeart/2005/8/layout/hList7#1"/>
    <dgm:cxn modelId="{8E980E0A-A772-443D-B04D-91AF7D90EDCE}" type="presParOf" srcId="{105AF774-1B1A-4052-AC78-084BA1187608}" destId="{17D08228-2BA9-43B9-8C6B-1EF01D7E097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C50CB-C44E-4863-80B3-3D1680788281}">
      <dsp:nvSpPr>
        <dsp:cNvPr id="0" name=""/>
        <dsp:cNvSpPr/>
      </dsp:nvSpPr>
      <dsp:spPr>
        <a:xfrm>
          <a:off x="0" y="0"/>
          <a:ext cx="7601140" cy="172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+mj-lt"/>
            </a:rPr>
            <a:t>Segurança do MCP</a:t>
          </a:r>
          <a:endParaRPr lang="pt-B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Liquidação Financeira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Eficácia do Ajuste de Contratos</a:t>
          </a:r>
        </a:p>
      </dsp:txBody>
      <dsp:txXfrm>
        <a:off x="1693166" y="0"/>
        <a:ext cx="5907973" cy="1729382"/>
      </dsp:txXfrm>
    </dsp:sp>
    <dsp:sp modelId="{FE165337-83F2-453F-8E58-531EE2D1408A}">
      <dsp:nvSpPr>
        <dsp:cNvPr id="0" name=""/>
        <dsp:cNvSpPr/>
      </dsp:nvSpPr>
      <dsp:spPr>
        <a:xfrm>
          <a:off x="172938" y="172938"/>
          <a:ext cx="1520228" cy="138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4E1E2-0D50-4886-B0B9-F9A78320B5D0}">
      <dsp:nvSpPr>
        <dsp:cNvPr id="0" name=""/>
        <dsp:cNvSpPr/>
      </dsp:nvSpPr>
      <dsp:spPr>
        <a:xfrm>
          <a:off x="0" y="1902321"/>
          <a:ext cx="7601140" cy="172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+mj-lt"/>
            </a:rPr>
            <a:t>Proposta de Garantias Financeiras</a:t>
          </a:r>
          <a:endParaRPr lang="pt-B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Avaliação da proposta CCEE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Proposta Abraceel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500" kern="1200" dirty="0">
              <a:latin typeface="+mj-lt"/>
            </a:rPr>
            <a:t>Premissas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500" kern="1200" dirty="0">
              <a:latin typeface="+mj-lt"/>
            </a:rPr>
            <a:t>Detalhamento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t-BR" sz="1500" kern="1200" dirty="0">
              <a:latin typeface="+mj-lt"/>
            </a:rPr>
            <a:t>Benefícios</a:t>
          </a:r>
        </a:p>
      </dsp:txBody>
      <dsp:txXfrm>
        <a:off x="1693166" y="1902321"/>
        <a:ext cx="5907973" cy="1729382"/>
      </dsp:txXfrm>
    </dsp:sp>
    <dsp:sp modelId="{5F430844-A29D-42C7-9008-F3F871F62073}">
      <dsp:nvSpPr>
        <dsp:cNvPr id="0" name=""/>
        <dsp:cNvSpPr/>
      </dsp:nvSpPr>
      <dsp:spPr>
        <a:xfrm>
          <a:off x="172938" y="2075259"/>
          <a:ext cx="1520228" cy="138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2DCF3-A559-43D6-9009-CFD3A3804517}">
      <dsp:nvSpPr>
        <dsp:cNvPr id="0" name=""/>
        <dsp:cNvSpPr/>
      </dsp:nvSpPr>
      <dsp:spPr>
        <a:xfrm>
          <a:off x="0" y="3804642"/>
          <a:ext cx="7601140" cy="172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+mj-lt"/>
            </a:rPr>
            <a:t>Iniciativas Abraceel em Curso</a:t>
          </a:r>
          <a:endParaRPr lang="pt-B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Portal de Informações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Processo de Certificação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Manual de Boas Práticas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Critérios de Adesão Abraceel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latin typeface="+mj-lt"/>
            </a:rPr>
            <a:t>Incentivo aos Contratos Financeiros</a:t>
          </a:r>
        </a:p>
      </dsp:txBody>
      <dsp:txXfrm>
        <a:off x="1693166" y="3804642"/>
        <a:ext cx="5907973" cy="1729382"/>
      </dsp:txXfrm>
    </dsp:sp>
    <dsp:sp modelId="{BECED7DA-8FD1-4143-B125-38E12D1A7957}">
      <dsp:nvSpPr>
        <dsp:cNvPr id="0" name=""/>
        <dsp:cNvSpPr/>
      </dsp:nvSpPr>
      <dsp:spPr>
        <a:xfrm>
          <a:off x="172938" y="3977580"/>
          <a:ext cx="1520228" cy="138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B1FD7-AB54-4DAB-BE1F-414F1175AADC}">
      <dsp:nvSpPr>
        <dsp:cNvPr id="0" name=""/>
        <dsp:cNvSpPr/>
      </dsp:nvSpPr>
      <dsp:spPr>
        <a:xfrm>
          <a:off x="145" y="0"/>
          <a:ext cx="1940253" cy="52535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Adesão à Abraceel</a:t>
          </a:r>
        </a:p>
      </dsp:txBody>
      <dsp:txXfrm>
        <a:off x="145" y="2101406"/>
        <a:ext cx="1940253" cy="2101406"/>
      </dsp:txXfrm>
    </dsp:sp>
    <dsp:sp modelId="{00397F47-CDB3-4C5A-A0C1-E55A3D3EBA81}">
      <dsp:nvSpPr>
        <dsp:cNvPr id="0" name=""/>
        <dsp:cNvSpPr/>
      </dsp:nvSpPr>
      <dsp:spPr>
        <a:xfrm>
          <a:off x="95561" y="315211"/>
          <a:ext cx="1749421" cy="17494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39622-F3BF-43D9-A8F8-FA8EB60A9DC7}">
      <dsp:nvSpPr>
        <dsp:cNvPr id="0" name=""/>
        <dsp:cNvSpPr/>
      </dsp:nvSpPr>
      <dsp:spPr>
        <a:xfrm>
          <a:off x="1998606" y="0"/>
          <a:ext cx="1940253" cy="5253517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Certificação de Empresas</a:t>
          </a:r>
        </a:p>
      </dsp:txBody>
      <dsp:txXfrm>
        <a:off x="1998606" y="2101406"/>
        <a:ext cx="1940253" cy="2101406"/>
      </dsp:txXfrm>
    </dsp:sp>
    <dsp:sp modelId="{DDA3EB46-BAC3-4E01-A108-8ACCB9CFC65D}">
      <dsp:nvSpPr>
        <dsp:cNvPr id="0" name=""/>
        <dsp:cNvSpPr/>
      </dsp:nvSpPr>
      <dsp:spPr>
        <a:xfrm>
          <a:off x="2094022" y="315211"/>
          <a:ext cx="1749421" cy="17494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4B454-4384-43E4-AE09-EE910F8EEEFA}">
      <dsp:nvSpPr>
        <dsp:cNvPr id="0" name=""/>
        <dsp:cNvSpPr/>
      </dsp:nvSpPr>
      <dsp:spPr>
        <a:xfrm>
          <a:off x="3997067" y="0"/>
          <a:ext cx="1940253" cy="5253517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Portal de informações e transparência</a:t>
          </a:r>
        </a:p>
      </dsp:txBody>
      <dsp:txXfrm>
        <a:off x="3997067" y="2101406"/>
        <a:ext cx="1940253" cy="2101406"/>
      </dsp:txXfrm>
    </dsp:sp>
    <dsp:sp modelId="{9A6AA20B-0214-400B-B777-7E2E16B5E975}">
      <dsp:nvSpPr>
        <dsp:cNvPr id="0" name=""/>
        <dsp:cNvSpPr/>
      </dsp:nvSpPr>
      <dsp:spPr>
        <a:xfrm>
          <a:off x="4092483" y="315211"/>
          <a:ext cx="1749421" cy="17494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F0C08-563B-422E-9204-B00547F91F94}">
      <dsp:nvSpPr>
        <dsp:cNvPr id="0" name=""/>
        <dsp:cNvSpPr/>
      </dsp:nvSpPr>
      <dsp:spPr>
        <a:xfrm>
          <a:off x="5995527" y="0"/>
          <a:ext cx="1940253" cy="5253517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Manual de boas práticas</a:t>
          </a:r>
        </a:p>
      </dsp:txBody>
      <dsp:txXfrm>
        <a:off x="5995527" y="2101406"/>
        <a:ext cx="1940253" cy="2101406"/>
      </dsp:txXfrm>
    </dsp:sp>
    <dsp:sp modelId="{ED0E18E5-F249-4FBA-860C-A60191BC8565}">
      <dsp:nvSpPr>
        <dsp:cNvPr id="0" name=""/>
        <dsp:cNvSpPr/>
      </dsp:nvSpPr>
      <dsp:spPr>
        <a:xfrm>
          <a:off x="6090943" y="315211"/>
          <a:ext cx="1749421" cy="17494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05881-E52C-4EB6-B6A4-115DD1EA0C4D}">
      <dsp:nvSpPr>
        <dsp:cNvPr id="0" name=""/>
        <dsp:cNvSpPr/>
      </dsp:nvSpPr>
      <dsp:spPr>
        <a:xfrm>
          <a:off x="7993988" y="0"/>
          <a:ext cx="1940253" cy="5253517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Contratos Financeiros</a:t>
          </a:r>
        </a:p>
      </dsp:txBody>
      <dsp:txXfrm>
        <a:off x="7993988" y="2101406"/>
        <a:ext cx="1940253" cy="2101406"/>
      </dsp:txXfrm>
    </dsp:sp>
    <dsp:sp modelId="{79D98F84-86B3-4FA8-820D-82C9B122A4CE}">
      <dsp:nvSpPr>
        <dsp:cNvPr id="0" name=""/>
        <dsp:cNvSpPr/>
      </dsp:nvSpPr>
      <dsp:spPr>
        <a:xfrm>
          <a:off x="8089404" y="315211"/>
          <a:ext cx="1749421" cy="174942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C4B13-32AF-45D5-82F8-D8398CCDA889}">
      <dsp:nvSpPr>
        <dsp:cNvPr id="0" name=""/>
        <dsp:cNvSpPr/>
      </dsp:nvSpPr>
      <dsp:spPr>
        <a:xfrm>
          <a:off x="9992449" y="0"/>
          <a:ext cx="1940253" cy="525351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1" kern="1200" dirty="0" err="1"/>
            <a:t>Clearing</a:t>
          </a:r>
          <a:r>
            <a:rPr lang="pt-BR" sz="2200" i="1" kern="1200" dirty="0"/>
            <a:t> </a:t>
          </a:r>
          <a:r>
            <a:rPr lang="pt-BR" sz="2200" i="1" kern="1200" dirty="0" err="1"/>
            <a:t>House</a:t>
          </a:r>
          <a:endParaRPr lang="pt-BR" sz="2200" i="1" kern="1200" dirty="0"/>
        </a:p>
      </dsp:txBody>
      <dsp:txXfrm>
        <a:off x="9992449" y="2101406"/>
        <a:ext cx="1940253" cy="2101406"/>
      </dsp:txXfrm>
    </dsp:sp>
    <dsp:sp modelId="{17D08228-2BA9-43B9-8C6B-1EF01D7E0977}">
      <dsp:nvSpPr>
        <dsp:cNvPr id="0" name=""/>
        <dsp:cNvSpPr/>
      </dsp:nvSpPr>
      <dsp:spPr>
        <a:xfrm>
          <a:off x="10087865" y="315211"/>
          <a:ext cx="1749421" cy="174942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0E30E-C2C6-4DF5-9FC2-36D3EB68C86D}">
      <dsp:nvSpPr>
        <dsp:cNvPr id="0" name=""/>
        <dsp:cNvSpPr/>
      </dsp:nvSpPr>
      <dsp:spPr>
        <a:xfrm>
          <a:off x="477313" y="4202813"/>
          <a:ext cx="10978220" cy="788027"/>
        </a:xfrm>
        <a:prstGeom prst="leftRightArrow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66DB-DACD-4154-8BC0-24DCA01E477A}" type="datetimeFigureOut">
              <a:rPr lang="pt-BR" smtClean="0"/>
              <a:pPr/>
              <a:t>04/11/2019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F347-755F-4F90-8B0C-C071CBB163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6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2F347-755F-4F90-8B0C-C071CBB163C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2F347-755F-4F90-8B0C-C071CBB163C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0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D680-59B8-9948-BE46-56461DC1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28CA7-9191-044F-BFD3-3E68B5630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6AD5B-9E02-304B-BD61-6945F706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00689-5BB7-C240-8D3C-4991D40A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1D430-5AAB-FF4F-B78A-6E1518D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3B48-51D4-D543-A217-BE85C2F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63A74-E1C1-B54B-BFB1-6650E41B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1D1B7-7F18-934C-A8B2-F82231D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93AE6-E81F-5B4B-A2F1-B333C827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B420-4F57-6948-AF52-4EABB72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1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841CA-1735-904D-97BC-4BE2B7000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907A7-A3DC-6D40-B5EC-0B1AB391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5BBEA-6FD7-D041-B061-338C7915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AC17-EE03-C741-81C5-27237B43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DC7C4-7865-1243-93E8-19BEB2A9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C8BD-53F9-C649-B825-A5F0FC7A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E7CA-B7AE-6544-8357-3EEF9E90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2B8E-DAC7-9A4E-91EF-D88A6E6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9CD51-F7EB-2A41-8D28-7F598FD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9DC2F-BA24-4D4D-86B9-CFEFA7E2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3FAA-F106-0043-9723-5271278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8A0F7-9965-D54B-9701-790619DC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8D20-8616-0D4E-879E-3501D4A9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61498-C20D-6543-8EDA-2195F30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B4E6-585B-8144-90AA-E02DB05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72F6-F60C-5C41-9896-88F71697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B157-440A-D24A-BE1A-8DB586881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65BB8-25C2-164B-A1EC-81C85C310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D890F-F8EC-B741-8335-C946DB18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96BB5-67A2-6C4D-8ED1-11C982D7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B096F-7A3E-A946-8FE4-80A3DE42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C1ED-7606-F440-AA8F-BCD8AFE8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5B28-ECA2-9F4C-8B1D-A6E28F90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1B5DB-8991-ED42-921F-98D44032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95267-B607-F34B-A05B-ABE69AECC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90E9F-3E7F-3D49-B00A-9C50ECCB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8BB74-CF10-9742-8078-F583FE82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1D800-C380-364D-9980-6CD04BE0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108F0-A3D0-0D43-9B45-373A6933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6EC6-C664-9F44-BF96-15EBD8D6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820A2-C43B-D54C-943C-ABB9BC8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10BC2-3153-F740-AE8D-3AD0B83B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1D511-6F39-8A41-8CC6-0C4E1987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F0D6A-CC6D-B74B-A7EA-E642F69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9961A-695D-934E-9F50-EA14FDF6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64484-C539-9547-A80F-E1558D9E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C469-9090-0346-BDA1-3D61250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0D48-4497-F24B-9311-10CDD5DF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7C1CB-D757-0A40-91A8-3FFA63AED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674C-23CC-5547-BE9C-2E0FF51C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44738-C128-8F4A-B66C-4191340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60250-55C0-3847-A5B6-4048915A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3B5B-19A6-B540-A9B9-3F485A3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1E684-E5BC-C74A-A33A-391AE8653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06D0F-764A-D644-9B99-9E9DE209D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98933-73F1-A64B-A59A-96E03F49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7020F-4037-2444-B253-8E0B72F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F6AD-B328-1D4B-9944-8D3B53A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06FB1-D51E-6245-AEF2-0EE1E2CC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F27BE-AE61-8040-A8F0-861A2FEF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D02C-AE8D-E041-BECC-759E51AF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712-D723-C94A-961C-2D169D534A8D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878A-85C9-A049-974F-875BAD27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DB806-32F9-7944-A074-55C8D88F3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com.br/url?sa=i&amp;rct=j&amp;q=&amp;esrc=s&amp;source=images&amp;cd=&amp;cad=rja&amp;uact=8&amp;ved=2ahUKEwjptdCyjfbhAhV5IrkGHSgED9YQjRx6BAgBEAU&amp;url=https://www.kisspng.com/png-social-media-computer-icons-youtube-taught-4441963/preview.html&amp;psig=AOvVaw2M5EWFJywoFznp-_hgydVB&amp;ust=15566537499564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com.br/url?sa=i&amp;rct=j&amp;q=&amp;esrc=s&amp;source=images&amp;cd=&amp;cad=rja&amp;uact=8&amp;ved=2ahUKEwjptdCyjfbhAhV5IrkGHSgED9YQjRx6BAgBEAU&amp;url=https://www.kisspng.com/png-social-media-computer-icons-youtube-taught-4441963/preview.html&amp;psig=AOvVaw2M5EWFJywoFznp-_hgydVB&amp;ust=155665374995641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braceel.com.br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/>
          <a:srcRect t="14308" b="55619"/>
          <a:stretch>
            <a:fillRect/>
          </a:stretch>
        </p:blipFill>
        <p:spPr>
          <a:xfrm>
            <a:off x="7153733" y="1982052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7357958" y="3652105"/>
            <a:ext cx="4540912" cy="168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4200" b="1" dirty="0">
                <a:solidFill>
                  <a:schemeClr val="accent1">
                    <a:hueOff val="114395"/>
                    <a:lumOff val="-24975"/>
                  </a:schemeClr>
                </a:solidFill>
              </a:rPr>
              <a:t>Segurança do MCP</a:t>
            </a:r>
          </a:p>
          <a:p>
            <a:pPr algn="l">
              <a:defRPr sz="8700"/>
            </a:pPr>
            <a:endParaRPr lang="pt-BR" sz="3600" dirty="0"/>
          </a:p>
          <a:p>
            <a:pPr algn="l">
              <a:defRPr sz="8700"/>
            </a:pPr>
            <a:r>
              <a:rPr lang="pt-BR" sz="2000" dirty="0"/>
              <a:t>Brasília, 04 de novembro de 2019</a:t>
            </a: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70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8520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Proposta Garantias Financeiras</a:t>
            </a:r>
            <a:endParaRPr lang="pt-BR" sz="4000" b="1" u="sng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426720" y="897213"/>
            <a:ext cx="11389213" cy="5401479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/>
              <a:t>Rotina Operacional: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Agentes negociam energia normalmente durante o Mês de Referência (M)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A chamada mensal de garantias é antecipada para o início do mês subsequente (MS + 2 </a:t>
            </a:r>
            <a:r>
              <a:rPr lang="pt-BR" sz="2000" dirty="0" err="1"/>
              <a:t>d.u</a:t>
            </a:r>
            <a:r>
              <a:rPr lang="pt-BR" sz="2000" dirty="0"/>
              <a:t>.), antes do período de registro </a:t>
            </a:r>
            <a:r>
              <a:rPr lang="pt-BR" sz="2000" i="1" dirty="0" err="1"/>
              <a:t>ex-post</a:t>
            </a:r>
            <a:endParaRPr lang="pt-BR" sz="2000" i="1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Período de 2 dias úteis para aporte de garantias relativas ao mês (M) pelos agentes (“MS + 3 </a:t>
            </a:r>
            <a:r>
              <a:rPr lang="pt-BR" sz="2000" dirty="0" err="1"/>
              <a:t>d.u</a:t>
            </a:r>
            <a:r>
              <a:rPr lang="pt-BR" sz="2000" dirty="0"/>
              <a:t>.” e “MS + 4 </a:t>
            </a:r>
            <a:r>
              <a:rPr lang="pt-BR" sz="2000" dirty="0" err="1"/>
              <a:t>d.u</a:t>
            </a:r>
            <a:r>
              <a:rPr lang="pt-BR" sz="2000" dirty="0"/>
              <a:t>.”)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Contratos são cortados em “MS + 5 </a:t>
            </a:r>
            <a:r>
              <a:rPr lang="pt-BR" sz="2000" dirty="0" err="1"/>
              <a:t>d.u</a:t>
            </a:r>
            <a:r>
              <a:rPr lang="pt-BR" sz="2000" dirty="0"/>
              <a:t>” em caso de não aporte de garantias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Após o corte de contratos, é aberto período (“MS + 6 </a:t>
            </a:r>
            <a:r>
              <a:rPr lang="pt-BR" sz="2000" dirty="0" err="1"/>
              <a:t>d.u.</a:t>
            </a:r>
            <a:r>
              <a:rPr lang="pt-BR" sz="2000" dirty="0"/>
              <a:t>” a “MS + 9 </a:t>
            </a:r>
            <a:r>
              <a:rPr lang="pt-BR" sz="2000" dirty="0" err="1"/>
              <a:t>d.u.</a:t>
            </a:r>
            <a:r>
              <a:rPr lang="pt-BR" sz="2000" dirty="0"/>
              <a:t>”) para aporte de garantias adicionais, visando suportar o registro </a:t>
            </a:r>
            <a:r>
              <a:rPr lang="pt-BR" sz="2000" i="1" dirty="0" err="1"/>
              <a:t>ex-post</a:t>
            </a:r>
            <a:endParaRPr lang="pt-BR" sz="2000" i="1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O registro/ajuste </a:t>
            </a:r>
            <a:r>
              <a:rPr lang="pt-BR" sz="2000" i="1" dirty="0" err="1"/>
              <a:t>ex-post</a:t>
            </a:r>
            <a:r>
              <a:rPr lang="pt-BR" sz="2000" dirty="0"/>
              <a:t> continua sendo permitido na janela entre “MS + 6 </a:t>
            </a:r>
            <a:r>
              <a:rPr lang="pt-BR" sz="2000" dirty="0" err="1"/>
              <a:t>d.u.</a:t>
            </a:r>
            <a:r>
              <a:rPr lang="pt-BR" sz="2000" dirty="0"/>
              <a:t>” e “MS + 9 </a:t>
            </a:r>
            <a:r>
              <a:rPr lang="pt-BR" sz="2000" dirty="0" err="1"/>
              <a:t>d.u.</a:t>
            </a:r>
            <a:r>
              <a:rPr lang="pt-BR" sz="2000" dirty="0"/>
              <a:t>”, porém somente será efetuado se estiver suportado por garantias adicionais previamente aportadas para cobrir exposições negativas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Não há nova etapa de ajuste de contratos (garantias </a:t>
            </a:r>
            <a:r>
              <a:rPr lang="pt-BR" sz="2000" dirty="0" err="1"/>
              <a:t>pré</a:t>
            </a:r>
            <a:r>
              <a:rPr lang="pt-BR" sz="2000" dirty="0"/>
              <a:t>-aportadas para o </a:t>
            </a:r>
            <a:r>
              <a:rPr lang="pt-BR" sz="2000" i="1" dirty="0" err="1"/>
              <a:t>ex-post</a:t>
            </a:r>
            <a:r>
              <a:rPr lang="pt-BR" sz="2000" dirty="0"/>
              <a:t>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/>
              <a:t>Contabilização pode ser iniciada a partir de “MS + 10.d.u.”</a:t>
            </a:r>
          </a:p>
        </p:txBody>
      </p:sp>
    </p:spTree>
    <p:extLst>
      <p:ext uri="{BB962C8B-B14F-4D97-AF65-F5344CB8AC3E}">
        <p14:creationId xmlns:p14="http://schemas.microsoft.com/office/powerpoint/2010/main" val="32335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a 46">
            <a:extLst>
              <a:ext uri="{FF2B5EF4-FFF2-40B4-BE49-F238E27FC236}">
                <a16:creationId xmlns:a16="http://schemas.microsoft.com/office/drawing/2014/main" id="{CEC8F4E7-0118-4ACC-B4D7-DC2CC917BB57}"/>
              </a:ext>
            </a:extLst>
          </p:cNvPr>
          <p:cNvGraphicFramePr>
            <a:graphicFrameLocks noGrp="1"/>
          </p:cNvGraphicFramePr>
          <p:nvPr/>
        </p:nvGraphicFramePr>
        <p:xfrm>
          <a:off x="87090" y="1893678"/>
          <a:ext cx="3553096" cy="370840"/>
        </p:xfrm>
        <a:graphic>
          <a:graphicData uri="http://schemas.openxmlformats.org/drawingml/2006/table">
            <a:tbl>
              <a:tblPr firstRow="1" bandRow="1"/>
              <a:tblGrid>
                <a:gridCol w="355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Mês de Referência (M)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3" name="O que o mercado espera do MME, ANEEL, CCEE e ONS em 4 anos"/>
          <p:cNvSpPr txBox="1"/>
          <p:nvPr/>
        </p:nvSpPr>
        <p:spPr>
          <a:xfrm>
            <a:off x="0" y="8520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Proposta Garantias Financeiras</a:t>
            </a:r>
            <a:endParaRPr lang="pt-BR" sz="4000" b="1" u="sng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26939F4D-2189-4362-8C42-2A50BF34DB6A}"/>
              </a:ext>
            </a:extLst>
          </p:cNvPr>
          <p:cNvGraphicFramePr>
            <a:graphicFrameLocks noGrp="1"/>
          </p:cNvGraphicFramePr>
          <p:nvPr/>
        </p:nvGraphicFramePr>
        <p:xfrm>
          <a:off x="3666309" y="1892262"/>
          <a:ext cx="8386378" cy="370840"/>
        </p:xfrm>
        <a:graphic>
          <a:graphicData uri="http://schemas.openxmlformats.org/drawingml/2006/table">
            <a:tbl>
              <a:tblPr firstRow="1" bandRow="1"/>
              <a:tblGrid>
                <a:gridCol w="32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id="{E4C0F23D-2226-44AF-A92F-BF9E580C74D4}"/>
              </a:ext>
            </a:extLst>
          </p:cNvPr>
          <p:cNvSpPr txBox="1"/>
          <p:nvPr/>
        </p:nvSpPr>
        <p:spPr>
          <a:xfrm>
            <a:off x="3666308" y="1510822"/>
            <a:ext cx="838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Mês Subsequente (MS) - dias Úteis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47779A4A-4ACC-470A-813C-498546AB4B02}"/>
              </a:ext>
            </a:extLst>
          </p:cNvPr>
          <p:cNvSpPr/>
          <p:nvPr/>
        </p:nvSpPr>
        <p:spPr>
          <a:xfrm>
            <a:off x="87091" y="2271927"/>
            <a:ext cx="5861037" cy="312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Registro, Ajuste, Cessão e Validação de Contratos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F695A5B7-EC8F-4D85-8E6F-F53B024F91E1}"/>
              </a:ext>
            </a:extLst>
          </p:cNvPr>
          <p:cNvSpPr/>
          <p:nvPr/>
        </p:nvSpPr>
        <p:spPr>
          <a:xfrm rot="16200000">
            <a:off x="8147679" y="2645344"/>
            <a:ext cx="1067394" cy="3240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Corte de Contratos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576939C1-CF16-40BD-82C3-FC496F69221C}"/>
              </a:ext>
            </a:extLst>
          </p:cNvPr>
          <p:cNvSpPr/>
          <p:nvPr/>
        </p:nvSpPr>
        <p:spPr>
          <a:xfrm rot="16200000">
            <a:off x="8774057" y="2651647"/>
            <a:ext cx="1080000" cy="3240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Contabilização Mensal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746D7C5-5DED-44D7-980E-C23D8D341D3D}"/>
              </a:ext>
            </a:extLst>
          </p:cNvPr>
          <p:cNvSpPr/>
          <p:nvPr/>
        </p:nvSpPr>
        <p:spPr>
          <a:xfrm>
            <a:off x="7225082" y="2273599"/>
            <a:ext cx="974031" cy="43204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Aporte de Garantias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B237072-AE99-4BA3-A878-828623BE0B30}"/>
              </a:ext>
            </a:extLst>
          </p:cNvPr>
          <p:cNvSpPr/>
          <p:nvPr/>
        </p:nvSpPr>
        <p:spPr>
          <a:xfrm rot="16200000">
            <a:off x="6631072" y="2543600"/>
            <a:ext cx="864000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Divulgação Garantias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7E05D7B-EB8F-44F6-B201-3FC960F40CD6}"/>
              </a:ext>
            </a:extLst>
          </p:cNvPr>
          <p:cNvSpPr/>
          <p:nvPr/>
        </p:nvSpPr>
        <p:spPr>
          <a:xfrm rot="16200000">
            <a:off x="11349042" y="2645344"/>
            <a:ext cx="1080000" cy="3240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Liquidação Mensal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68D3BDF7-95F4-418E-8D17-174F36BEBB1A}"/>
              </a:ext>
            </a:extLst>
          </p:cNvPr>
          <p:cNvGraphicFramePr>
            <a:graphicFrameLocks noGrp="1"/>
          </p:cNvGraphicFramePr>
          <p:nvPr/>
        </p:nvGraphicFramePr>
        <p:xfrm>
          <a:off x="91440" y="4423516"/>
          <a:ext cx="3553096" cy="370840"/>
        </p:xfrm>
        <a:graphic>
          <a:graphicData uri="http://schemas.openxmlformats.org/drawingml/2006/table">
            <a:tbl>
              <a:tblPr firstRow="1" bandRow="1"/>
              <a:tblGrid>
                <a:gridCol w="355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/>
                        <a:t>Mês de Referência (M)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7E526F4B-92B8-46F3-8333-BDD397D4C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74941"/>
              </p:ext>
            </p:extLst>
          </p:nvPr>
        </p:nvGraphicFramePr>
        <p:xfrm>
          <a:off x="3670659" y="4422100"/>
          <a:ext cx="6128507" cy="370840"/>
        </p:xfrm>
        <a:graphic>
          <a:graphicData uri="http://schemas.openxmlformats.org/drawingml/2006/table">
            <a:tbl>
              <a:tblPr firstRow="1" bandRow="1"/>
              <a:tblGrid>
                <a:gridCol w="32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255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dirty="0"/>
                        <a:t>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E069761D-A06E-4B0A-B05E-5B1DB819D151}"/>
              </a:ext>
            </a:extLst>
          </p:cNvPr>
          <p:cNvSpPr txBox="1"/>
          <p:nvPr/>
        </p:nvSpPr>
        <p:spPr>
          <a:xfrm>
            <a:off x="3670658" y="4040660"/>
            <a:ext cx="838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Mês Subsequente (MS) - dias Úteis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06D9162-4A36-4C53-B780-5386C20A9ADD}"/>
              </a:ext>
            </a:extLst>
          </p:cNvPr>
          <p:cNvSpPr/>
          <p:nvPr/>
        </p:nvSpPr>
        <p:spPr>
          <a:xfrm rot="5400000">
            <a:off x="4426756" y="5330587"/>
            <a:ext cx="1371450" cy="3240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Corte de Contratos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B497D7D-D74B-49DF-ABFD-123C270F886D}"/>
              </a:ext>
            </a:extLst>
          </p:cNvPr>
          <p:cNvSpPr/>
          <p:nvPr/>
        </p:nvSpPr>
        <p:spPr>
          <a:xfrm rot="16200000">
            <a:off x="6521287" y="5177243"/>
            <a:ext cx="1080000" cy="3240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Contabilização Mensal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CFCB9C8-DE45-46B4-BD90-89821F9BB928}"/>
              </a:ext>
            </a:extLst>
          </p:cNvPr>
          <p:cNvSpPr/>
          <p:nvPr/>
        </p:nvSpPr>
        <p:spPr>
          <a:xfrm rot="16200000">
            <a:off x="9096274" y="5170940"/>
            <a:ext cx="1080000" cy="3240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Liquidação Mensal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3D71593-35DD-4F08-A1C0-903870E22F48}"/>
              </a:ext>
            </a:extLst>
          </p:cNvPr>
          <p:cNvSpPr/>
          <p:nvPr/>
        </p:nvSpPr>
        <p:spPr>
          <a:xfrm rot="16200000">
            <a:off x="4195295" y="4935636"/>
            <a:ext cx="858787" cy="626157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Aporte de Garantias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5E7B0E1-6CAB-4A30-9012-CD0C6DD7F62B}"/>
              </a:ext>
            </a:extLst>
          </p:cNvPr>
          <p:cNvSpPr/>
          <p:nvPr/>
        </p:nvSpPr>
        <p:spPr>
          <a:xfrm rot="16200000">
            <a:off x="3695777" y="5434365"/>
            <a:ext cx="858783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Divulgação Garantias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AA5B6DD-524A-4A6D-8345-908198C80450}"/>
              </a:ext>
            </a:extLst>
          </p:cNvPr>
          <p:cNvSpPr/>
          <p:nvPr/>
        </p:nvSpPr>
        <p:spPr>
          <a:xfrm>
            <a:off x="91441" y="4811214"/>
            <a:ext cx="3553096" cy="312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Registro, Ajuste, Cessão e Validação de Contratos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EA3677C-2D41-4430-9886-899B20DD0D43}"/>
              </a:ext>
            </a:extLst>
          </p:cNvPr>
          <p:cNvSpPr/>
          <p:nvPr/>
        </p:nvSpPr>
        <p:spPr>
          <a:xfrm>
            <a:off x="5267521" y="4806862"/>
            <a:ext cx="1295052" cy="4912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Registro, Ajuste, Cessão e Validação de Contratos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CF3B210-D4DE-4799-BEC9-340CE21EA946}"/>
              </a:ext>
            </a:extLst>
          </p:cNvPr>
          <p:cNvSpPr/>
          <p:nvPr/>
        </p:nvSpPr>
        <p:spPr>
          <a:xfrm>
            <a:off x="5274481" y="5298106"/>
            <a:ext cx="1295052" cy="50106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kern="0" dirty="0">
                <a:solidFill>
                  <a:prstClr val="black"/>
                </a:solidFill>
                <a:latin typeface="Calibri"/>
              </a:rPr>
              <a:t>Aporte de Garantias Adicionais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76FE22C-617E-4897-81AA-09D48840DC99}"/>
              </a:ext>
            </a:extLst>
          </p:cNvPr>
          <p:cNvCxnSpPr/>
          <p:nvPr/>
        </p:nvCxnSpPr>
        <p:spPr>
          <a:xfrm>
            <a:off x="0" y="40406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52F187DD-5D65-43C2-9287-1D19ADC38F21}"/>
              </a:ext>
            </a:extLst>
          </p:cNvPr>
          <p:cNvCxnSpPr/>
          <p:nvPr/>
        </p:nvCxnSpPr>
        <p:spPr>
          <a:xfrm>
            <a:off x="0" y="152376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CC902998-C06C-4B80-975F-06EBB301C015}"/>
              </a:ext>
            </a:extLst>
          </p:cNvPr>
          <p:cNvSpPr txBox="1"/>
          <p:nvPr/>
        </p:nvSpPr>
        <p:spPr>
          <a:xfrm>
            <a:off x="0" y="1063102"/>
            <a:ext cx="469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Regra Atual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6E11A30-F51B-40FB-AFF5-6A20EE8E4FD7}"/>
              </a:ext>
            </a:extLst>
          </p:cNvPr>
          <p:cNvSpPr txBox="1"/>
          <p:nvPr/>
        </p:nvSpPr>
        <p:spPr>
          <a:xfrm>
            <a:off x="0" y="3576036"/>
            <a:ext cx="469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Metodologia Proposta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11ABBDB-0BF8-48B8-A043-1CE6D733DA81}"/>
              </a:ext>
            </a:extLst>
          </p:cNvPr>
          <p:cNvSpPr/>
          <p:nvPr/>
        </p:nvSpPr>
        <p:spPr>
          <a:xfrm>
            <a:off x="3670659" y="4812538"/>
            <a:ext cx="626157" cy="310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b="1" kern="0" dirty="0">
                <a:solidFill>
                  <a:prstClr val="black"/>
                </a:solidFill>
                <a:latin typeface="Calibri"/>
              </a:rPr>
              <a:t>Medição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4709E48-3C5D-42A7-A50C-827DACC9FD34}"/>
              </a:ext>
            </a:extLst>
          </p:cNvPr>
          <p:cNvSpPr/>
          <p:nvPr/>
        </p:nvSpPr>
        <p:spPr>
          <a:xfrm rot="16200000">
            <a:off x="5817430" y="2399992"/>
            <a:ext cx="868309" cy="6069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Ajuste e Validação</a:t>
            </a:r>
          </a:p>
        </p:txBody>
      </p:sp>
    </p:spTree>
    <p:extLst>
      <p:ext uri="{BB962C8B-B14F-4D97-AF65-F5344CB8AC3E}">
        <p14:creationId xmlns:p14="http://schemas.microsoft.com/office/powerpoint/2010/main" val="205209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8520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Garantias Financeiras</a:t>
            </a:r>
            <a:endParaRPr lang="pt-BR" sz="4000" b="1" u="sng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426720" y="897213"/>
            <a:ext cx="11389213" cy="5570756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pt-BR" sz="2400" b="1" dirty="0"/>
              <a:t>Características da Proposta</a:t>
            </a:r>
            <a:endParaRPr lang="pt-BR" sz="2400" dirty="0"/>
          </a:p>
          <a:p>
            <a:r>
              <a:rPr lang="pt-BR" sz="2000" dirty="0"/>
              <a:t> </a:t>
            </a:r>
          </a:p>
          <a:p>
            <a:pPr algn="just">
              <a:spcAft>
                <a:spcPts val="1200"/>
              </a:spcAft>
            </a:pPr>
            <a:r>
              <a:rPr lang="pt-BR" sz="2200" b="1" dirty="0"/>
              <a:t>Apuração das exposições dos agentes: </a:t>
            </a:r>
            <a:r>
              <a:rPr lang="pt-BR" sz="2200" dirty="0"/>
              <a:t>geração/alocada, consumo e contratos, valorados ao PLD realizado</a:t>
            </a:r>
          </a:p>
          <a:p>
            <a:pPr algn="just">
              <a:spcAft>
                <a:spcPts val="1200"/>
              </a:spcAft>
            </a:pPr>
            <a:r>
              <a:rPr lang="pt-BR" sz="2200" b="1" dirty="0"/>
              <a:t>Período de apuração: </a:t>
            </a:r>
            <a:r>
              <a:rPr lang="pt-BR" sz="2200" dirty="0"/>
              <a:t>Mês de Referência (M)</a:t>
            </a:r>
          </a:p>
          <a:p>
            <a:pPr algn="just">
              <a:spcAft>
                <a:spcPts val="1200"/>
              </a:spcAft>
            </a:pPr>
            <a:r>
              <a:rPr lang="pt-BR" sz="2200" b="1" dirty="0"/>
              <a:t>Registro de Contratos:</a:t>
            </a:r>
            <a:r>
              <a:rPr lang="pt-BR" sz="2200" dirty="0"/>
              <a:t> Durante o Mês de Referência (M) e registro </a:t>
            </a:r>
            <a:r>
              <a:rPr lang="pt-BR" sz="2200" i="1" dirty="0" err="1"/>
              <a:t>ex-post</a:t>
            </a:r>
            <a:r>
              <a:rPr lang="pt-BR" sz="2200" dirty="0"/>
              <a:t> mediante aporte de garantias adicionais</a:t>
            </a:r>
          </a:p>
          <a:p>
            <a:pPr algn="just">
              <a:spcAft>
                <a:spcPts val="1200"/>
              </a:spcAft>
            </a:pPr>
            <a:r>
              <a:rPr lang="pt-BR" sz="2200" b="1" dirty="0"/>
              <a:t>Aporte de Garantias:</a:t>
            </a:r>
            <a:r>
              <a:rPr lang="pt-BR" sz="2200" dirty="0"/>
              <a:t> mensal em “MS + 4 </a:t>
            </a:r>
            <a:r>
              <a:rPr lang="pt-BR" sz="2200" dirty="0" err="1"/>
              <a:t>d.u</a:t>
            </a:r>
            <a:r>
              <a:rPr lang="pt-BR" sz="2200" dirty="0"/>
              <a:t>.”</a:t>
            </a:r>
          </a:p>
          <a:p>
            <a:pPr algn="just">
              <a:spcAft>
                <a:spcPts val="1200"/>
              </a:spcAft>
            </a:pPr>
            <a:r>
              <a:rPr lang="pt-BR" sz="2200" b="1" dirty="0"/>
              <a:t>Corte de Contratos: </a:t>
            </a:r>
            <a:r>
              <a:rPr lang="pt-BR" sz="2200" dirty="0"/>
              <a:t>mensal em “MS + 5 </a:t>
            </a:r>
            <a:r>
              <a:rPr lang="pt-BR" sz="2200" dirty="0" err="1"/>
              <a:t>d.u.</a:t>
            </a:r>
            <a:r>
              <a:rPr lang="pt-BR" sz="2200" dirty="0"/>
              <a:t>”</a:t>
            </a:r>
          </a:p>
          <a:p>
            <a:pPr algn="just">
              <a:spcAft>
                <a:spcPts val="1200"/>
              </a:spcAft>
            </a:pPr>
            <a:r>
              <a:rPr lang="pt-BR" sz="2200" b="1" dirty="0"/>
              <a:t>Aporte adicional de garantias: </a:t>
            </a:r>
            <a:r>
              <a:rPr lang="pt-BR" sz="2200" dirty="0"/>
              <a:t>entre “MS + 6 </a:t>
            </a:r>
            <a:r>
              <a:rPr lang="pt-BR" sz="2200" dirty="0" err="1"/>
              <a:t>d.u.</a:t>
            </a:r>
            <a:r>
              <a:rPr lang="pt-BR" sz="2200" dirty="0"/>
              <a:t>” e “MS + 9 </a:t>
            </a:r>
            <a:r>
              <a:rPr lang="pt-BR" sz="2200" dirty="0" err="1"/>
              <a:t>d.u.</a:t>
            </a:r>
            <a:r>
              <a:rPr lang="pt-BR" sz="2200" dirty="0"/>
              <a:t>” será facultado ao agente aportar garantias adicionais para permitir elevar sua exposição líquida no MCP no mês “M”</a:t>
            </a:r>
          </a:p>
          <a:p>
            <a:pPr algn="just">
              <a:spcAft>
                <a:spcPts val="1200"/>
              </a:spcAft>
            </a:pPr>
            <a:r>
              <a:rPr lang="pt-BR" sz="2200" b="1" dirty="0"/>
              <a:t>Registro </a:t>
            </a:r>
            <a:r>
              <a:rPr lang="pt-BR" sz="2200" b="1" i="1" dirty="0" err="1"/>
              <a:t>ex-post</a:t>
            </a:r>
            <a:r>
              <a:rPr lang="pt-BR" sz="2200" b="1" i="1" dirty="0"/>
              <a:t>:</a:t>
            </a:r>
            <a:r>
              <a:rPr lang="pt-BR" sz="2200" dirty="0"/>
              <a:t> entre “MS + 6 </a:t>
            </a:r>
            <a:r>
              <a:rPr lang="pt-BR" sz="2200" dirty="0" err="1"/>
              <a:t>d.u.</a:t>
            </a:r>
            <a:r>
              <a:rPr lang="pt-BR" sz="2200" dirty="0"/>
              <a:t>” e “MS + 9 </a:t>
            </a:r>
            <a:r>
              <a:rPr lang="pt-BR" sz="2200" dirty="0" err="1"/>
              <a:t>d.u.</a:t>
            </a:r>
            <a:r>
              <a:rPr lang="pt-BR" sz="2200" dirty="0"/>
              <a:t>” (limitado à cobertura de garantias)</a:t>
            </a:r>
          </a:p>
          <a:p>
            <a:pPr algn="just">
              <a:spcAft>
                <a:spcPts val="1200"/>
              </a:spcAft>
            </a:pPr>
            <a:r>
              <a:rPr lang="pt-BR" sz="2200" b="1" dirty="0"/>
              <a:t>Contabilização/Liquidação: </a:t>
            </a:r>
            <a:r>
              <a:rPr lang="pt-BR" sz="2200" dirty="0"/>
              <a:t>mensais</a:t>
            </a:r>
          </a:p>
        </p:txBody>
      </p:sp>
      <p:pic>
        <p:nvPicPr>
          <p:cNvPr id="19" name="Picture 3" descr="Resultado de imagem para reduzir prazo">
            <a:extLst>
              <a:ext uri="{FF2B5EF4-FFF2-40B4-BE49-F238E27FC236}">
                <a16:creationId xmlns:a16="http://schemas.microsoft.com/office/drawing/2014/main" id="{4A692F57-889F-47A5-B8E5-92913D47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76" y="897213"/>
            <a:ext cx="1321057" cy="739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4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8520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Proposta Garantias Financeiras</a:t>
            </a:r>
            <a:endParaRPr lang="pt-BR" sz="4000" b="1" u="sng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426720" y="897213"/>
            <a:ext cx="11389213" cy="5416868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/>
              <a:t>Benefícios da proposta:</a:t>
            </a:r>
          </a:p>
          <a:p>
            <a:endParaRPr lang="pt-BR" sz="2000" b="1" dirty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200" b="1" dirty="0"/>
              <a:t>Antecipação dos processos: </a:t>
            </a:r>
            <a:r>
              <a:rPr lang="pt-BR" sz="2200" dirty="0"/>
              <a:t>permite antecipar o aporte mensal de garantias em 10 dias úteis, com respectiva antecipação do corte de contratos e aplicação de demais sanções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200" b="1" dirty="0"/>
              <a:t>Segurança para o MCP: </a:t>
            </a:r>
            <a:r>
              <a:rPr lang="pt-BR" sz="2200" dirty="0"/>
              <a:t>risco de registro </a:t>
            </a:r>
            <a:r>
              <a:rPr lang="pt-BR" sz="2200" i="1" dirty="0" err="1"/>
              <a:t>ex-post</a:t>
            </a:r>
            <a:r>
              <a:rPr lang="pt-BR" sz="2200" dirty="0"/>
              <a:t> 100% bilateral. Contratos não registrados durante o Mês de Referência (M) somente serão registrados </a:t>
            </a:r>
            <a:r>
              <a:rPr lang="pt-BR" sz="2200" i="1" dirty="0" err="1"/>
              <a:t>ex-post</a:t>
            </a:r>
            <a:r>
              <a:rPr lang="pt-BR" sz="2200" i="1" dirty="0"/>
              <a:t> </a:t>
            </a:r>
            <a:r>
              <a:rPr lang="pt-BR" sz="2200" dirty="0"/>
              <a:t>mediante aporte prévio de garantias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200" b="1" dirty="0"/>
              <a:t>Dinâmica: </a:t>
            </a:r>
            <a:r>
              <a:rPr lang="pt-BR" sz="2200" dirty="0"/>
              <a:t>permite o ajuste de posições pela contraparte (lastro) após o corte de contratos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200" b="1" dirty="0"/>
              <a:t>Efetividade: </a:t>
            </a:r>
            <a:r>
              <a:rPr lang="pt-BR" sz="2200" dirty="0"/>
              <a:t>evita o aluguel de “lastro” (</a:t>
            </a:r>
            <a:r>
              <a:rPr lang="pt-BR" sz="2200" i="1" dirty="0" err="1"/>
              <a:t>ex-post</a:t>
            </a:r>
            <a:r>
              <a:rPr lang="pt-BR" sz="2200" i="1" dirty="0"/>
              <a:t> </a:t>
            </a:r>
            <a:r>
              <a:rPr lang="pt-BR" sz="2200" dirty="0"/>
              <a:t>somente com garantias)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200" b="1" dirty="0"/>
              <a:t>Redução de prazos:</a:t>
            </a:r>
            <a:r>
              <a:rPr lang="pt-BR" sz="2200" dirty="0"/>
              <a:t> Permite a redução dos prazos da contabilização e liquidação mensais do MCP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200" b="1" dirty="0"/>
              <a:t>Custo x Benefício: </a:t>
            </a:r>
            <a:r>
              <a:rPr lang="pt-BR" sz="2200" dirty="0"/>
              <a:t>aumento da segurança com menor complexidade operacional (agentes e CCEE) em comparação à “chamada de margem semanal”</a:t>
            </a:r>
          </a:p>
        </p:txBody>
      </p:sp>
    </p:spTree>
    <p:extLst>
      <p:ext uri="{BB962C8B-B14F-4D97-AF65-F5344CB8AC3E}">
        <p14:creationId xmlns:p14="http://schemas.microsoft.com/office/powerpoint/2010/main" val="412913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/>
          <a:srcRect t="14308" b="55619"/>
          <a:stretch>
            <a:fillRect/>
          </a:stretch>
        </p:blipFill>
        <p:spPr>
          <a:xfrm>
            <a:off x="6856017" y="1470325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6948713" y="3025874"/>
            <a:ext cx="5167087" cy="2092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4200" b="1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Iniciativas Abraceel</a:t>
            </a:r>
          </a:p>
          <a:p>
            <a:pPr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400" b="1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Segurança do Mercado</a:t>
            </a:r>
          </a:p>
          <a:p>
            <a:pPr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endParaRPr lang="pt-BR" sz="24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  <a:p>
            <a:pPr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endParaRPr lang="pt-BR" sz="2200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357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" name="logo sem fundo abraceel.png" descr="logo sem fundo abrac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6" y="6025234"/>
            <a:ext cx="1491969" cy="8392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Diagrama 6"/>
          <p:cNvGraphicFramePr/>
          <p:nvPr/>
        </p:nvGraphicFramePr>
        <p:xfrm>
          <a:off x="154547" y="771716"/>
          <a:ext cx="11932848" cy="525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 que o mercado espera do MME, ANEEL, CCEE e ONS em 4 anos">
            <a:extLst>
              <a:ext uri="{FF2B5EF4-FFF2-40B4-BE49-F238E27FC236}">
                <a16:creationId xmlns:a16="http://schemas.microsoft.com/office/drawing/2014/main" id="{AF049F62-6D56-4471-9D0B-C73A7E30A07E}"/>
              </a:ext>
            </a:extLst>
          </p:cNvPr>
          <p:cNvSpPr txBox="1"/>
          <p:nvPr/>
        </p:nvSpPr>
        <p:spPr>
          <a:xfrm>
            <a:off x="1335315" y="19866"/>
            <a:ext cx="9262305" cy="499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Ações </a:t>
            </a:r>
            <a:r>
              <a:rPr lang="pt-BR" sz="2600" dirty="0" err="1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Abraceel</a:t>
            </a: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 para Segurança do Mercado</a:t>
            </a:r>
          </a:p>
        </p:txBody>
      </p:sp>
    </p:spTree>
    <p:extLst>
      <p:ext uri="{BB962C8B-B14F-4D97-AF65-F5344CB8AC3E}">
        <p14:creationId xmlns:p14="http://schemas.microsoft.com/office/powerpoint/2010/main" val="309227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O que o mercado espera do MME, ANEEL, CCEE e ONS em 4 anos">
            <a:extLst>
              <a:ext uri="{FF2B5EF4-FFF2-40B4-BE49-F238E27FC236}">
                <a16:creationId xmlns:a16="http://schemas.microsoft.com/office/drawing/2014/main" id="{E06B5A90-FEE0-45AA-A7FB-5B7BCDC8B07B}"/>
              </a:ext>
            </a:extLst>
          </p:cNvPr>
          <p:cNvSpPr txBox="1"/>
          <p:nvPr/>
        </p:nvSpPr>
        <p:spPr>
          <a:xfrm>
            <a:off x="1335315" y="19866"/>
            <a:ext cx="9262305" cy="499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Ações </a:t>
            </a:r>
            <a:r>
              <a:rPr lang="pt-BR" sz="2600" dirty="0" err="1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Abraceel</a:t>
            </a: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 para Segurança do Mercado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2280E7B-F812-472B-8771-4FD904D7C581}"/>
              </a:ext>
            </a:extLst>
          </p:cNvPr>
          <p:cNvSpPr/>
          <p:nvPr/>
        </p:nvSpPr>
        <p:spPr>
          <a:xfrm>
            <a:off x="661095" y="1231802"/>
            <a:ext cx="1091178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Aft>
                <a:spcPts val="300"/>
              </a:spcAft>
              <a:defRPr/>
            </a:pPr>
            <a:r>
              <a:rPr lang="pt-BR" altLang="pt-BR" sz="2800" b="1" dirty="0">
                <a:latin typeface="Calibri" panose="020F0502020204030204" pitchFamily="34" charset="0"/>
                <a:ea typeface="MS PGothic" panose="020B0600070205080204" pitchFamily="34" charset="-128"/>
              </a:rPr>
              <a:t>Novo processo de Adesão à Abraceel</a:t>
            </a:r>
          </a:p>
          <a:p>
            <a:pPr algn="just" defTabSz="457200" fontAlgn="base">
              <a:spcAft>
                <a:spcPts val="300"/>
              </a:spcAft>
              <a:defRPr/>
            </a:pPr>
            <a:endParaRPr lang="pt-BR" altLang="pt-BR" sz="24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just" defTabSz="457200" fontAlgn="base">
              <a:spcAft>
                <a:spcPts val="1200"/>
              </a:spcAft>
              <a:defRPr/>
            </a:pPr>
            <a:r>
              <a:rPr lang="pt-BR" altLang="pt-BR" sz="2400" dirty="0">
                <a:latin typeface="Calibri" panose="020F0502020204030204" pitchFamily="34" charset="0"/>
                <a:ea typeface="MS PGothic" panose="020B0600070205080204" pitchFamily="34" charset="-128"/>
              </a:rPr>
              <a:t>Aprovação pelo Conselho de Administração, após avaliação criteriosa:</a:t>
            </a:r>
          </a:p>
          <a:p>
            <a:pPr algn="just" defTabSz="457200" fontAlgn="base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pt-BR" altLang="pt-BR" sz="2200" dirty="0">
                <a:latin typeface="Calibri" panose="020F0502020204030204" pitchFamily="34" charset="0"/>
                <a:ea typeface="MS PGothic" panose="020B0600070205080204" pitchFamily="34" charset="-128"/>
              </a:rPr>
              <a:t> Capital Social Integralizado</a:t>
            </a:r>
          </a:p>
          <a:p>
            <a:pPr algn="just" defTabSz="457200" fontAlgn="base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pt-BR" altLang="pt-BR" sz="2200" dirty="0">
                <a:latin typeface="Calibri" panose="020F0502020204030204" pitchFamily="34" charset="0"/>
                <a:ea typeface="MS PGothic" panose="020B0600070205080204" pitchFamily="34" charset="-128"/>
              </a:rPr>
              <a:t> Composição Societária</a:t>
            </a:r>
          </a:p>
          <a:p>
            <a:pPr algn="just" defTabSz="457200" fontAlgn="base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pt-BR" altLang="pt-BR" sz="2200" dirty="0">
                <a:latin typeface="Calibri" panose="020F0502020204030204" pitchFamily="34" charset="0"/>
                <a:ea typeface="MS PGothic" panose="020B0600070205080204" pitchFamily="34" charset="-128"/>
              </a:rPr>
              <a:t> Histórico de atuação da empresa/sócios</a:t>
            </a:r>
          </a:p>
          <a:p>
            <a:pPr algn="just" defTabSz="457200" fontAlgn="base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pt-BR" altLang="pt-BR" sz="2200" dirty="0">
                <a:latin typeface="Calibri" panose="020F0502020204030204" pitchFamily="34" charset="0"/>
                <a:ea typeface="MS PGothic" panose="020B0600070205080204" pitchFamily="34" charset="-128"/>
              </a:rPr>
              <a:t> Qualificação da Equipe Técnica</a:t>
            </a:r>
          </a:p>
          <a:p>
            <a:pPr algn="just" defTabSz="457200" fontAlgn="base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pt-BR" altLang="pt-BR" sz="2200" dirty="0">
                <a:latin typeface="Calibri" panose="020F0502020204030204" pitchFamily="34" charset="0"/>
                <a:ea typeface="MS PGothic" panose="020B0600070205080204" pitchFamily="34" charset="-128"/>
              </a:rPr>
              <a:t> Política de Gestão de Riscos</a:t>
            </a:r>
          </a:p>
          <a:p>
            <a:pPr algn="just" defTabSz="457200" fontAlgn="base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pt-BR" altLang="pt-BR" sz="2200" dirty="0">
                <a:latin typeface="Calibri" panose="020F0502020204030204" pitchFamily="34" charset="0"/>
                <a:ea typeface="MS PGothic" panose="020B0600070205080204" pitchFamily="34" charset="-128"/>
              </a:rPr>
              <a:t> Aceitação do Código de Ética, Conduta e Compliance da Abraceel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1C517C2-1BBB-4CBF-A4D3-C1F8FE3C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856" y="912912"/>
            <a:ext cx="12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99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O que o mercado espera do MME, ANEEL, CCEE e ONS em 4 anos">
            <a:extLst>
              <a:ext uri="{FF2B5EF4-FFF2-40B4-BE49-F238E27FC236}">
                <a16:creationId xmlns:a16="http://schemas.microsoft.com/office/drawing/2014/main" id="{E06B5A90-FEE0-45AA-A7FB-5B7BCDC8B07B}"/>
              </a:ext>
            </a:extLst>
          </p:cNvPr>
          <p:cNvSpPr txBox="1"/>
          <p:nvPr/>
        </p:nvSpPr>
        <p:spPr>
          <a:xfrm>
            <a:off x="1335315" y="19866"/>
            <a:ext cx="9262305" cy="499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Ações </a:t>
            </a:r>
            <a:r>
              <a:rPr lang="pt-BR" sz="2600" dirty="0" err="1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Abraceel</a:t>
            </a: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 para Segurança do Mercado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77F7078-26BC-4630-84B0-75BCF145B246}"/>
              </a:ext>
            </a:extLst>
          </p:cNvPr>
          <p:cNvSpPr/>
          <p:nvPr/>
        </p:nvSpPr>
        <p:spPr>
          <a:xfrm>
            <a:off x="661095" y="126876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Aft>
                <a:spcPts val="300"/>
              </a:spcAft>
              <a:defRPr/>
            </a:pPr>
            <a:r>
              <a:rPr lang="pt-BR" sz="2800" b="1" dirty="0"/>
              <a:t>Convenção de Melhores Práticas de Mercado</a:t>
            </a:r>
            <a:endParaRPr lang="pt-BR" altLang="pt-BR" sz="24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2" descr="Imagem relacionada">
            <a:hlinkClick r:id="rId2"/>
            <a:extLst>
              <a:ext uri="{FF2B5EF4-FFF2-40B4-BE49-F238E27FC236}">
                <a16:creationId xmlns:a16="http://schemas.microsoft.com/office/drawing/2014/main" id="{B45F6B51-30BA-4809-88ED-C2B34745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9520" y="848470"/>
            <a:ext cx="1440000" cy="1440000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4EE305-611F-4B61-80A2-930D60148B62}"/>
              </a:ext>
            </a:extLst>
          </p:cNvPr>
          <p:cNvSpPr txBox="1"/>
          <p:nvPr/>
        </p:nvSpPr>
        <p:spPr>
          <a:xfrm>
            <a:off x="661094" y="2132856"/>
            <a:ext cx="10845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/>
              <a:t>Contratação de </a:t>
            </a:r>
            <a:r>
              <a:rPr lang="pt-BR" sz="2100" b="1" dirty="0">
                <a:solidFill>
                  <a:schemeClr val="tx2">
                    <a:lumMod val="75000"/>
                  </a:schemeClr>
                </a:solidFill>
              </a:rPr>
              <a:t>Entidade Certificadora</a:t>
            </a:r>
            <a:r>
              <a:rPr lang="pt-BR" sz="2100" dirty="0"/>
              <a:t> pra </a:t>
            </a:r>
            <a:r>
              <a:rPr lang="pt-BR" sz="2100" b="1" dirty="0">
                <a:solidFill>
                  <a:schemeClr val="tx2">
                    <a:lumMod val="75000"/>
                  </a:schemeClr>
                </a:solidFill>
              </a:rPr>
              <a:t>avaliar periodicamente </a:t>
            </a:r>
            <a:r>
              <a:rPr lang="pt-BR" sz="2100" dirty="0"/>
              <a:t>o enquadramento das empresas nas Métricas de Risco previamente estabelecidas</a:t>
            </a:r>
          </a:p>
          <a:p>
            <a:pPr algn="just"/>
            <a:endParaRPr lang="pt-BR" sz="2100" dirty="0"/>
          </a:p>
          <a:p>
            <a:pPr algn="just">
              <a:spcAft>
                <a:spcPts val="1200"/>
              </a:spcAft>
            </a:pPr>
            <a:r>
              <a:rPr lang="pt-BR" sz="2100" dirty="0"/>
              <a:t>As métricas de risco devem avaliar o </a:t>
            </a:r>
            <a:r>
              <a:rPr lang="pt-BR" sz="2100" b="1" dirty="0">
                <a:solidFill>
                  <a:schemeClr val="tx2">
                    <a:lumMod val="75000"/>
                  </a:schemeClr>
                </a:solidFill>
              </a:rPr>
              <a:t>risco de cada carteira de comercialização em comparação com o Patrimônio Líquido das empresas</a:t>
            </a:r>
            <a:r>
              <a:rPr lang="pt-BR" sz="2100" dirty="0"/>
              <a:t>, de modo a definir uma metodologia de apuração de risco de referência para o mercado.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973E0E8-7284-459C-AE23-8DF3C462AAFA}"/>
              </a:ext>
            </a:extLst>
          </p:cNvPr>
          <p:cNvSpPr/>
          <p:nvPr/>
        </p:nvSpPr>
        <p:spPr>
          <a:xfrm>
            <a:off x="661094" y="4354438"/>
            <a:ext cx="6292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100" dirty="0">
                <a:solidFill>
                  <a:prstClr val="black"/>
                </a:solidFill>
              </a:rPr>
              <a:t>O processo será </a:t>
            </a:r>
            <a:r>
              <a:rPr lang="pt-BR" sz="2100" b="1" dirty="0">
                <a:solidFill>
                  <a:srgbClr val="1F497D">
                    <a:lumMod val="75000"/>
                  </a:srgbClr>
                </a:solidFill>
              </a:rPr>
              <a:t>coordenado pela Abraceel</a:t>
            </a:r>
            <a:r>
              <a:rPr lang="pt-BR" sz="2100" dirty="0">
                <a:solidFill>
                  <a:prstClr val="black"/>
                </a:solidFill>
              </a:rPr>
              <a:t>, porém a adesão ao programa não se limita a suas empresas associadas, podendo aderir à Convenção </a:t>
            </a:r>
            <a:r>
              <a:rPr lang="pt-BR" sz="2100" b="1" dirty="0">
                <a:solidFill>
                  <a:srgbClr val="1F497D">
                    <a:lumMod val="75000"/>
                  </a:srgbClr>
                </a:solidFill>
              </a:rPr>
              <a:t>qualquer empresa do mercado de energia elétrica</a:t>
            </a:r>
            <a:r>
              <a:rPr lang="pt-BR" sz="21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D98CCB-BA85-4A6D-85EC-BAA3DC6F0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755" y="3761755"/>
            <a:ext cx="3963195" cy="24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1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O que o mercado espera do MME, ANEEL, CCEE e ONS em 4 anos">
            <a:extLst>
              <a:ext uri="{FF2B5EF4-FFF2-40B4-BE49-F238E27FC236}">
                <a16:creationId xmlns:a16="http://schemas.microsoft.com/office/drawing/2014/main" id="{E06B5A90-FEE0-45AA-A7FB-5B7BCDC8B07B}"/>
              </a:ext>
            </a:extLst>
          </p:cNvPr>
          <p:cNvSpPr txBox="1"/>
          <p:nvPr/>
        </p:nvSpPr>
        <p:spPr>
          <a:xfrm>
            <a:off x="1335315" y="19866"/>
            <a:ext cx="9262305" cy="499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Ações </a:t>
            </a:r>
            <a:r>
              <a:rPr lang="pt-BR" sz="2600" dirty="0" err="1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Abraceel</a:t>
            </a: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 para Segurança do Mercado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792ECD-2368-4E07-8173-F29CACCE20C8}"/>
              </a:ext>
            </a:extLst>
          </p:cNvPr>
          <p:cNvSpPr/>
          <p:nvPr/>
        </p:nvSpPr>
        <p:spPr>
          <a:xfrm>
            <a:off x="1775520" y="126876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Aft>
                <a:spcPts val="300"/>
              </a:spcAft>
              <a:defRPr/>
            </a:pPr>
            <a:r>
              <a:rPr lang="pt-BR" sz="2800" b="1" dirty="0"/>
              <a:t>Convenção de Melhores Práticas de Mercado</a:t>
            </a:r>
            <a:endParaRPr lang="pt-BR" altLang="pt-BR" sz="24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7B7A79D-D2C6-4C01-901C-8C4B59238437}"/>
              </a:ext>
            </a:extLst>
          </p:cNvPr>
          <p:cNvSpPr/>
          <p:nvPr/>
        </p:nvSpPr>
        <p:spPr>
          <a:xfrm>
            <a:off x="591996" y="1988840"/>
            <a:ext cx="1099040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Métricas de Risco em discussão: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r>
              <a:rPr lang="pt-BR" sz="2000" b="1" dirty="0">
                <a:solidFill>
                  <a:srgbClr val="0070C0"/>
                </a:solidFill>
              </a:rPr>
              <a:t>Limite Máximo de Exposição (LME): </a:t>
            </a:r>
            <a:r>
              <a:rPr lang="pt-BR" sz="2000" dirty="0"/>
              <a:t>relação VaR / CSI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r>
              <a:rPr lang="pt-BR" sz="2000" b="1" dirty="0">
                <a:solidFill>
                  <a:srgbClr val="0070C0"/>
                </a:solidFill>
              </a:rPr>
              <a:t>Capacidade Econômica (CE): </a:t>
            </a:r>
            <a:r>
              <a:rPr lang="pt-BR" sz="2000" dirty="0" err="1"/>
              <a:t>MtM</a:t>
            </a:r>
            <a:r>
              <a:rPr lang="pt-BR" sz="2000" dirty="0"/>
              <a:t> da carteira de contratos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r>
              <a:rPr lang="pt-BR" sz="2000" b="1" dirty="0">
                <a:solidFill>
                  <a:srgbClr val="0070C0"/>
                </a:solidFill>
              </a:rPr>
              <a:t>Concentração de Risco: </a:t>
            </a:r>
            <a:r>
              <a:rPr lang="pt-BR" sz="2000" dirty="0"/>
              <a:t>crédito, produto, etc. (futura)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endParaRPr lang="pt-BR" b="1" dirty="0">
              <a:solidFill>
                <a:srgbClr val="0070C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70C0"/>
                </a:solidFill>
              </a:rPr>
              <a:t>Não haverá </a:t>
            </a:r>
            <a:r>
              <a:rPr lang="pt-BR" sz="2000" dirty="0"/>
              <a:t>qualquer tipo de </a:t>
            </a:r>
            <a:r>
              <a:rPr lang="pt-BR" sz="2000" b="1" dirty="0">
                <a:solidFill>
                  <a:srgbClr val="0070C0"/>
                </a:solidFill>
              </a:rPr>
              <a:t>envolvimento da Abraceel </a:t>
            </a:r>
            <a:r>
              <a:rPr lang="pt-BR" sz="2000" dirty="0"/>
              <a:t>no recebimento de </a:t>
            </a:r>
            <a:r>
              <a:rPr lang="pt-BR" sz="2000" b="1" dirty="0">
                <a:solidFill>
                  <a:srgbClr val="0070C0"/>
                </a:solidFill>
              </a:rPr>
              <a:t>informações, avaliação e certificação</a:t>
            </a:r>
            <a:r>
              <a:rPr lang="pt-BR" sz="2000" dirty="0"/>
              <a:t> as empresas, os quais serão realizados sob inteira responsabilidade da Entidade Supervisora.</a:t>
            </a:r>
          </a:p>
          <a:p>
            <a:pPr algn="just">
              <a:spcAft>
                <a:spcPts val="1200"/>
              </a:spcAft>
            </a:pPr>
            <a:r>
              <a:rPr lang="pt-BR" sz="2000" dirty="0"/>
              <a:t>Será criado um </a:t>
            </a:r>
            <a:r>
              <a:rPr lang="pt-BR" sz="2000" b="1" dirty="0">
                <a:solidFill>
                  <a:srgbClr val="0070C0"/>
                </a:solidFill>
              </a:rPr>
              <a:t>Conselho de Melhores Práticas</a:t>
            </a:r>
            <a:r>
              <a:rPr lang="pt-BR" sz="2000" dirty="0"/>
              <a:t> de Mercado, com o objetivo de avaliar os resultados do programa de certificação e propor melhorias na Convenção, inclusive em relação às Métricas de Risco avaliadas.</a:t>
            </a:r>
          </a:p>
        </p:txBody>
      </p:sp>
      <p:pic>
        <p:nvPicPr>
          <p:cNvPr id="7" name="Picture 2" descr="Imagem relacionada">
            <a:hlinkClick r:id="rId2"/>
            <a:extLst>
              <a:ext uri="{FF2B5EF4-FFF2-40B4-BE49-F238E27FC236}">
                <a16:creationId xmlns:a16="http://schemas.microsoft.com/office/drawing/2014/main" id="{4135A7F0-F212-4BD8-A171-AA835DD1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9520" y="848470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50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O que o mercado espera do MME, ANEEL, CCEE e ONS em 4 anos">
            <a:extLst>
              <a:ext uri="{FF2B5EF4-FFF2-40B4-BE49-F238E27FC236}">
                <a16:creationId xmlns:a16="http://schemas.microsoft.com/office/drawing/2014/main" id="{E06B5A90-FEE0-45AA-A7FB-5B7BCDC8B07B}"/>
              </a:ext>
            </a:extLst>
          </p:cNvPr>
          <p:cNvSpPr txBox="1"/>
          <p:nvPr/>
        </p:nvSpPr>
        <p:spPr>
          <a:xfrm>
            <a:off x="1335315" y="19866"/>
            <a:ext cx="9262305" cy="499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Ações </a:t>
            </a:r>
            <a:r>
              <a:rPr lang="pt-BR" sz="2600" dirty="0" err="1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Abraceel</a:t>
            </a:r>
            <a:r>
              <a:rPr lang="pt-BR" sz="2600" dirty="0">
                <a:solidFill>
                  <a:srgbClr val="4472C4">
                    <a:hueOff val="114395"/>
                    <a:lumOff val="-24975"/>
                  </a:srgbClr>
                </a:solidFill>
                <a:sym typeface="Gotham Medium"/>
              </a:rPr>
              <a:t> para Segurança do Mercado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5968378-90E0-43EB-8199-8E70C90C3129}"/>
              </a:ext>
            </a:extLst>
          </p:cNvPr>
          <p:cNvSpPr/>
          <p:nvPr/>
        </p:nvSpPr>
        <p:spPr>
          <a:xfrm>
            <a:off x="628650" y="1256268"/>
            <a:ext cx="109347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Aft>
                <a:spcPts val="600"/>
              </a:spcAft>
              <a:defRPr/>
            </a:pPr>
            <a:r>
              <a:rPr lang="pt-BR" altLang="pt-BR" sz="2800" b="1" dirty="0">
                <a:ea typeface="MS PGothic" panose="020B0600070205080204" pitchFamily="34" charset="-128"/>
              </a:rPr>
              <a:t>Informação e Transparência</a:t>
            </a:r>
          </a:p>
          <a:p>
            <a:pPr algn="just" defTabSz="457200" fontAlgn="base">
              <a:spcAft>
                <a:spcPts val="600"/>
              </a:spcAft>
              <a:defRPr/>
            </a:pPr>
            <a:endParaRPr lang="pt-BR" altLang="pt-BR" sz="2400" b="1" dirty="0">
              <a:ea typeface="MS PGothic" panose="020B0600070205080204" pitchFamily="34" charset="-128"/>
            </a:endParaRPr>
          </a:p>
          <a:p>
            <a:pPr algn="just" defTabSz="457200" fontAlgn="base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altLang="pt-BR" sz="2400" b="1" dirty="0">
                <a:ea typeface="MS PGothic" panose="020B0600070205080204" pitchFamily="34" charset="-128"/>
              </a:rPr>
              <a:t>Gestão de Riscos: </a:t>
            </a:r>
            <a:r>
              <a:rPr lang="pt-BR" altLang="pt-BR" sz="2400" dirty="0">
                <a:ea typeface="MS PGothic" panose="020B0600070205080204" pitchFamily="34" charset="-128"/>
              </a:rPr>
              <a:t>Desenvolvimento de um manual de boas práticas de gerenciamento de riscos de crédito e de mercado</a:t>
            </a:r>
          </a:p>
          <a:p>
            <a:pPr algn="just" defTabSz="457200" fontAlgn="base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pt-BR" altLang="pt-BR" sz="2400" dirty="0">
              <a:ea typeface="MS PGothic" panose="020B0600070205080204" pitchFamily="34" charset="-128"/>
            </a:endParaRPr>
          </a:p>
          <a:p>
            <a:pPr algn="just" defTabSz="457200" fontAlgn="base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altLang="pt-BR" sz="2400" b="1" dirty="0">
                <a:ea typeface="MS PGothic" panose="020B0600070205080204" pitchFamily="34" charset="-128"/>
              </a:rPr>
              <a:t>Transparência: </a:t>
            </a:r>
            <a:r>
              <a:rPr lang="pt-BR" altLang="pt-BR" sz="2400" dirty="0">
                <a:solidFill>
                  <a:srgbClr val="262626"/>
                </a:solidFill>
                <a:ea typeface="MS PGothic" panose="020B0600070205080204" pitchFamily="34" charset="-128"/>
              </a:rPr>
              <a:t>Criação de banco de dados para as empresas associadas, disponibilizando as seguintes informações:</a:t>
            </a:r>
          </a:p>
          <a:p>
            <a:pPr marL="514350" indent="-247650" algn="just" defTabSz="457200" fontAlgn="base">
              <a:spcAft>
                <a:spcPts val="600"/>
              </a:spcAft>
              <a:buFont typeface="+mj-lt"/>
              <a:buAutoNum type="romanLcPeriod"/>
              <a:defRPr/>
            </a:pPr>
            <a:r>
              <a:rPr lang="pt-BR" altLang="pt-BR" sz="2400" dirty="0">
                <a:solidFill>
                  <a:srgbClr val="262626"/>
                </a:solidFill>
                <a:ea typeface="MS PGothic" panose="020B0600070205080204" pitchFamily="34" charset="-128"/>
              </a:rPr>
              <a:t> Balanço Anual auditado</a:t>
            </a:r>
          </a:p>
          <a:p>
            <a:pPr marL="514350" indent="-247650" algn="just" defTabSz="457200" fontAlgn="base">
              <a:spcAft>
                <a:spcPts val="600"/>
              </a:spcAft>
              <a:buFont typeface="+mj-lt"/>
              <a:buAutoNum type="romanLcPeriod"/>
              <a:defRPr/>
            </a:pPr>
            <a:r>
              <a:rPr lang="pt-BR" altLang="pt-BR" sz="2400" dirty="0">
                <a:solidFill>
                  <a:srgbClr val="262626"/>
                </a:solidFill>
                <a:ea typeface="MS PGothic" panose="020B0600070205080204" pitchFamily="34" charset="-128"/>
              </a:rPr>
              <a:t> Balancete Trimestral assinado pelos sócios/contadores</a:t>
            </a:r>
          </a:p>
          <a:p>
            <a:pPr marL="514350" indent="-247650" algn="just" defTabSz="457200" fontAlgn="base">
              <a:spcAft>
                <a:spcPts val="600"/>
              </a:spcAft>
              <a:buFont typeface="+mj-lt"/>
              <a:buAutoNum type="romanLcPeriod"/>
              <a:defRPr/>
            </a:pPr>
            <a:r>
              <a:rPr lang="pt-BR" altLang="pt-BR" sz="2400" dirty="0">
                <a:solidFill>
                  <a:srgbClr val="262626"/>
                </a:solidFill>
                <a:ea typeface="MS PGothic" panose="020B0600070205080204" pitchFamily="34" charset="-128"/>
              </a:rPr>
              <a:t> Contrato Social</a:t>
            </a:r>
          </a:p>
          <a:p>
            <a:pPr marL="514350" indent="-247650" algn="just" defTabSz="457200" fontAlgn="base">
              <a:spcAft>
                <a:spcPts val="600"/>
              </a:spcAft>
              <a:buFont typeface="+mj-lt"/>
              <a:buAutoNum type="romanLcPeriod"/>
              <a:defRPr/>
            </a:pPr>
            <a:r>
              <a:rPr lang="pt-BR" altLang="pt-BR" sz="2400" dirty="0">
                <a:solidFill>
                  <a:srgbClr val="262626"/>
                </a:solidFill>
                <a:ea typeface="MS PGothic" panose="020B0600070205080204" pitchFamily="34" charset="-128"/>
              </a:rPr>
              <a:t> Composição societária até a Pessoa Física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A3C36B2-0DD1-49F1-9B26-C0859AD0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7125" y="83671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16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latin typeface="+mj-lt"/>
                <a:sym typeface="Gotham Medium"/>
              </a:rPr>
              <a:t>Segurança de Mercado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logo sem fundo abraceel.png" descr="logo sem fundo abrac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6" y="6025234"/>
            <a:ext cx="1491969" cy="8392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57340147"/>
              </p:ext>
            </p:extLst>
          </p:nvPr>
        </p:nvGraphicFramePr>
        <p:xfrm>
          <a:off x="2289436" y="1009649"/>
          <a:ext cx="7601140" cy="553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38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m-b-m-795202-unsplash.jpg" descr="m-b-m-795202-unsplash.jpg"/>
          <p:cNvPicPr>
            <a:picLocks noChangeAspect="1"/>
          </p:cNvPicPr>
          <p:nvPr/>
        </p:nvPicPr>
        <p:blipFill>
          <a:blip r:embed="rId2">
            <a:alphaModFix amt="22036"/>
          </a:blip>
          <a:srcRect l="2127" t="9835" b="6368"/>
          <a:stretch>
            <a:fillRect/>
          </a:stretch>
        </p:blipFill>
        <p:spPr>
          <a:xfrm>
            <a:off x="3671" y="-48419"/>
            <a:ext cx="12184649" cy="69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ounded Rectangle"/>
          <p:cNvSpPr/>
          <p:nvPr/>
        </p:nvSpPr>
        <p:spPr>
          <a:xfrm>
            <a:off x="3422404" y="3291595"/>
            <a:ext cx="5347192" cy="870586"/>
          </a:xfrm>
          <a:prstGeom prst="roundRect">
            <a:avLst>
              <a:gd name="adj" fmla="val 15000"/>
            </a:avLst>
          </a:prstGeom>
          <a:solidFill>
            <a:srgbClr val="D0E8FF">
              <a:alpha val="4192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1" name="OBRIGADO"/>
          <p:cNvSpPr txBox="1"/>
          <p:nvPr/>
        </p:nvSpPr>
        <p:spPr>
          <a:xfrm>
            <a:off x="3122554" y="1486759"/>
            <a:ext cx="5807680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10000" dirty="0"/>
              <a:t>OBRIGADO</a:t>
            </a:r>
          </a:p>
        </p:txBody>
      </p:sp>
      <p:sp>
        <p:nvSpPr>
          <p:cNvPr id="272" name="abraceel.com.br…"/>
          <p:cNvSpPr txBox="1"/>
          <p:nvPr/>
        </p:nvSpPr>
        <p:spPr>
          <a:xfrm>
            <a:off x="4195218" y="3291595"/>
            <a:ext cx="382848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5400"/>
            </a:pPr>
            <a:r>
              <a:rPr lang="pt-BR" sz="2700" u="sng" dirty="0" err="1">
                <a:hlinkClick r:id="rId3"/>
              </a:rPr>
              <a:t>www</a:t>
            </a:r>
            <a:r>
              <a:rPr lang="pt-BR" sz="2700" u="sng" dirty="0">
                <a:hlinkClick r:id="rId3"/>
              </a:rPr>
              <a:t>.</a:t>
            </a:r>
            <a:r>
              <a:rPr sz="2700" u="sng" dirty="0">
                <a:hlinkClick r:id="rId3"/>
              </a:rPr>
              <a:t>abraceel.com.br</a:t>
            </a:r>
          </a:p>
          <a:p>
            <a:pPr algn="ctr">
              <a:defRPr sz="5400"/>
            </a:pPr>
            <a:r>
              <a:rPr sz="2700" dirty="0"/>
              <a:t>abraceel@abraceel.com.br</a:t>
            </a:r>
          </a:p>
        </p:txBody>
      </p:sp>
      <p:pic>
        <p:nvPicPr>
          <p:cNvPr id="273" name="Line" descr="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18" y="3076938"/>
            <a:ext cx="6811766" cy="57151"/>
          </a:xfrm>
          <a:prstGeom prst="rect">
            <a:avLst/>
          </a:prstGeom>
        </p:spPr>
      </p:pic>
      <p:pic>
        <p:nvPicPr>
          <p:cNvPr id="275" name="logo sem fundo abraceel.png" descr="logo sem fundo abrace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538" y="4537884"/>
            <a:ext cx="3085496" cy="1735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39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-96410" y="-29127"/>
            <a:ext cx="12192000" cy="60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3200" b="1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Liquidação Financeira do MCP - Agosto/19</a:t>
            </a:r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DAFE47-B454-40A0-B6A8-8BFFA8E2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19" y="1285939"/>
            <a:ext cx="5239077" cy="30377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AEBE472-024A-438D-9FC5-16388391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04" y="1400657"/>
            <a:ext cx="4290745" cy="4764474"/>
          </a:xfrm>
          <a:prstGeom prst="rect">
            <a:avLst/>
          </a:prstGeom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12D9EE58-B20E-498C-B2E9-B39A34E4D7AF}"/>
              </a:ext>
            </a:extLst>
          </p:cNvPr>
          <p:cNvGraphicFramePr>
            <a:graphicFrameLocks/>
          </p:cNvGraphicFramePr>
          <p:nvPr/>
        </p:nvGraphicFramePr>
        <p:xfrm>
          <a:off x="6129714" y="4351225"/>
          <a:ext cx="5441885" cy="244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Line">
            <a:extLst>
              <a:ext uri="{FF2B5EF4-FFF2-40B4-BE49-F238E27FC236}">
                <a16:creationId xmlns:a16="http://schemas.microsoft.com/office/drawing/2014/main" id="{AEC1F04A-D669-41C4-9DA1-968B163DDDE1}"/>
              </a:ext>
            </a:extLst>
          </p:cNvPr>
          <p:cNvSpPr/>
          <p:nvPr/>
        </p:nvSpPr>
        <p:spPr>
          <a:xfrm flipV="1">
            <a:off x="2179601" y="613088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2C7DFCC-33FF-47B2-9461-0655B5234290}"/>
              </a:ext>
            </a:extLst>
          </p:cNvPr>
          <p:cNvSpPr/>
          <p:nvPr/>
        </p:nvSpPr>
        <p:spPr>
          <a:xfrm>
            <a:off x="10682137" y="3377323"/>
            <a:ext cx="788059" cy="64007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6AE7E0-B4AC-4792-A201-A590374ED254}"/>
              </a:ext>
            </a:extLst>
          </p:cNvPr>
          <p:cNvSpPr txBox="1"/>
          <p:nvPr/>
        </p:nvSpPr>
        <p:spPr>
          <a:xfrm>
            <a:off x="6569369" y="6485119"/>
            <a:ext cx="344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Inadimplência Comercializadores = R$ 0,00</a:t>
            </a:r>
          </a:p>
        </p:txBody>
      </p:sp>
      <p:sp>
        <p:nvSpPr>
          <p:cNvPr id="4" name="Seta: Curva para a Direita 3">
            <a:extLst>
              <a:ext uri="{FF2B5EF4-FFF2-40B4-BE49-F238E27FC236}">
                <a16:creationId xmlns:a16="http://schemas.microsoft.com/office/drawing/2014/main" id="{053AB2C8-4185-42D0-8BDC-EE9EA0132599}"/>
              </a:ext>
            </a:extLst>
          </p:cNvPr>
          <p:cNvSpPr/>
          <p:nvPr/>
        </p:nvSpPr>
        <p:spPr>
          <a:xfrm>
            <a:off x="6200634" y="6108780"/>
            <a:ext cx="367646" cy="612495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800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 Light"/>
                <a:sym typeface="Gotham Medium"/>
              </a:rPr>
              <a:t>Ajustes de Contratos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9ADBB1A-456E-42CA-A85E-05EA59EE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7" y="2825917"/>
            <a:ext cx="10429875" cy="11525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3BC0FE3-04A6-4A27-A8F4-9A82DA97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7" y="4422942"/>
            <a:ext cx="10439400" cy="15335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08E2E56-A733-4D0A-9C5C-6626E3CC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77" y="1157307"/>
            <a:ext cx="10458450" cy="4191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465206F-4F48-4C77-B865-ABB4E8F90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40" y="1596945"/>
            <a:ext cx="10467975" cy="4000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02D592E-C0C2-4DEC-9A11-9E94940FA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02" y="2026121"/>
            <a:ext cx="10448925" cy="7810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B6FF5A6-1234-46F5-89CB-70966C902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02" y="6404389"/>
            <a:ext cx="10448925" cy="419100"/>
          </a:xfrm>
          <a:prstGeom prst="rect">
            <a:avLst/>
          </a:prstGeom>
        </p:spPr>
      </p:pic>
      <p:sp>
        <p:nvSpPr>
          <p:cNvPr id="16" name="O que o mercado espera do MME, ANEEL, CCEE e ONS em 4 anos">
            <a:extLst>
              <a:ext uri="{FF2B5EF4-FFF2-40B4-BE49-F238E27FC236}">
                <a16:creationId xmlns:a16="http://schemas.microsoft.com/office/drawing/2014/main" id="{05CD884A-72FC-4496-8843-F10DE0019CB6}"/>
              </a:ext>
            </a:extLst>
          </p:cNvPr>
          <p:cNvSpPr txBox="1"/>
          <p:nvPr/>
        </p:nvSpPr>
        <p:spPr>
          <a:xfrm>
            <a:off x="-1981" y="714514"/>
            <a:ext cx="12192000" cy="39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000" b="1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 Light"/>
                <a:sym typeface="Gotham Medium"/>
              </a:rPr>
              <a:t>Bilateralização do Risco protege o MCP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D69F80-2EDB-4BF4-A520-6C10E79E4D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764" y="3984706"/>
            <a:ext cx="10487025" cy="4191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7F2903-775C-4EEC-BEB5-E4B627EE5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215" y="5973457"/>
            <a:ext cx="10439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5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/>
          <a:srcRect t="14308" b="55619"/>
          <a:stretch>
            <a:fillRect/>
          </a:stretch>
        </p:blipFill>
        <p:spPr>
          <a:xfrm>
            <a:off x="6856017" y="1470325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6948713" y="3118207"/>
            <a:ext cx="5167087" cy="190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4200" b="1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Garantias Financeiras</a:t>
            </a:r>
          </a:p>
          <a:p>
            <a:pPr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endParaRPr lang="pt-BR" sz="3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  <a:p>
            <a:pPr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endParaRPr lang="pt-BR" sz="2200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260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8520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solidFill>
                  <a:schemeClr val="accent1">
                    <a:hueOff val="114395"/>
                    <a:lumOff val="-24975"/>
                  </a:schemeClr>
                </a:solidFill>
                <a:latin typeface="+mj-lt"/>
                <a:sym typeface="Gotham Medium"/>
              </a:rPr>
              <a:t>Aprimoramento do modelo de Garantias Financeiras</a:t>
            </a:r>
            <a:endParaRPr lang="pt-BR" sz="4000" b="1" u="sng" dirty="0">
              <a:solidFill>
                <a:schemeClr val="accent1">
                  <a:hueOff val="114395"/>
                  <a:lumOff val="-24975"/>
                </a:schemeClr>
              </a:solidFill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426720" y="1242900"/>
            <a:ext cx="11389213" cy="4524315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Abraceel vem discutindo ao longo dos últimos meses a proposta apresentada pela CCEE para a “chamada de margem” semanal, conforme Nota Técnica CCEE 042/2019.</a:t>
            </a:r>
          </a:p>
          <a:p>
            <a:pPr algn="just"/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Para o mercado, não estão claros os benefícios em termos de redução de riscos para a liquidação do MCP versus a elevação significativa de custos aos agentes e impactos em relação aos consumidores. A impossibilidade de registro para semanas anteriores obrigaria os agentes a alterar a atual lógica do mercado de negociação, registro e pagamento bilateral dos contratos.</a:t>
            </a:r>
          </a:p>
          <a:p>
            <a:pPr algn="just"/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Além disso, o prazo proposto para implementação do aporte semanal, a partir de janeiro de 2020, é considerado insuficiente em razão da necessidade de revisão dos contratos e nas rotinas operacionais das empresas.</a:t>
            </a:r>
          </a:p>
        </p:txBody>
      </p:sp>
    </p:spTree>
    <p:extLst>
      <p:ext uri="{BB962C8B-B14F-4D97-AF65-F5344CB8AC3E}">
        <p14:creationId xmlns:p14="http://schemas.microsoft.com/office/powerpoint/2010/main" val="310798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9181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120000"/>
              </a:lnSpc>
              <a:buSzPct val="100000"/>
              <a:defRPr sz="5500">
                <a:solidFill>
                  <a:srgbClr val="4472C4">
                    <a:hueOff val="114395"/>
                    <a:lumOff val="-24975"/>
                  </a:srgbClr>
                </a:solidFill>
              </a:defRPr>
            </a:pPr>
            <a:r>
              <a:rPr lang="pt-BR" sz="2800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 Light"/>
                <a:sym typeface="Gotham Medium"/>
              </a:rPr>
              <a:t>Proposta CCEE</a:t>
            </a: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488E94-3830-47F9-9848-D2452499AA02}"/>
              </a:ext>
            </a:extLst>
          </p:cNvPr>
          <p:cNvSpPr/>
          <p:nvPr/>
        </p:nvSpPr>
        <p:spPr>
          <a:xfrm>
            <a:off x="342900" y="950248"/>
            <a:ext cx="11455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/>
              <a:t>Principais problemas identificados:</a:t>
            </a:r>
          </a:p>
          <a:p>
            <a:pPr algn="just"/>
            <a:endParaRPr lang="pt-BR" sz="2000" dirty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/>
              <a:t>Custo x benefício: agentes não enxergam benefícios em termos de redução de riscos (MCP e bilateral) versus a elevação significativa de custos aos agentes (operacionais, garantias de pagamento bilateral, consumidores, etc.)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/>
              <a:t>Impossibilidade de registro para semanas anteriores: obriga agentes a alterar a lógica de negociação, registro e pagamento bilateral dos contratos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/>
              <a:t>Impacto sobre contratos já assinados: registro x pagamento bilateral (risco de disputa judiciais)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/>
              <a:t>Prazo de implementação: insuficiente em razão da necessidade de revisão dos contratos, adequação de sistemas, contratação de pessoal e outros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/>
              <a:t>Banco Liquidante: necessidade de maior celeridade e modernização nos serviços prestados pelo banco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/>
              <a:t>Estimativa de dados faltantes: fundamental para evitar o aporte desnecessário de garantias na apuração semanal. Consumidor não é o agente de medição (CP 21: estimativa e não punição)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/>
              <a:t>Aplicação a todos os agentes: proposta da CCEE exclui distribuidoras, além de outros perfis</a:t>
            </a:r>
          </a:p>
        </p:txBody>
      </p:sp>
    </p:spTree>
    <p:extLst>
      <p:ext uri="{BB962C8B-B14F-4D97-AF65-F5344CB8AC3E}">
        <p14:creationId xmlns:p14="http://schemas.microsoft.com/office/powerpoint/2010/main" val="12543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8520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Garantias Financeiras</a:t>
            </a:r>
            <a:endParaRPr lang="pt-BR" sz="4000" b="1" u="sng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426720" y="1099338"/>
            <a:ext cx="11389213" cy="4862870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pt-BR" sz="2600" b="1" dirty="0"/>
              <a:t>Proposta Abraceel</a:t>
            </a:r>
            <a:endParaRPr lang="pt-BR" sz="2600" dirty="0"/>
          </a:p>
          <a:p>
            <a:r>
              <a:rPr lang="pt-BR" sz="2000" dirty="0"/>
              <a:t> </a:t>
            </a:r>
          </a:p>
          <a:p>
            <a:pPr algn="just"/>
            <a:r>
              <a:rPr lang="pt-BR" sz="2400" dirty="0"/>
              <a:t>Diante desse cenário, a Abraceel desenvolveu junto aos seus associados uma proposta alternativa para o aprimoramento do modelo de garantias financeiras.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modelo proposto busca antecipar os prazos de aporte de garantias e ajuste de contratos e conferir maior segurança ao registro </a:t>
            </a:r>
            <a:r>
              <a:rPr lang="pt-BR" sz="2400" i="1" dirty="0" err="1"/>
              <a:t>ex-post</a:t>
            </a:r>
            <a:r>
              <a:rPr lang="pt-BR" sz="2400" dirty="0"/>
              <a:t> de contratos, mediante o aporte prévio de garantias financeiras.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chamada de garantias permaneceria mensal, porém realizada logo após o encerramento do mês. Também continuaria permitido o registro </a:t>
            </a:r>
            <a:r>
              <a:rPr lang="pt-BR" sz="2400" i="1" dirty="0" err="1"/>
              <a:t>ex-post</a:t>
            </a:r>
            <a:r>
              <a:rPr lang="pt-BR" sz="2400" dirty="0"/>
              <a:t> na periodicidade atual, porém mediante o </a:t>
            </a:r>
            <a:r>
              <a:rPr lang="pt-BR" sz="2400" dirty="0" err="1"/>
              <a:t>pré</a:t>
            </a:r>
            <a:r>
              <a:rPr lang="pt-BR" sz="2400" dirty="0"/>
              <a:t>-aporte de recursos para os registros realizados após a chamada regular de garantias no início do MS.</a:t>
            </a:r>
          </a:p>
        </p:txBody>
      </p:sp>
      <p:pic>
        <p:nvPicPr>
          <p:cNvPr id="19" name="Picture 3" descr="Resultado de imagem para reduzir prazo">
            <a:extLst>
              <a:ext uri="{FF2B5EF4-FFF2-40B4-BE49-F238E27FC236}">
                <a16:creationId xmlns:a16="http://schemas.microsoft.com/office/drawing/2014/main" id="{4A692F57-889F-47A5-B8E5-92913D47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76" y="897213"/>
            <a:ext cx="1321057" cy="739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4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85204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Garantias Financeiras</a:t>
            </a:r>
            <a:endParaRPr lang="pt-BR" sz="4000" b="1" u="sng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426720" y="1316313"/>
            <a:ext cx="11389213" cy="3847207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pt-BR" sz="2600" b="1" dirty="0"/>
              <a:t>Premissas</a:t>
            </a:r>
            <a:endParaRPr lang="pt-BR" sz="2600" dirty="0"/>
          </a:p>
          <a:p>
            <a:r>
              <a:rPr lang="pt-BR" sz="2000" dirty="0"/>
              <a:t> 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Risco Bilateral de Contratação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Antecipação dos processos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Aumento da segurança do MCP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err="1"/>
              <a:t>Pré</a:t>
            </a:r>
            <a:r>
              <a:rPr lang="pt-BR" sz="2400" dirty="0"/>
              <a:t>-aporte para registro </a:t>
            </a:r>
            <a:r>
              <a:rPr lang="pt-BR" sz="2400" i="1" dirty="0" err="1"/>
              <a:t>ex-post</a:t>
            </a:r>
            <a:endParaRPr lang="pt-BR" sz="2400" i="1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Baixo impacto operacional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Preservação dos contratos vigentes (pagamento mensal)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Contabilização/Liquidação permanecem mensais</a:t>
            </a:r>
          </a:p>
        </p:txBody>
      </p:sp>
      <p:pic>
        <p:nvPicPr>
          <p:cNvPr id="6" name="Picture 3" descr="Resultado de imagem para reduzir prazo">
            <a:extLst>
              <a:ext uri="{FF2B5EF4-FFF2-40B4-BE49-F238E27FC236}">
                <a16:creationId xmlns:a16="http://schemas.microsoft.com/office/drawing/2014/main" id="{4A692F57-889F-47A5-B8E5-92913D47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76" y="897213"/>
            <a:ext cx="1321057" cy="739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10216</TotalTime>
  <Words>1573</Words>
  <Application>Microsoft Office PowerPoint</Application>
  <PresentationFormat>Widescreen</PresentationFormat>
  <Paragraphs>209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 Neue Medium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Luiza Gimenez D Paiva</dc:creator>
  <cp:lastModifiedBy>Bernardo Sicsú</cp:lastModifiedBy>
  <cp:revision>313</cp:revision>
  <dcterms:created xsi:type="dcterms:W3CDTF">2019-04-17T14:44:51Z</dcterms:created>
  <dcterms:modified xsi:type="dcterms:W3CDTF">2019-11-04T17:10:49Z</dcterms:modified>
</cp:coreProperties>
</file>