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2" r:id="rId2"/>
    <p:sldId id="560" r:id="rId3"/>
    <p:sldId id="1164" r:id="rId4"/>
    <p:sldId id="370" r:id="rId5"/>
    <p:sldId id="379" r:id="rId6"/>
    <p:sldId id="369" r:id="rId7"/>
    <p:sldId id="371" r:id="rId8"/>
    <p:sldId id="367" r:id="rId9"/>
    <p:sldId id="368" r:id="rId10"/>
    <p:sldId id="380" r:id="rId11"/>
    <p:sldId id="1165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BB7"/>
    <a:srgbClr val="4093D8"/>
    <a:srgbClr val="65A8D5"/>
    <a:srgbClr val="24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9708" autoAdjust="0"/>
  </p:normalViewPr>
  <p:slideViewPr>
    <p:cSldViewPr snapToGrid="0" snapToObjects="1">
      <p:cViewPr varScale="1">
        <p:scale>
          <a:sx n="115" d="100"/>
          <a:sy n="115" d="100"/>
        </p:scale>
        <p:origin x="3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-pc\Documents\Abraceel%202019\Expans&#227;o_ACL_ACR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e-pc\Documents\Abraceel%202019\Expans&#227;o_ACL_AC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e-pc\Documents\Abraceel%202019\Expans&#227;o_ACL_AC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e-pc\Documents\Abraceel%202019\Expans&#227;o_ACL_ACR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</a:rPr>
              <a:t>a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159-44A5-8AFE-820CE32DCB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59-44A5-8AFE-820CE32DCB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59-44A5-8AFE-820CE32DCB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44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59-44A5-8AFE-820CE32DCB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59-44A5-8AFE-820CE32DCB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59-44A5-8AFE-820CE32DC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kumimoji="0" lang="pt-BR" sz="2400" b="1" i="0" u="none" strike="noStrike" kern="1200" cap="none" spc="0" normalizeH="0" baseline="0">
                    <a:ln>
                      <a:noFill/>
                    </a:ln>
                    <a:solidFill>
                      <a:srgbClr val="213868"/>
                    </a:solidFill>
                    <a:effectLst/>
                    <a:uFillTx/>
                    <a:latin typeface="+mj-lt"/>
                    <a:ea typeface="+mj-ea"/>
                    <a:cs typeface="+mj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Plan1!$C$42:$C$46</c:f>
              <c:strCache>
                <c:ptCount val="5"/>
                <c:pt idx="0">
                  <c:v>Outros (APE, CL, CE e EXP)</c:v>
                </c:pt>
                <c:pt idx="1">
                  <c:v>Gerador</c:v>
                </c:pt>
                <c:pt idx="2">
                  <c:v>Distribuidor</c:v>
                </c:pt>
                <c:pt idx="3">
                  <c:v>Produtor Independente</c:v>
                </c:pt>
                <c:pt idx="4">
                  <c:v>Comercializador</c:v>
                </c:pt>
              </c:strCache>
            </c:strRef>
          </c:cat>
          <c:val>
            <c:numRef>
              <c:f>Plan1!$D$42:$D$46</c:f>
              <c:numCache>
                <c:formatCode>_-* #,##0_-;\-* #,##0_-;_-* "-"??_-;_-@_-</c:formatCode>
                <c:ptCount val="5"/>
                <c:pt idx="0">
                  <c:v>3238.1726683225797</c:v>
                </c:pt>
                <c:pt idx="1">
                  <c:v>32936.922842702959</c:v>
                </c:pt>
                <c:pt idx="2">
                  <c:v>43590.711061608854</c:v>
                </c:pt>
                <c:pt idx="3">
                  <c:v>47202.78811025538</c:v>
                </c:pt>
                <c:pt idx="4">
                  <c:v>47748.897301724457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9-4E48-A426-1516BFC93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33408"/>
        <c:axId val="64834944"/>
      </c:barChart>
      <c:catAx>
        <c:axId val="64833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 rtl="0">
              <a:defRPr kumimoji="0" lang="pt-BR" sz="2000" b="1" i="0" u="none" strike="noStrike" kern="1200" cap="none" spc="0" normalizeH="0" baseline="0">
                <a:ln>
                  <a:noFill/>
                </a:ln>
                <a:solidFill>
                  <a:srgbClr val="213868"/>
                </a:solidFill>
                <a:effectLst/>
                <a:uFillTx/>
                <a:latin typeface="+mj-lt"/>
                <a:ea typeface="+mj-ea"/>
                <a:cs typeface="+mj-cs"/>
              </a:defRPr>
            </a:pPr>
            <a:endParaRPr lang="pt-BR"/>
          </a:p>
        </c:txPr>
        <c:crossAx val="64834944"/>
        <c:crosses val="autoZero"/>
        <c:auto val="1"/>
        <c:lblAlgn val="ctr"/>
        <c:lblOffset val="100"/>
        <c:noMultiLvlLbl val="0"/>
      </c:catAx>
      <c:valAx>
        <c:axId val="64834944"/>
        <c:scaling>
          <c:orientation val="minMax"/>
        </c:scaling>
        <c:delete val="1"/>
        <c:axPos val="b"/>
        <c:majorGridlines/>
        <c:numFmt formatCode="_-* #,##0_-;\-* #,##0_-;_-* &quot;-&quot;??_-;_-@_-" sourceLinked="1"/>
        <c:majorTickMark val="out"/>
        <c:minorTickMark val="none"/>
        <c:tickLblPos val="none"/>
        <c:crossAx val="64833408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accent1">
          <a:lumMod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pt-BR" sz="1800" b="1" i="0" baseline="0"/>
              <a:t>Expansão da Oferta por Fonte (MW)</a:t>
            </a:r>
          </a:p>
          <a:p>
            <a:pPr algn="ctr">
              <a:defRPr/>
            </a:pPr>
            <a:r>
              <a:rPr lang="pt-BR" sz="1600" b="1" i="0" baseline="0"/>
              <a:t>(Horizonte 2019 - 2023)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'DADOS TOTAIS 2019_2023'!$J$47</c:f>
              <c:strCache>
                <c:ptCount val="1"/>
                <c:pt idx="0">
                  <c:v>UHE</c:v>
                </c:pt>
              </c:strCache>
            </c:strRef>
          </c:tx>
          <c:invertIfNegative val="0"/>
          <c:cat>
            <c:numRef>
              <c:f>'DADOS TOTAIS 2019_2023'!$K$46:$O$46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'DADOS TOTAIS 2019_2023'!$K$47:$O$47</c:f>
              <c:numCache>
                <c:formatCode>#,##0</c:formatCode>
                <c:ptCount val="5"/>
                <c:pt idx="0">
                  <c:v>2952.44</c:v>
                </c:pt>
                <c:pt idx="1">
                  <c:v>647.11</c:v>
                </c:pt>
                <c:pt idx="2">
                  <c:v>12.5</c:v>
                </c:pt>
                <c:pt idx="3">
                  <c:v>0</c:v>
                </c:pt>
                <c:pt idx="4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E-4AC8-B0B8-CF4855EF44B7}"/>
            </c:ext>
          </c:extLst>
        </c:ser>
        <c:ser>
          <c:idx val="3"/>
          <c:order val="1"/>
          <c:tx>
            <c:strRef>
              <c:f>'DADOS TOTAIS 2019_2023'!$J$51</c:f>
              <c:strCache>
                <c:ptCount val="1"/>
                <c:pt idx="0">
                  <c:v>UTE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'DADOS TOTAIS 2019_2023'!$K$46:$O$46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'DADOS TOTAIS 2019_2023'!$K$51:$O$51</c:f>
              <c:numCache>
                <c:formatCode>#,##0</c:formatCode>
                <c:ptCount val="5"/>
                <c:pt idx="0">
                  <c:v>414.21999999999991</c:v>
                </c:pt>
                <c:pt idx="1">
                  <c:v>1658.72</c:v>
                </c:pt>
                <c:pt idx="2">
                  <c:v>1734.6859999999999</c:v>
                </c:pt>
                <c:pt idx="3">
                  <c:v>615.5</c:v>
                </c:pt>
                <c:pt idx="4">
                  <c:v>1672.5989999999999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E-4AC8-B0B8-CF4855EF44B7}"/>
            </c:ext>
          </c:extLst>
        </c:ser>
        <c:ser>
          <c:idx val="4"/>
          <c:order val="2"/>
          <c:tx>
            <c:strRef>
              <c:f>'DADOS TOTAIS 2019_2023'!$J$48</c:f>
              <c:strCache>
                <c:ptCount val="1"/>
                <c:pt idx="0">
                  <c:v>PCH/CGH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'DADOS TOTAIS 2019_2023'!$K$46:$O$46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'DADOS TOTAIS 2019_2023'!$K$48:$O$48</c:f>
              <c:numCache>
                <c:formatCode>#,##0</c:formatCode>
                <c:ptCount val="5"/>
                <c:pt idx="0">
                  <c:v>57.75</c:v>
                </c:pt>
                <c:pt idx="1">
                  <c:v>325.94299999999993</c:v>
                </c:pt>
                <c:pt idx="2">
                  <c:v>484.60599999999999</c:v>
                </c:pt>
                <c:pt idx="3">
                  <c:v>354.57400000000001</c:v>
                </c:pt>
                <c:pt idx="4">
                  <c:v>110.14999999999999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E-4AC8-B0B8-CF4855EF44B7}"/>
            </c:ext>
          </c:extLst>
        </c:ser>
        <c:ser>
          <c:idx val="1"/>
          <c:order val="3"/>
          <c:tx>
            <c:strRef>
              <c:f>'DADOS TOTAIS 2019_2023'!$J$49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'DADOS TOTAIS 2019_2023'!$K$46:$O$46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'DADOS TOTAIS 2019_2023'!$K$49:$O$49</c:f>
              <c:numCache>
                <c:formatCode>#,##0</c:formatCode>
                <c:ptCount val="5"/>
                <c:pt idx="0">
                  <c:v>73.599999999999994</c:v>
                </c:pt>
                <c:pt idx="1">
                  <c:v>1273.1499999999999</c:v>
                </c:pt>
                <c:pt idx="2">
                  <c:v>192.35000000000005</c:v>
                </c:pt>
                <c:pt idx="3">
                  <c:v>992.89</c:v>
                </c:pt>
                <c:pt idx="4">
                  <c:v>1236.4100000000001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BE-4AC8-B0B8-CF4855EF44B7}"/>
            </c:ext>
          </c:extLst>
        </c:ser>
        <c:ser>
          <c:idx val="2"/>
          <c:order val="4"/>
          <c:tx>
            <c:strRef>
              <c:f>'DADOS TOTAIS 2019_2023'!$J$50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numRef>
              <c:f>'DADOS TOTAIS 2019_2023'!$K$46:$O$46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'DADOS TOTAIS 2019_2023'!$K$50:$O$50</c:f>
              <c:numCache>
                <c:formatCode>#,##0</c:formatCode>
                <c:ptCount val="5"/>
                <c:pt idx="0">
                  <c:v>240.48400000000001</c:v>
                </c:pt>
                <c:pt idx="1">
                  <c:v>184.85600000000005</c:v>
                </c:pt>
                <c:pt idx="2">
                  <c:v>889.95999999999981</c:v>
                </c:pt>
                <c:pt idx="3">
                  <c:v>1622.1779999999999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BE-4AC8-B0B8-CF4855EF44B7}"/>
            </c:ext>
          </c:extLst>
        </c:ser>
        <c:ser>
          <c:idx val="5"/>
          <c:order val="5"/>
          <c:tx>
            <c:strRef>
              <c:f>'DADOS TOTAIS 2019_2023'!$J$52</c:f>
              <c:strCache>
                <c:ptCount val="1"/>
                <c:pt idx="0">
                  <c:v>Biomassa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'DADOS TOTAIS 2019_2023'!$K$46:$O$46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'DADOS TOTAIS 2019_2023'!$K$52:$O$52</c:f>
              <c:numCache>
                <c:formatCode>#,##0</c:formatCode>
                <c:ptCount val="5"/>
                <c:pt idx="0">
                  <c:v>97.022999999999982</c:v>
                </c:pt>
                <c:pt idx="1">
                  <c:v>231.56100000000001</c:v>
                </c:pt>
                <c:pt idx="2">
                  <c:v>251.95000000000005</c:v>
                </c:pt>
                <c:pt idx="3">
                  <c:v>202.3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BE-4AC8-B0B8-CF4855EF4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340544"/>
        <c:axId val="161993472"/>
      </c:barChart>
      <c:catAx>
        <c:axId val="11134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161993472"/>
        <c:crosses val="autoZero"/>
        <c:auto val="1"/>
        <c:lblAlgn val="ctr"/>
        <c:lblOffset val="100"/>
        <c:noMultiLvlLbl val="0"/>
      </c:catAx>
      <c:valAx>
        <c:axId val="1619934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111340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pt-BR" sz="1800" b="1" i="0" baseline="0" dirty="0"/>
              <a:t>Expansão da Oferta por Fonte (MW)</a:t>
            </a:r>
            <a:endParaRPr lang="pt-BR" dirty="0"/>
          </a:p>
          <a:p>
            <a:pPr algn="ctr">
              <a:defRPr/>
            </a:pPr>
            <a:r>
              <a:rPr lang="pt-BR" sz="1600" b="1" i="0" baseline="0" dirty="0"/>
              <a:t>(Horizonte 2019 - 2023)</a:t>
            </a:r>
            <a:endParaRPr lang="pt-BR" sz="1600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7"/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F0F-4D01-BDAE-8E88BD18AA09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F0F-4D01-BDAE-8E88BD18AA09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2-CF0F-4D01-BDAE-8E88BD18AA0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CF0F-4D01-BDAE-8E88BD18AA0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CF0F-4D01-BDAE-8E88BD18AA09}"/>
              </c:ext>
            </c:extLst>
          </c:dPt>
          <c:dLbls>
            <c:dLbl>
              <c:idx val="0"/>
              <c:layout>
                <c:manualLayout>
                  <c:x val="-0.11876035422636691"/>
                  <c:y val="0.1136519652349771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0F-4D01-BDAE-8E88BD18AA09}"/>
                </c:ext>
              </c:extLst>
            </c:dLbl>
            <c:dLbl>
              <c:idx val="1"/>
              <c:layout>
                <c:manualLayout>
                  <c:x val="1.0800028325323098E-2"/>
                  <c:y val="-3.697397608035410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0F-4D01-BDAE-8E88BD18AA09}"/>
                </c:ext>
              </c:extLst>
            </c:dLbl>
            <c:dLbl>
              <c:idx val="2"/>
              <c:layout>
                <c:manualLayout>
                  <c:x val="-0.16402470873865063"/>
                  <c:y val="-0.228971327045435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0F-4D01-BDAE-8E88BD18AA09}"/>
                </c:ext>
              </c:extLst>
            </c:dLbl>
            <c:dLbl>
              <c:idx val="3"/>
              <c:layout>
                <c:manualLayout>
                  <c:x val="8.6761285676643304E-2"/>
                  <c:y val="-0.2767459952929782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0F-4D01-BDAE-8E88BD18AA09}"/>
                </c:ext>
              </c:extLst>
            </c:dLbl>
            <c:dLbl>
              <c:idx val="4"/>
              <c:layout>
                <c:manualLayout>
                  <c:x val="-1.5008314459034064E-2"/>
                  <c:y val="1.73109447156380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0F-4D01-BDAE-8E88BD18AA09}"/>
                </c:ext>
              </c:extLst>
            </c:dLbl>
            <c:dLbl>
              <c:idx val="5"/>
              <c:layout>
                <c:manualLayout>
                  <c:x val="0.1442027542602862"/>
                  <c:y val="7.5436788116372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0F-4D01-BDAE-8E88BD18A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'DADOS TOTAIS 2019_2023'!$T$36:$T$41</c:f>
              <c:strCache>
                <c:ptCount val="6"/>
                <c:pt idx="0">
                  <c:v>UHE</c:v>
                </c:pt>
                <c:pt idx="1">
                  <c:v>PCH/CGH</c:v>
                </c:pt>
                <c:pt idx="2">
                  <c:v>Eólica</c:v>
                </c:pt>
                <c:pt idx="3">
                  <c:v>Solar</c:v>
                </c:pt>
                <c:pt idx="4">
                  <c:v>Biomassa</c:v>
                </c:pt>
                <c:pt idx="5">
                  <c:v>UTE</c:v>
                </c:pt>
              </c:strCache>
            </c:strRef>
          </c:cat>
          <c:val>
            <c:numRef>
              <c:f>'DADOS TOTAIS 2019_2023'!$S$36:$S$41</c:f>
              <c:numCache>
                <c:formatCode>#,##0</c:formatCode>
                <c:ptCount val="6"/>
                <c:pt idx="0">
                  <c:v>3710.9500000000007</c:v>
                </c:pt>
                <c:pt idx="1">
                  <c:v>1333.0229999999999</c:v>
                </c:pt>
                <c:pt idx="2">
                  <c:v>3768.4</c:v>
                </c:pt>
                <c:pt idx="3">
                  <c:v>2937.4780000000001</c:v>
                </c:pt>
                <c:pt idx="4">
                  <c:v>922.83399999999972</c:v>
                </c:pt>
                <c:pt idx="5">
                  <c:v>6095.7250000000004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0F-4D01-BDAE-8E88BD18A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Expansão Ambientes Livre</a:t>
            </a:r>
            <a:r>
              <a:rPr lang="pt-BR" baseline="0" dirty="0"/>
              <a:t> e Regulado (MW)</a:t>
            </a:r>
          </a:p>
          <a:p>
            <a:pPr>
              <a:defRPr/>
            </a:pPr>
            <a:r>
              <a:rPr lang="pt-BR" sz="1600" baseline="0" dirty="0"/>
              <a:t>(Horizonte </a:t>
            </a:r>
            <a:r>
              <a:rPr lang="pt-BR" sz="1600" dirty="0"/>
              <a:t>2019 - 2023)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655C-4513-BC11-59FDE952159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55C-4513-BC11-59FDE9521599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2-655C-4513-BC11-59FDE9521599}"/>
              </c:ext>
            </c:extLst>
          </c:dPt>
          <c:dLbls>
            <c:dLbl>
              <c:idx val="0"/>
              <c:layout>
                <c:manualLayout>
                  <c:x val="-0.24798609395349827"/>
                  <c:y val="-0.172255275816518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5C-4513-BC11-59FDE9521599}"/>
                </c:ext>
              </c:extLst>
            </c:dLbl>
            <c:dLbl>
              <c:idx val="1"/>
              <c:layout>
                <c:manualLayout>
                  <c:x val="0.11232455670092566"/>
                  <c:y val="-0.1206402190438550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5C-4513-BC11-59FDE9521599}"/>
                </c:ext>
              </c:extLst>
            </c:dLbl>
            <c:dLbl>
              <c:idx val="2"/>
              <c:layout>
                <c:manualLayout>
                  <c:x val="0.13336942814147495"/>
                  <c:y val="9.173832234909594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5C-4513-BC11-59FDE9521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TOTAL!$H$29:$J$29</c:f>
              <c:strCache>
                <c:ptCount val="3"/>
                <c:pt idx="0">
                  <c:v>Leilão ACR</c:v>
                </c:pt>
                <c:pt idx="1">
                  <c:v>Parcela Livre Leilões</c:v>
                </c:pt>
                <c:pt idx="2">
                  <c:v>100% ACL</c:v>
                </c:pt>
              </c:strCache>
            </c:strRef>
          </c:cat>
          <c:val>
            <c:numRef>
              <c:f>TOTAL!$H$39:$J$39</c:f>
              <c:numCache>
                <c:formatCode>#,##0</c:formatCode>
                <c:ptCount val="3"/>
                <c:pt idx="0">
                  <c:v>12329.065846042467</c:v>
                </c:pt>
                <c:pt idx="1">
                  <c:v>1997.5761212519446</c:v>
                </c:pt>
                <c:pt idx="2">
                  <c:v>4439.3235927055885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5C-4513-BC11-59FDE9521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pt-BR" sz="1800" b="1" i="0" baseline="0"/>
              <a:t>Expansão Ambientes Livre e Regulado</a:t>
            </a:r>
            <a:endParaRPr lang="pt-BR" sz="1800"/>
          </a:p>
          <a:p>
            <a:pPr algn="ctr">
              <a:defRPr/>
            </a:pPr>
            <a:r>
              <a:rPr lang="pt-BR" sz="1600" b="1" i="0" baseline="0"/>
              <a:t>(Horizonte 2019 - 2023)</a:t>
            </a:r>
            <a:endParaRPr lang="pt-BR" sz="1600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TOTAL!$J$29</c:f>
              <c:strCache>
                <c:ptCount val="1"/>
                <c:pt idx="0">
                  <c:v>100% ACL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TOTAL!$G$30:$G$35</c:f>
              <c:strCache>
                <c:ptCount val="6"/>
                <c:pt idx="0">
                  <c:v>UHE</c:v>
                </c:pt>
                <c:pt idx="1">
                  <c:v>PCH/CGH</c:v>
                </c:pt>
                <c:pt idx="2">
                  <c:v>Eólica</c:v>
                </c:pt>
                <c:pt idx="3">
                  <c:v>Solar</c:v>
                </c:pt>
                <c:pt idx="4">
                  <c:v>UTE</c:v>
                </c:pt>
                <c:pt idx="5">
                  <c:v>Biomassa</c:v>
                </c:pt>
              </c:strCache>
            </c:strRef>
          </c:cat>
          <c:val>
            <c:numRef>
              <c:f>TOTAL!$J$30:$J$35</c:f>
              <c:numCache>
                <c:formatCode>0%</c:formatCode>
                <c:ptCount val="6"/>
                <c:pt idx="0">
                  <c:v>1.2848461984128055E-2</c:v>
                </c:pt>
                <c:pt idx="1">
                  <c:v>0.58404093552774383</c:v>
                </c:pt>
                <c:pt idx="2">
                  <c:v>0.37828123341471181</c:v>
                </c:pt>
                <c:pt idx="3">
                  <c:v>0.46055085348724323</c:v>
                </c:pt>
                <c:pt idx="4">
                  <c:v>6.6656714336686809E-2</c:v>
                </c:pt>
                <c:pt idx="5">
                  <c:v>0.46426659615922267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A-49C6-9530-43F75AB4EBAF}"/>
            </c:ext>
          </c:extLst>
        </c:ser>
        <c:ser>
          <c:idx val="1"/>
          <c:order val="1"/>
          <c:tx>
            <c:strRef>
              <c:f>TOTAL!$I$29</c:f>
              <c:strCache>
                <c:ptCount val="1"/>
                <c:pt idx="0">
                  <c:v>Parcela Livre Leilões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TOTAL!$G$30:$G$35</c:f>
              <c:strCache>
                <c:ptCount val="6"/>
                <c:pt idx="0">
                  <c:v>UHE</c:v>
                </c:pt>
                <c:pt idx="1">
                  <c:v>PCH/CGH</c:v>
                </c:pt>
                <c:pt idx="2">
                  <c:v>Eólica</c:v>
                </c:pt>
                <c:pt idx="3">
                  <c:v>Solar</c:v>
                </c:pt>
                <c:pt idx="4">
                  <c:v>UTE</c:v>
                </c:pt>
                <c:pt idx="5">
                  <c:v>Biomassa</c:v>
                </c:pt>
              </c:strCache>
            </c:strRef>
          </c:cat>
          <c:val>
            <c:numRef>
              <c:f>TOTAL!$I$30:$I$35</c:f>
              <c:numCache>
                <c:formatCode>0%</c:formatCode>
                <c:ptCount val="6"/>
                <c:pt idx="0">
                  <c:v>0.24717908202354158</c:v>
                </c:pt>
                <c:pt idx="1">
                  <c:v>4.8388883020408058E-2</c:v>
                </c:pt>
                <c:pt idx="2">
                  <c:v>8.3737812706690576E-2</c:v>
                </c:pt>
                <c:pt idx="3">
                  <c:v>0.13983427779158514</c:v>
                </c:pt>
                <c:pt idx="4">
                  <c:v>2.8716903877672482E-2</c:v>
                </c:pt>
                <c:pt idx="5">
                  <c:v>0.12465902891434848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A-49C6-9530-43F75AB4EBAF}"/>
            </c:ext>
          </c:extLst>
        </c:ser>
        <c:ser>
          <c:idx val="0"/>
          <c:order val="2"/>
          <c:tx>
            <c:strRef>
              <c:f>TOTAL!$H$29</c:f>
              <c:strCache>
                <c:ptCount val="1"/>
                <c:pt idx="0">
                  <c:v>Leilão ACR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TOTAL!$G$30:$G$35</c:f>
              <c:strCache>
                <c:ptCount val="6"/>
                <c:pt idx="0">
                  <c:v>UHE</c:v>
                </c:pt>
                <c:pt idx="1">
                  <c:v>PCH/CGH</c:v>
                </c:pt>
                <c:pt idx="2">
                  <c:v>Eólica</c:v>
                </c:pt>
                <c:pt idx="3">
                  <c:v>Solar</c:v>
                </c:pt>
                <c:pt idx="4">
                  <c:v>UTE</c:v>
                </c:pt>
                <c:pt idx="5">
                  <c:v>Biomassa</c:v>
                </c:pt>
              </c:strCache>
            </c:strRef>
          </c:cat>
          <c:val>
            <c:numRef>
              <c:f>TOTAL!$H$30:$H$35</c:f>
              <c:numCache>
                <c:formatCode>0%</c:formatCode>
                <c:ptCount val="6"/>
                <c:pt idx="0">
                  <c:v>0.73997245599233041</c:v>
                </c:pt>
                <c:pt idx="1">
                  <c:v>0.36757018145184805</c:v>
                </c:pt>
                <c:pt idx="2">
                  <c:v>0.5379809538785979</c:v>
                </c:pt>
                <c:pt idx="3">
                  <c:v>0.39961486872117186</c:v>
                </c:pt>
                <c:pt idx="4">
                  <c:v>0.90462638178564037</c:v>
                </c:pt>
                <c:pt idx="5">
                  <c:v>0.41107437492642906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A-49C6-9530-43F75AB4EB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826368"/>
        <c:axId val="42852736"/>
      </c:barChart>
      <c:catAx>
        <c:axId val="4282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2852736"/>
        <c:crosses val="autoZero"/>
        <c:auto val="1"/>
        <c:lblAlgn val="ctr"/>
        <c:lblOffset val="100"/>
        <c:noMultiLvlLbl val="0"/>
      </c:catAx>
      <c:valAx>
        <c:axId val="42852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282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74748640506618"/>
          <c:y val="0.94555004860124547"/>
          <c:w val="0.6239739007454933"/>
          <c:h val="4.0884329035772667E-2"/>
        </c:manualLayout>
      </c:layout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2400" dirty="0"/>
              <a:t>Preço de Longo Prazo x PLD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645934101711112E-2"/>
          <c:y val="0.11246788340863206"/>
          <c:w val="0.87898263518024289"/>
          <c:h val="0.77349239165209605"/>
        </c:manualLayout>
      </c:layout>
      <c:lineChart>
        <c:grouping val="standard"/>
        <c:varyColors val="0"/>
        <c:ser>
          <c:idx val="1"/>
          <c:order val="0"/>
          <c:tx>
            <c:v>Incentivada Longo Prazo DCIDE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base_novo!$B$38:$B$288</c:f>
              <c:numCache>
                <c:formatCode>m/d/yyyy</c:formatCode>
                <c:ptCount val="251"/>
                <c:pt idx="0">
                  <c:v>42011</c:v>
                </c:pt>
                <c:pt idx="1">
                  <c:v>42018</c:v>
                </c:pt>
                <c:pt idx="2">
                  <c:v>42025</c:v>
                </c:pt>
                <c:pt idx="3">
                  <c:v>42032</c:v>
                </c:pt>
                <c:pt idx="4">
                  <c:v>42039</c:v>
                </c:pt>
                <c:pt idx="5">
                  <c:v>38394</c:v>
                </c:pt>
                <c:pt idx="6">
                  <c:v>42055</c:v>
                </c:pt>
                <c:pt idx="7">
                  <c:v>42060</c:v>
                </c:pt>
                <c:pt idx="8">
                  <c:v>42067</c:v>
                </c:pt>
                <c:pt idx="9">
                  <c:v>42074</c:v>
                </c:pt>
                <c:pt idx="10">
                  <c:v>42081</c:v>
                </c:pt>
                <c:pt idx="11">
                  <c:v>42088</c:v>
                </c:pt>
                <c:pt idx="12">
                  <c:v>42095</c:v>
                </c:pt>
                <c:pt idx="13">
                  <c:v>42102</c:v>
                </c:pt>
                <c:pt idx="14">
                  <c:v>42109</c:v>
                </c:pt>
                <c:pt idx="15">
                  <c:v>42118</c:v>
                </c:pt>
                <c:pt idx="16">
                  <c:v>42123</c:v>
                </c:pt>
                <c:pt idx="17">
                  <c:v>42130</c:v>
                </c:pt>
                <c:pt idx="18">
                  <c:v>42137</c:v>
                </c:pt>
                <c:pt idx="19">
                  <c:v>42144</c:v>
                </c:pt>
                <c:pt idx="20">
                  <c:v>42151</c:v>
                </c:pt>
                <c:pt idx="21">
                  <c:v>42158</c:v>
                </c:pt>
                <c:pt idx="22">
                  <c:v>42165</c:v>
                </c:pt>
                <c:pt idx="23">
                  <c:v>42172</c:v>
                </c:pt>
                <c:pt idx="24">
                  <c:v>42179</c:v>
                </c:pt>
                <c:pt idx="25">
                  <c:v>42186</c:v>
                </c:pt>
                <c:pt idx="26">
                  <c:v>42192</c:v>
                </c:pt>
                <c:pt idx="27">
                  <c:v>42200</c:v>
                </c:pt>
                <c:pt idx="28">
                  <c:v>42207</c:v>
                </c:pt>
                <c:pt idx="29">
                  <c:v>42214</c:v>
                </c:pt>
                <c:pt idx="30">
                  <c:v>42221</c:v>
                </c:pt>
                <c:pt idx="31">
                  <c:v>42228</c:v>
                </c:pt>
                <c:pt idx="32">
                  <c:v>42235</c:v>
                </c:pt>
                <c:pt idx="33">
                  <c:v>42242</c:v>
                </c:pt>
                <c:pt idx="34">
                  <c:v>42249</c:v>
                </c:pt>
                <c:pt idx="35">
                  <c:v>42257</c:v>
                </c:pt>
                <c:pt idx="36">
                  <c:v>42263</c:v>
                </c:pt>
                <c:pt idx="37">
                  <c:v>42270</c:v>
                </c:pt>
                <c:pt idx="38">
                  <c:v>42284</c:v>
                </c:pt>
                <c:pt idx="39">
                  <c:v>42292</c:v>
                </c:pt>
                <c:pt idx="40">
                  <c:v>42298</c:v>
                </c:pt>
                <c:pt idx="41">
                  <c:v>42305</c:v>
                </c:pt>
                <c:pt idx="42">
                  <c:v>42313</c:v>
                </c:pt>
                <c:pt idx="43">
                  <c:v>42319</c:v>
                </c:pt>
                <c:pt idx="44">
                  <c:v>42326</c:v>
                </c:pt>
                <c:pt idx="45">
                  <c:v>42333</c:v>
                </c:pt>
                <c:pt idx="46">
                  <c:v>42340</c:v>
                </c:pt>
                <c:pt idx="47">
                  <c:v>42347</c:v>
                </c:pt>
                <c:pt idx="48">
                  <c:v>42354</c:v>
                </c:pt>
                <c:pt idx="49">
                  <c:v>42361</c:v>
                </c:pt>
                <c:pt idx="50">
                  <c:v>42368</c:v>
                </c:pt>
                <c:pt idx="51">
                  <c:v>42375</c:v>
                </c:pt>
                <c:pt idx="52">
                  <c:v>42382</c:v>
                </c:pt>
                <c:pt idx="53">
                  <c:v>42389</c:v>
                </c:pt>
                <c:pt idx="54">
                  <c:v>42396</c:v>
                </c:pt>
                <c:pt idx="55">
                  <c:v>42403</c:v>
                </c:pt>
                <c:pt idx="56">
                  <c:v>42412</c:v>
                </c:pt>
                <c:pt idx="57">
                  <c:v>42417</c:v>
                </c:pt>
                <c:pt idx="58">
                  <c:v>42424</c:v>
                </c:pt>
                <c:pt idx="59">
                  <c:v>42431</c:v>
                </c:pt>
                <c:pt idx="60">
                  <c:v>42438</c:v>
                </c:pt>
                <c:pt idx="61">
                  <c:v>42445</c:v>
                </c:pt>
                <c:pt idx="62">
                  <c:v>42452</c:v>
                </c:pt>
                <c:pt idx="63">
                  <c:v>42459</c:v>
                </c:pt>
                <c:pt idx="64">
                  <c:v>42466</c:v>
                </c:pt>
                <c:pt idx="65">
                  <c:v>42473</c:v>
                </c:pt>
                <c:pt idx="66">
                  <c:v>42480</c:v>
                </c:pt>
                <c:pt idx="67">
                  <c:v>42487</c:v>
                </c:pt>
                <c:pt idx="68">
                  <c:v>42494</c:v>
                </c:pt>
                <c:pt idx="69">
                  <c:v>42501</c:v>
                </c:pt>
                <c:pt idx="70">
                  <c:v>42508</c:v>
                </c:pt>
                <c:pt idx="71">
                  <c:v>42515</c:v>
                </c:pt>
                <c:pt idx="72">
                  <c:v>42522</c:v>
                </c:pt>
                <c:pt idx="73">
                  <c:v>42529</c:v>
                </c:pt>
                <c:pt idx="74">
                  <c:v>42536</c:v>
                </c:pt>
                <c:pt idx="75">
                  <c:v>42543</c:v>
                </c:pt>
                <c:pt idx="76">
                  <c:v>42550</c:v>
                </c:pt>
                <c:pt idx="77">
                  <c:v>42557</c:v>
                </c:pt>
                <c:pt idx="78">
                  <c:v>42564</c:v>
                </c:pt>
                <c:pt idx="79">
                  <c:v>42571</c:v>
                </c:pt>
                <c:pt idx="80">
                  <c:v>42578</c:v>
                </c:pt>
                <c:pt idx="81">
                  <c:v>42585</c:v>
                </c:pt>
                <c:pt idx="82">
                  <c:v>42592</c:v>
                </c:pt>
                <c:pt idx="83">
                  <c:v>42599</c:v>
                </c:pt>
                <c:pt idx="84">
                  <c:v>42606</c:v>
                </c:pt>
                <c:pt idx="85">
                  <c:v>42613</c:v>
                </c:pt>
                <c:pt idx="86">
                  <c:v>42620</c:v>
                </c:pt>
                <c:pt idx="87">
                  <c:v>42627</c:v>
                </c:pt>
                <c:pt idx="88">
                  <c:v>42634</c:v>
                </c:pt>
                <c:pt idx="89">
                  <c:v>42641</c:v>
                </c:pt>
                <c:pt idx="90">
                  <c:v>42648</c:v>
                </c:pt>
                <c:pt idx="91">
                  <c:v>42654</c:v>
                </c:pt>
                <c:pt idx="92">
                  <c:v>42662</c:v>
                </c:pt>
                <c:pt idx="93">
                  <c:v>42669</c:v>
                </c:pt>
                <c:pt idx="94">
                  <c:v>42677</c:v>
                </c:pt>
                <c:pt idx="95">
                  <c:v>42683</c:v>
                </c:pt>
                <c:pt idx="96">
                  <c:v>42691</c:v>
                </c:pt>
                <c:pt idx="97">
                  <c:v>42697</c:v>
                </c:pt>
                <c:pt idx="98">
                  <c:v>42704</c:v>
                </c:pt>
                <c:pt idx="99">
                  <c:v>42711</c:v>
                </c:pt>
                <c:pt idx="100">
                  <c:v>42718</c:v>
                </c:pt>
                <c:pt idx="101">
                  <c:v>42725</c:v>
                </c:pt>
                <c:pt idx="102">
                  <c:v>42732</c:v>
                </c:pt>
                <c:pt idx="103">
                  <c:v>42739</c:v>
                </c:pt>
                <c:pt idx="104">
                  <c:v>42746</c:v>
                </c:pt>
                <c:pt idx="105">
                  <c:v>42753</c:v>
                </c:pt>
                <c:pt idx="106">
                  <c:v>42760</c:v>
                </c:pt>
                <c:pt idx="107">
                  <c:v>42767</c:v>
                </c:pt>
                <c:pt idx="108">
                  <c:v>42774</c:v>
                </c:pt>
                <c:pt idx="109">
                  <c:v>42781</c:v>
                </c:pt>
                <c:pt idx="110">
                  <c:v>42788</c:v>
                </c:pt>
                <c:pt idx="111">
                  <c:v>42797</c:v>
                </c:pt>
                <c:pt idx="112">
                  <c:v>42802</c:v>
                </c:pt>
                <c:pt idx="113">
                  <c:v>42809</c:v>
                </c:pt>
                <c:pt idx="114">
                  <c:v>42816</c:v>
                </c:pt>
                <c:pt idx="115">
                  <c:v>42823</c:v>
                </c:pt>
                <c:pt idx="116">
                  <c:v>42830</c:v>
                </c:pt>
                <c:pt idx="117">
                  <c:v>42837</c:v>
                </c:pt>
                <c:pt idx="118">
                  <c:v>42844</c:v>
                </c:pt>
                <c:pt idx="119">
                  <c:v>42851</c:v>
                </c:pt>
                <c:pt idx="120">
                  <c:v>42858</c:v>
                </c:pt>
                <c:pt idx="121">
                  <c:v>42865</c:v>
                </c:pt>
                <c:pt idx="122">
                  <c:v>42872</c:v>
                </c:pt>
                <c:pt idx="123">
                  <c:v>42879</c:v>
                </c:pt>
                <c:pt idx="124">
                  <c:v>42886</c:v>
                </c:pt>
                <c:pt idx="125">
                  <c:v>42893</c:v>
                </c:pt>
                <c:pt idx="126">
                  <c:v>42900</c:v>
                </c:pt>
                <c:pt idx="127">
                  <c:v>42907</c:v>
                </c:pt>
                <c:pt idx="128">
                  <c:v>42914</c:v>
                </c:pt>
                <c:pt idx="129">
                  <c:v>42921</c:v>
                </c:pt>
                <c:pt idx="130">
                  <c:v>42928</c:v>
                </c:pt>
                <c:pt idx="131">
                  <c:v>42935</c:v>
                </c:pt>
                <c:pt idx="132">
                  <c:v>42942</c:v>
                </c:pt>
                <c:pt idx="133">
                  <c:v>42949</c:v>
                </c:pt>
                <c:pt idx="134">
                  <c:v>42956</c:v>
                </c:pt>
                <c:pt idx="135">
                  <c:v>42963</c:v>
                </c:pt>
                <c:pt idx="136">
                  <c:v>42970</c:v>
                </c:pt>
                <c:pt idx="137">
                  <c:v>42977</c:v>
                </c:pt>
                <c:pt idx="138">
                  <c:v>42984</c:v>
                </c:pt>
                <c:pt idx="139">
                  <c:v>42991</c:v>
                </c:pt>
                <c:pt idx="140">
                  <c:v>42998</c:v>
                </c:pt>
                <c:pt idx="141">
                  <c:v>43005</c:v>
                </c:pt>
                <c:pt idx="142">
                  <c:v>43012</c:v>
                </c:pt>
                <c:pt idx="143">
                  <c:v>43019</c:v>
                </c:pt>
                <c:pt idx="144">
                  <c:v>43026</c:v>
                </c:pt>
                <c:pt idx="145">
                  <c:v>43033</c:v>
                </c:pt>
                <c:pt idx="146">
                  <c:v>43040</c:v>
                </c:pt>
                <c:pt idx="147">
                  <c:v>43047</c:v>
                </c:pt>
                <c:pt idx="148">
                  <c:v>43054</c:v>
                </c:pt>
                <c:pt idx="149">
                  <c:v>43061</c:v>
                </c:pt>
                <c:pt idx="150">
                  <c:v>43068</c:v>
                </c:pt>
                <c:pt idx="151">
                  <c:v>43075</c:v>
                </c:pt>
                <c:pt idx="152">
                  <c:v>43082</c:v>
                </c:pt>
                <c:pt idx="153">
                  <c:v>43089</c:v>
                </c:pt>
                <c:pt idx="154">
                  <c:v>43096</c:v>
                </c:pt>
                <c:pt idx="155">
                  <c:v>43103</c:v>
                </c:pt>
                <c:pt idx="156">
                  <c:v>43110</c:v>
                </c:pt>
                <c:pt idx="157">
                  <c:v>43117</c:v>
                </c:pt>
                <c:pt idx="158">
                  <c:v>43124</c:v>
                </c:pt>
                <c:pt idx="159">
                  <c:v>43131</c:v>
                </c:pt>
                <c:pt idx="160">
                  <c:v>43138</c:v>
                </c:pt>
                <c:pt idx="161">
                  <c:v>43145</c:v>
                </c:pt>
                <c:pt idx="162">
                  <c:v>43152</c:v>
                </c:pt>
                <c:pt idx="163">
                  <c:v>43159</c:v>
                </c:pt>
                <c:pt idx="164">
                  <c:v>43166</c:v>
                </c:pt>
                <c:pt idx="165">
                  <c:v>43173</c:v>
                </c:pt>
                <c:pt idx="166">
                  <c:v>43180</c:v>
                </c:pt>
                <c:pt idx="167">
                  <c:v>43187</c:v>
                </c:pt>
                <c:pt idx="168">
                  <c:v>43194</c:v>
                </c:pt>
                <c:pt idx="169">
                  <c:v>43201</c:v>
                </c:pt>
                <c:pt idx="170">
                  <c:v>43208</c:v>
                </c:pt>
                <c:pt idx="171">
                  <c:v>43215</c:v>
                </c:pt>
                <c:pt idx="172">
                  <c:v>43224</c:v>
                </c:pt>
                <c:pt idx="173">
                  <c:v>43229</c:v>
                </c:pt>
                <c:pt idx="174">
                  <c:v>43236</c:v>
                </c:pt>
                <c:pt idx="175">
                  <c:v>43243</c:v>
                </c:pt>
                <c:pt idx="176">
                  <c:v>43250</c:v>
                </c:pt>
                <c:pt idx="177">
                  <c:v>43257</c:v>
                </c:pt>
                <c:pt idx="178">
                  <c:v>43264</c:v>
                </c:pt>
                <c:pt idx="179">
                  <c:v>43271</c:v>
                </c:pt>
                <c:pt idx="180">
                  <c:v>43278</c:v>
                </c:pt>
                <c:pt idx="181">
                  <c:v>43285</c:v>
                </c:pt>
                <c:pt idx="182">
                  <c:v>43292</c:v>
                </c:pt>
                <c:pt idx="183">
                  <c:v>43299</c:v>
                </c:pt>
                <c:pt idx="184">
                  <c:v>43306</c:v>
                </c:pt>
                <c:pt idx="185">
                  <c:v>43313</c:v>
                </c:pt>
                <c:pt idx="186">
                  <c:v>43320</c:v>
                </c:pt>
                <c:pt idx="187">
                  <c:v>43327</c:v>
                </c:pt>
                <c:pt idx="188">
                  <c:v>43334</c:v>
                </c:pt>
                <c:pt idx="189">
                  <c:v>43341</c:v>
                </c:pt>
                <c:pt idx="190">
                  <c:v>43348</c:v>
                </c:pt>
                <c:pt idx="191">
                  <c:v>43355</c:v>
                </c:pt>
                <c:pt idx="192">
                  <c:v>43362</c:v>
                </c:pt>
                <c:pt idx="193">
                  <c:v>43369</c:v>
                </c:pt>
                <c:pt idx="194">
                  <c:v>43376</c:v>
                </c:pt>
                <c:pt idx="195">
                  <c:v>43383</c:v>
                </c:pt>
                <c:pt idx="196">
                  <c:v>43390</c:v>
                </c:pt>
                <c:pt idx="197">
                  <c:v>43397</c:v>
                </c:pt>
                <c:pt idx="198">
                  <c:v>43404</c:v>
                </c:pt>
                <c:pt idx="199">
                  <c:v>43411</c:v>
                </c:pt>
                <c:pt idx="200">
                  <c:v>43418</c:v>
                </c:pt>
                <c:pt idx="201">
                  <c:v>43425</c:v>
                </c:pt>
                <c:pt idx="202">
                  <c:v>43432</c:v>
                </c:pt>
                <c:pt idx="203">
                  <c:v>43439</c:v>
                </c:pt>
                <c:pt idx="204">
                  <c:v>43446</c:v>
                </c:pt>
                <c:pt idx="205">
                  <c:v>43453</c:v>
                </c:pt>
                <c:pt idx="206">
                  <c:v>43460</c:v>
                </c:pt>
                <c:pt idx="207">
                  <c:v>43467</c:v>
                </c:pt>
                <c:pt idx="208">
                  <c:v>43474</c:v>
                </c:pt>
                <c:pt idx="209">
                  <c:v>43481</c:v>
                </c:pt>
                <c:pt idx="210">
                  <c:v>43488</c:v>
                </c:pt>
                <c:pt idx="211">
                  <c:v>43495</c:v>
                </c:pt>
                <c:pt idx="212">
                  <c:v>43502</c:v>
                </c:pt>
                <c:pt idx="213">
                  <c:v>43509</c:v>
                </c:pt>
                <c:pt idx="214">
                  <c:v>43516</c:v>
                </c:pt>
                <c:pt idx="215">
                  <c:v>43523</c:v>
                </c:pt>
                <c:pt idx="216">
                  <c:v>43530</c:v>
                </c:pt>
                <c:pt idx="217">
                  <c:v>43537</c:v>
                </c:pt>
                <c:pt idx="218">
                  <c:v>43544</c:v>
                </c:pt>
                <c:pt idx="219">
                  <c:v>43551</c:v>
                </c:pt>
                <c:pt idx="220">
                  <c:v>43558</c:v>
                </c:pt>
                <c:pt idx="221">
                  <c:v>43565</c:v>
                </c:pt>
                <c:pt idx="222">
                  <c:v>43572</c:v>
                </c:pt>
                <c:pt idx="223">
                  <c:v>43579</c:v>
                </c:pt>
                <c:pt idx="224">
                  <c:v>43586</c:v>
                </c:pt>
                <c:pt idx="225">
                  <c:v>43593</c:v>
                </c:pt>
                <c:pt idx="226">
                  <c:v>43600</c:v>
                </c:pt>
                <c:pt idx="227">
                  <c:v>43607</c:v>
                </c:pt>
                <c:pt idx="228">
                  <c:v>43614</c:v>
                </c:pt>
                <c:pt idx="229">
                  <c:v>43621</c:v>
                </c:pt>
                <c:pt idx="230">
                  <c:v>43628</c:v>
                </c:pt>
                <c:pt idx="231">
                  <c:v>43635</c:v>
                </c:pt>
                <c:pt idx="232">
                  <c:v>43642</c:v>
                </c:pt>
                <c:pt idx="233">
                  <c:v>43649</c:v>
                </c:pt>
                <c:pt idx="234">
                  <c:v>43656</c:v>
                </c:pt>
                <c:pt idx="235">
                  <c:v>43663</c:v>
                </c:pt>
                <c:pt idx="236">
                  <c:v>43670</c:v>
                </c:pt>
                <c:pt idx="237">
                  <c:v>43677</c:v>
                </c:pt>
                <c:pt idx="238">
                  <c:v>43684</c:v>
                </c:pt>
                <c:pt idx="239">
                  <c:v>43691</c:v>
                </c:pt>
                <c:pt idx="240">
                  <c:v>43698</c:v>
                </c:pt>
                <c:pt idx="241">
                  <c:v>43705</c:v>
                </c:pt>
                <c:pt idx="242">
                  <c:v>43712</c:v>
                </c:pt>
                <c:pt idx="243">
                  <c:v>43719</c:v>
                </c:pt>
                <c:pt idx="244">
                  <c:v>43726</c:v>
                </c:pt>
                <c:pt idx="245">
                  <c:v>43733</c:v>
                </c:pt>
                <c:pt idx="246">
                  <c:v>43740</c:v>
                </c:pt>
                <c:pt idx="247">
                  <c:v>43747</c:v>
                </c:pt>
                <c:pt idx="248">
                  <c:v>43754</c:v>
                </c:pt>
                <c:pt idx="249">
                  <c:v>43761</c:v>
                </c:pt>
                <c:pt idx="250">
                  <c:v>43768</c:v>
                </c:pt>
              </c:numCache>
            </c:numRef>
          </c:cat>
          <c:val>
            <c:numRef>
              <c:f>base_novo!$E$38:$E$288</c:f>
              <c:numCache>
                <c:formatCode>General</c:formatCode>
                <c:ptCount val="251"/>
                <c:pt idx="0">
                  <c:v>203.13</c:v>
                </c:pt>
                <c:pt idx="1">
                  <c:v>204.84</c:v>
                </c:pt>
                <c:pt idx="2">
                  <c:v>205.73</c:v>
                </c:pt>
                <c:pt idx="3">
                  <c:v>207.91</c:v>
                </c:pt>
                <c:pt idx="4">
                  <c:v>210.56</c:v>
                </c:pt>
                <c:pt idx="5">
                  <c:v>216.99</c:v>
                </c:pt>
                <c:pt idx="6">
                  <c:v>221.51</c:v>
                </c:pt>
                <c:pt idx="7">
                  <c:v>225.05</c:v>
                </c:pt>
                <c:pt idx="8">
                  <c:v>229.41</c:v>
                </c:pt>
                <c:pt idx="9">
                  <c:v>232.9</c:v>
                </c:pt>
                <c:pt idx="10">
                  <c:v>234.28</c:v>
                </c:pt>
                <c:pt idx="11">
                  <c:v>233.25</c:v>
                </c:pt>
                <c:pt idx="12">
                  <c:v>232.9</c:v>
                </c:pt>
                <c:pt idx="13">
                  <c:v>231.63</c:v>
                </c:pt>
                <c:pt idx="14">
                  <c:v>228.41</c:v>
                </c:pt>
                <c:pt idx="15">
                  <c:v>226.73</c:v>
                </c:pt>
                <c:pt idx="16">
                  <c:v>225.01</c:v>
                </c:pt>
                <c:pt idx="17">
                  <c:v>222.69</c:v>
                </c:pt>
                <c:pt idx="18">
                  <c:v>222.98</c:v>
                </c:pt>
                <c:pt idx="19">
                  <c:v>224.43</c:v>
                </c:pt>
                <c:pt idx="20">
                  <c:v>224.34</c:v>
                </c:pt>
                <c:pt idx="21">
                  <c:v>222.87</c:v>
                </c:pt>
                <c:pt idx="22">
                  <c:v>223.12</c:v>
                </c:pt>
                <c:pt idx="23">
                  <c:v>221.24</c:v>
                </c:pt>
                <c:pt idx="24">
                  <c:v>219.16</c:v>
                </c:pt>
                <c:pt idx="25">
                  <c:v>218.6</c:v>
                </c:pt>
                <c:pt idx="26">
                  <c:v>208.76</c:v>
                </c:pt>
                <c:pt idx="27">
                  <c:v>200.3</c:v>
                </c:pt>
                <c:pt idx="28">
                  <c:v>190.21</c:v>
                </c:pt>
                <c:pt idx="29">
                  <c:v>188.45</c:v>
                </c:pt>
                <c:pt idx="30">
                  <c:v>186.09</c:v>
                </c:pt>
                <c:pt idx="31">
                  <c:v>187.21</c:v>
                </c:pt>
                <c:pt idx="32">
                  <c:v>187.14</c:v>
                </c:pt>
                <c:pt idx="33">
                  <c:v>187.51</c:v>
                </c:pt>
                <c:pt idx="34">
                  <c:v>188.79</c:v>
                </c:pt>
                <c:pt idx="35">
                  <c:v>178.8</c:v>
                </c:pt>
                <c:pt idx="36">
                  <c:v>177.3</c:v>
                </c:pt>
                <c:pt idx="37">
                  <c:v>177.84</c:v>
                </c:pt>
                <c:pt idx="38">
                  <c:v>176.87</c:v>
                </c:pt>
                <c:pt idx="39">
                  <c:v>175.36</c:v>
                </c:pt>
                <c:pt idx="40">
                  <c:v>174.49</c:v>
                </c:pt>
                <c:pt idx="41">
                  <c:v>174.56</c:v>
                </c:pt>
                <c:pt idx="42">
                  <c:v>174.34</c:v>
                </c:pt>
                <c:pt idx="43">
                  <c:v>173.56</c:v>
                </c:pt>
                <c:pt idx="44">
                  <c:v>173.62</c:v>
                </c:pt>
                <c:pt idx="45">
                  <c:v>172.25</c:v>
                </c:pt>
                <c:pt idx="46">
                  <c:v>167.94</c:v>
                </c:pt>
                <c:pt idx="47">
                  <c:v>164.52</c:v>
                </c:pt>
                <c:pt idx="48">
                  <c:v>162.69999999999999</c:v>
                </c:pt>
                <c:pt idx="49">
                  <c:v>162.15</c:v>
                </c:pt>
                <c:pt idx="50">
                  <c:v>157.51</c:v>
                </c:pt>
                <c:pt idx="51">
                  <c:v>154.63</c:v>
                </c:pt>
                <c:pt idx="52">
                  <c:v>150.65</c:v>
                </c:pt>
                <c:pt idx="53">
                  <c:v>148.08000000000001</c:v>
                </c:pt>
                <c:pt idx="54">
                  <c:v>146.04</c:v>
                </c:pt>
                <c:pt idx="55">
                  <c:v>139.69999999999999</c:v>
                </c:pt>
                <c:pt idx="56">
                  <c:v>137.52000000000001</c:v>
                </c:pt>
                <c:pt idx="57">
                  <c:v>137.30000000000001</c:v>
                </c:pt>
                <c:pt idx="58">
                  <c:v>136.54</c:v>
                </c:pt>
                <c:pt idx="59">
                  <c:v>136.77000000000001</c:v>
                </c:pt>
                <c:pt idx="60">
                  <c:v>137.15</c:v>
                </c:pt>
                <c:pt idx="61">
                  <c:v>137.51</c:v>
                </c:pt>
                <c:pt idx="62">
                  <c:v>138.12</c:v>
                </c:pt>
                <c:pt idx="63">
                  <c:v>138.85</c:v>
                </c:pt>
                <c:pt idx="64">
                  <c:v>139.61000000000001</c:v>
                </c:pt>
                <c:pt idx="65">
                  <c:v>140.79</c:v>
                </c:pt>
                <c:pt idx="66">
                  <c:v>142.93</c:v>
                </c:pt>
                <c:pt idx="67">
                  <c:v>144.19999999999999</c:v>
                </c:pt>
                <c:pt idx="68">
                  <c:v>146.71</c:v>
                </c:pt>
                <c:pt idx="69">
                  <c:v>148.66</c:v>
                </c:pt>
                <c:pt idx="70">
                  <c:v>154.76</c:v>
                </c:pt>
                <c:pt idx="71">
                  <c:v>160.01</c:v>
                </c:pt>
                <c:pt idx="72">
                  <c:v>166.87</c:v>
                </c:pt>
                <c:pt idx="73">
                  <c:v>170.49</c:v>
                </c:pt>
                <c:pt idx="74">
                  <c:v>172.87</c:v>
                </c:pt>
                <c:pt idx="75">
                  <c:v>175.42</c:v>
                </c:pt>
                <c:pt idx="76">
                  <c:v>175.52</c:v>
                </c:pt>
                <c:pt idx="77">
                  <c:v>179.79</c:v>
                </c:pt>
                <c:pt idx="78">
                  <c:v>185.18</c:v>
                </c:pt>
                <c:pt idx="79">
                  <c:v>190.32</c:v>
                </c:pt>
                <c:pt idx="80">
                  <c:v>192.27</c:v>
                </c:pt>
                <c:pt idx="81">
                  <c:v>194.43</c:v>
                </c:pt>
                <c:pt idx="82">
                  <c:v>198.05</c:v>
                </c:pt>
                <c:pt idx="83">
                  <c:v>201.02</c:v>
                </c:pt>
                <c:pt idx="84">
                  <c:v>199.02</c:v>
                </c:pt>
                <c:pt idx="85">
                  <c:v>197.1</c:v>
                </c:pt>
                <c:pt idx="86">
                  <c:v>194.31</c:v>
                </c:pt>
                <c:pt idx="87">
                  <c:v>194.05</c:v>
                </c:pt>
                <c:pt idx="88">
                  <c:v>193.61</c:v>
                </c:pt>
                <c:pt idx="89">
                  <c:v>192.08</c:v>
                </c:pt>
                <c:pt idx="90">
                  <c:v>191.36</c:v>
                </c:pt>
                <c:pt idx="91">
                  <c:v>192.14</c:v>
                </c:pt>
                <c:pt idx="92">
                  <c:v>191.32</c:v>
                </c:pt>
                <c:pt idx="93">
                  <c:v>189.66</c:v>
                </c:pt>
                <c:pt idx="94">
                  <c:v>189.63</c:v>
                </c:pt>
                <c:pt idx="95">
                  <c:v>189.07</c:v>
                </c:pt>
                <c:pt idx="96">
                  <c:v>187.57</c:v>
                </c:pt>
                <c:pt idx="97">
                  <c:v>187.32</c:v>
                </c:pt>
                <c:pt idx="98">
                  <c:v>187.54</c:v>
                </c:pt>
                <c:pt idx="99">
                  <c:v>187.92</c:v>
                </c:pt>
                <c:pt idx="100">
                  <c:v>184.19</c:v>
                </c:pt>
                <c:pt idx="101">
                  <c:v>180.93</c:v>
                </c:pt>
                <c:pt idx="102">
                  <c:v>182.23</c:v>
                </c:pt>
                <c:pt idx="103">
                  <c:v>182.13</c:v>
                </c:pt>
                <c:pt idx="104">
                  <c:v>183.59</c:v>
                </c:pt>
                <c:pt idx="105">
                  <c:v>184.57</c:v>
                </c:pt>
                <c:pt idx="106">
                  <c:v>186.03</c:v>
                </c:pt>
                <c:pt idx="107">
                  <c:v>187.65</c:v>
                </c:pt>
                <c:pt idx="108">
                  <c:v>188.92</c:v>
                </c:pt>
                <c:pt idx="109">
                  <c:v>192.95</c:v>
                </c:pt>
                <c:pt idx="110">
                  <c:v>195.84</c:v>
                </c:pt>
                <c:pt idx="111">
                  <c:v>196.05</c:v>
                </c:pt>
                <c:pt idx="112">
                  <c:v>198.7</c:v>
                </c:pt>
                <c:pt idx="113">
                  <c:v>203.34</c:v>
                </c:pt>
                <c:pt idx="114">
                  <c:v>205.98</c:v>
                </c:pt>
                <c:pt idx="115">
                  <c:v>207.18</c:v>
                </c:pt>
                <c:pt idx="116">
                  <c:v>210.75</c:v>
                </c:pt>
                <c:pt idx="117">
                  <c:v>213.69</c:v>
                </c:pt>
                <c:pt idx="118">
                  <c:v>214.29</c:v>
                </c:pt>
                <c:pt idx="119">
                  <c:v>214.4</c:v>
                </c:pt>
                <c:pt idx="120">
                  <c:v>216.45</c:v>
                </c:pt>
                <c:pt idx="121">
                  <c:v>218.75</c:v>
                </c:pt>
                <c:pt idx="122">
                  <c:v>217.66</c:v>
                </c:pt>
                <c:pt idx="123">
                  <c:v>217.19</c:v>
                </c:pt>
                <c:pt idx="124">
                  <c:v>215.77</c:v>
                </c:pt>
                <c:pt idx="125">
                  <c:v>212.97</c:v>
                </c:pt>
                <c:pt idx="126">
                  <c:v>212.65</c:v>
                </c:pt>
                <c:pt idx="127">
                  <c:v>212.99</c:v>
                </c:pt>
                <c:pt idx="128">
                  <c:v>213.69</c:v>
                </c:pt>
                <c:pt idx="129">
                  <c:v>215.47</c:v>
                </c:pt>
                <c:pt idx="130">
                  <c:v>214.64</c:v>
                </c:pt>
                <c:pt idx="131">
                  <c:v>213.54</c:v>
                </c:pt>
                <c:pt idx="132">
                  <c:v>212.71</c:v>
                </c:pt>
                <c:pt idx="133">
                  <c:v>213.9</c:v>
                </c:pt>
                <c:pt idx="134">
                  <c:v>214.5</c:v>
                </c:pt>
                <c:pt idx="135">
                  <c:v>215.84</c:v>
                </c:pt>
                <c:pt idx="136">
                  <c:v>213.61</c:v>
                </c:pt>
                <c:pt idx="137">
                  <c:v>214.78</c:v>
                </c:pt>
                <c:pt idx="138">
                  <c:v>201.45</c:v>
                </c:pt>
                <c:pt idx="139">
                  <c:v>204</c:v>
                </c:pt>
                <c:pt idx="140">
                  <c:v>205.11</c:v>
                </c:pt>
                <c:pt idx="141">
                  <c:v>205.23</c:v>
                </c:pt>
                <c:pt idx="142">
                  <c:v>204.67</c:v>
                </c:pt>
                <c:pt idx="143">
                  <c:v>207.74</c:v>
                </c:pt>
                <c:pt idx="144">
                  <c:v>207.62</c:v>
                </c:pt>
                <c:pt idx="145">
                  <c:v>208.17</c:v>
                </c:pt>
                <c:pt idx="146">
                  <c:v>208.93</c:v>
                </c:pt>
                <c:pt idx="147">
                  <c:v>207.09</c:v>
                </c:pt>
                <c:pt idx="148">
                  <c:v>207.17</c:v>
                </c:pt>
                <c:pt idx="149">
                  <c:v>204.23</c:v>
                </c:pt>
                <c:pt idx="150">
                  <c:v>203.92</c:v>
                </c:pt>
                <c:pt idx="151">
                  <c:v>206.73</c:v>
                </c:pt>
                <c:pt idx="152">
                  <c:v>206.11</c:v>
                </c:pt>
                <c:pt idx="153">
                  <c:v>208.03</c:v>
                </c:pt>
                <c:pt idx="154">
                  <c:v>206.54</c:v>
                </c:pt>
                <c:pt idx="155">
                  <c:v>206.57</c:v>
                </c:pt>
                <c:pt idx="156">
                  <c:v>204.38</c:v>
                </c:pt>
                <c:pt idx="157">
                  <c:v>203.09</c:v>
                </c:pt>
                <c:pt idx="158">
                  <c:v>203.04</c:v>
                </c:pt>
                <c:pt idx="159">
                  <c:v>202.44</c:v>
                </c:pt>
                <c:pt idx="160">
                  <c:v>202.35</c:v>
                </c:pt>
                <c:pt idx="161">
                  <c:v>200.2</c:v>
                </c:pt>
                <c:pt idx="162">
                  <c:v>203.84</c:v>
                </c:pt>
                <c:pt idx="163">
                  <c:v>207.16</c:v>
                </c:pt>
                <c:pt idx="164">
                  <c:v>211.37</c:v>
                </c:pt>
                <c:pt idx="165">
                  <c:v>216.36</c:v>
                </c:pt>
                <c:pt idx="166">
                  <c:v>216.26</c:v>
                </c:pt>
                <c:pt idx="167">
                  <c:v>219.22</c:v>
                </c:pt>
                <c:pt idx="168">
                  <c:v>215.97</c:v>
                </c:pt>
                <c:pt idx="169">
                  <c:v>214.38</c:v>
                </c:pt>
                <c:pt idx="170">
                  <c:v>215</c:v>
                </c:pt>
                <c:pt idx="171">
                  <c:v>217.86</c:v>
                </c:pt>
                <c:pt idx="172">
                  <c:v>219.03</c:v>
                </c:pt>
                <c:pt idx="173">
                  <c:v>219.52</c:v>
                </c:pt>
                <c:pt idx="174">
                  <c:v>218.11</c:v>
                </c:pt>
                <c:pt idx="175">
                  <c:v>222.24</c:v>
                </c:pt>
                <c:pt idx="176">
                  <c:v>221.96</c:v>
                </c:pt>
                <c:pt idx="177">
                  <c:v>223.41</c:v>
                </c:pt>
                <c:pt idx="178">
                  <c:v>225.45</c:v>
                </c:pt>
                <c:pt idx="179">
                  <c:v>225.79</c:v>
                </c:pt>
                <c:pt idx="180">
                  <c:v>227</c:v>
                </c:pt>
                <c:pt idx="181">
                  <c:v>227.63</c:v>
                </c:pt>
                <c:pt idx="182">
                  <c:v>225.35</c:v>
                </c:pt>
                <c:pt idx="183">
                  <c:v>227.21</c:v>
                </c:pt>
                <c:pt idx="184">
                  <c:v>227.62</c:v>
                </c:pt>
                <c:pt idx="185">
                  <c:v>228.04</c:v>
                </c:pt>
                <c:pt idx="186">
                  <c:v>228.34</c:v>
                </c:pt>
                <c:pt idx="187">
                  <c:v>227.08</c:v>
                </c:pt>
                <c:pt idx="188">
                  <c:v>226.2</c:v>
                </c:pt>
                <c:pt idx="189">
                  <c:v>225.19</c:v>
                </c:pt>
                <c:pt idx="190">
                  <c:v>206.04</c:v>
                </c:pt>
                <c:pt idx="191">
                  <c:v>207.33</c:v>
                </c:pt>
                <c:pt idx="192">
                  <c:v>206.01</c:v>
                </c:pt>
                <c:pt idx="193">
                  <c:v>206.47</c:v>
                </c:pt>
                <c:pt idx="194">
                  <c:v>205.53</c:v>
                </c:pt>
                <c:pt idx="195">
                  <c:v>205.96</c:v>
                </c:pt>
                <c:pt idx="196">
                  <c:v>205.15</c:v>
                </c:pt>
                <c:pt idx="197">
                  <c:v>203.34</c:v>
                </c:pt>
                <c:pt idx="198">
                  <c:v>201.51</c:v>
                </c:pt>
                <c:pt idx="199">
                  <c:v>201.37</c:v>
                </c:pt>
                <c:pt idx="200">
                  <c:v>199.27</c:v>
                </c:pt>
                <c:pt idx="201">
                  <c:v>199.27</c:v>
                </c:pt>
                <c:pt idx="202">
                  <c:v>198.2</c:v>
                </c:pt>
                <c:pt idx="203">
                  <c:v>197.79</c:v>
                </c:pt>
                <c:pt idx="204">
                  <c:v>197.76</c:v>
                </c:pt>
                <c:pt idx="205">
                  <c:v>198.86</c:v>
                </c:pt>
                <c:pt idx="206">
                  <c:v>198.83</c:v>
                </c:pt>
                <c:pt idx="207">
                  <c:v>198.5</c:v>
                </c:pt>
                <c:pt idx="208">
                  <c:v>198.7</c:v>
                </c:pt>
                <c:pt idx="209">
                  <c:v>202.42</c:v>
                </c:pt>
                <c:pt idx="210">
                  <c:v>205.34</c:v>
                </c:pt>
                <c:pt idx="211">
                  <c:v>210.63</c:v>
                </c:pt>
                <c:pt idx="212">
                  <c:v>213.08</c:v>
                </c:pt>
                <c:pt idx="213">
                  <c:v>214.01</c:v>
                </c:pt>
                <c:pt idx="214">
                  <c:v>215.83</c:v>
                </c:pt>
                <c:pt idx="215">
                  <c:v>214.98</c:v>
                </c:pt>
                <c:pt idx="216">
                  <c:v>214.76</c:v>
                </c:pt>
                <c:pt idx="217">
                  <c:v>214.09</c:v>
                </c:pt>
                <c:pt idx="218">
                  <c:v>216.01</c:v>
                </c:pt>
                <c:pt idx="219">
                  <c:v>217.81</c:v>
                </c:pt>
                <c:pt idx="220">
                  <c:v>219.37</c:v>
                </c:pt>
                <c:pt idx="221">
                  <c:v>219.35</c:v>
                </c:pt>
                <c:pt idx="222">
                  <c:v>218.86</c:v>
                </c:pt>
                <c:pt idx="223">
                  <c:v>219.46</c:v>
                </c:pt>
                <c:pt idx="224">
                  <c:v>220.51</c:v>
                </c:pt>
                <c:pt idx="225">
                  <c:v>219.55</c:v>
                </c:pt>
                <c:pt idx="226">
                  <c:v>219.94</c:v>
                </c:pt>
                <c:pt idx="227">
                  <c:v>218.53</c:v>
                </c:pt>
                <c:pt idx="228">
                  <c:v>217.15</c:v>
                </c:pt>
                <c:pt idx="229">
                  <c:v>216.93</c:v>
                </c:pt>
                <c:pt idx="230">
                  <c:v>216.11</c:v>
                </c:pt>
                <c:pt idx="231">
                  <c:v>215.82</c:v>
                </c:pt>
                <c:pt idx="232">
                  <c:v>216.38</c:v>
                </c:pt>
                <c:pt idx="233">
                  <c:v>217.77</c:v>
                </c:pt>
                <c:pt idx="234">
                  <c:v>217</c:v>
                </c:pt>
                <c:pt idx="235" formatCode="0.00">
                  <c:v>216</c:v>
                </c:pt>
                <c:pt idx="236">
                  <c:v>215.49</c:v>
                </c:pt>
                <c:pt idx="237">
                  <c:v>215.95</c:v>
                </c:pt>
                <c:pt idx="238">
                  <c:v>214.95</c:v>
                </c:pt>
                <c:pt idx="239">
                  <c:v>215.06</c:v>
                </c:pt>
                <c:pt idx="240">
                  <c:v>214.38</c:v>
                </c:pt>
                <c:pt idx="241">
                  <c:v>212.7</c:v>
                </c:pt>
                <c:pt idx="242">
                  <c:v>200.51</c:v>
                </c:pt>
                <c:pt idx="243">
                  <c:v>199.59</c:v>
                </c:pt>
                <c:pt idx="244">
                  <c:v>199.45</c:v>
                </c:pt>
                <c:pt idx="245">
                  <c:v>200.03</c:v>
                </c:pt>
                <c:pt idx="246">
                  <c:v>200.38</c:v>
                </c:pt>
                <c:pt idx="247">
                  <c:v>200.02</c:v>
                </c:pt>
                <c:pt idx="248">
                  <c:v>200.42</c:v>
                </c:pt>
                <c:pt idx="249">
                  <c:v>200.82</c:v>
                </c:pt>
                <c:pt idx="250">
                  <c:v>201.34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BC-43AC-86BB-FF7CD532A040}"/>
            </c:ext>
          </c:extLst>
        </c:ser>
        <c:ser>
          <c:idx val="2"/>
          <c:order val="1"/>
          <c:tx>
            <c:v>PLD</c:v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base_novo!$B$38:$B$288</c:f>
              <c:numCache>
                <c:formatCode>m/d/yyyy</c:formatCode>
                <c:ptCount val="251"/>
                <c:pt idx="0">
                  <c:v>42011</c:v>
                </c:pt>
                <c:pt idx="1">
                  <c:v>42018</c:v>
                </c:pt>
                <c:pt idx="2">
                  <c:v>42025</c:v>
                </c:pt>
                <c:pt idx="3">
                  <c:v>42032</c:v>
                </c:pt>
                <c:pt idx="4">
                  <c:v>42039</c:v>
                </c:pt>
                <c:pt idx="5">
                  <c:v>38394</c:v>
                </c:pt>
                <c:pt idx="6">
                  <c:v>42055</c:v>
                </c:pt>
                <c:pt idx="7">
                  <c:v>42060</c:v>
                </c:pt>
                <c:pt idx="8">
                  <c:v>42067</c:v>
                </c:pt>
                <c:pt idx="9">
                  <c:v>42074</c:v>
                </c:pt>
                <c:pt idx="10">
                  <c:v>42081</c:v>
                </c:pt>
                <c:pt idx="11">
                  <c:v>42088</c:v>
                </c:pt>
                <c:pt idx="12">
                  <c:v>42095</c:v>
                </c:pt>
                <c:pt idx="13">
                  <c:v>42102</c:v>
                </c:pt>
                <c:pt idx="14">
                  <c:v>42109</c:v>
                </c:pt>
                <c:pt idx="15">
                  <c:v>42118</c:v>
                </c:pt>
                <c:pt idx="16">
                  <c:v>42123</c:v>
                </c:pt>
                <c:pt idx="17">
                  <c:v>42130</c:v>
                </c:pt>
                <c:pt idx="18">
                  <c:v>42137</c:v>
                </c:pt>
                <c:pt idx="19">
                  <c:v>42144</c:v>
                </c:pt>
                <c:pt idx="20">
                  <c:v>42151</c:v>
                </c:pt>
                <c:pt idx="21">
                  <c:v>42158</c:v>
                </c:pt>
                <c:pt idx="22">
                  <c:v>42165</c:v>
                </c:pt>
                <c:pt idx="23">
                  <c:v>42172</c:v>
                </c:pt>
                <c:pt idx="24">
                  <c:v>42179</c:v>
                </c:pt>
                <c:pt idx="25">
                  <c:v>42186</c:v>
                </c:pt>
                <c:pt idx="26">
                  <c:v>42192</c:v>
                </c:pt>
                <c:pt idx="27">
                  <c:v>42200</c:v>
                </c:pt>
                <c:pt idx="28">
                  <c:v>42207</c:v>
                </c:pt>
                <c:pt idx="29">
                  <c:v>42214</c:v>
                </c:pt>
                <c:pt idx="30">
                  <c:v>42221</c:v>
                </c:pt>
                <c:pt idx="31">
                  <c:v>42228</c:v>
                </c:pt>
                <c:pt idx="32">
                  <c:v>42235</c:v>
                </c:pt>
                <c:pt idx="33">
                  <c:v>42242</c:v>
                </c:pt>
                <c:pt idx="34">
                  <c:v>42249</c:v>
                </c:pt>
                <c:pt idx="35">
                  <c:v>42257</c:v>
                </c:pt>
                <c:pt idx="36">
                  <c:v>42263</c:v>
                </c:pt>
                <c:pt idx="37">
                  <c:v>42270</c:v>
                </c:pt>
                <c:pt idx="38">
                  <c:v>42284</c:v>
                </c:pt>
                <c:pt idx="39">
                  <c:v>42292</c:v>
                </c:pt>
                <c:pt idx="40">
                  <c:v>42298</c:v>
                </c:pt>
                <c:pt idx="41">
                  <c:v>42305</c:v>
                </c:pt>
                <c:pt idx="42">
                  <c:v>42313</c:v>
                </c:pt>
                <c:pt idx="43">
                  <c:v>42319</c:v>
                </c:pt>
                <c:pt idx="44">
                  <c:v>42326</c:v>
                </c:pt>
                <c:pt idx="45">
                  <c:v>42333</c:v>
                </c:pt>
                <c:pt idx="46">
                  <c:v>42340</c:v>
                </c:pt>
                <c:pt idx="47">
                  <c:v>42347</c:v>
                </c:pt>
                <c:pt idx="48">
                  <c:v>42354</c:v>
                </c:pt>
                <c:pt idx="49">
                  <c:v>42361</c:v>
                </c:pt>
                <c:pt idx="50">
                  <c:v>42368</c:v>
                </c:pt>
                <c:pt idx="51">
                  <c:v>42375</c:v>
                </c:pt>
                <c:pt idx="52">
                  <c:v>42382</c:v>
                </c:pt>
                <c:pt idx="53">
                  <c:v>42389</c:v>
                </c:pt>
                <c:pt idx="54">
                  <c:v>42396</c:v>
                </c:pt>
                <c:pt idx="55">
                  <c:v>42403</c:v>
                </c:pt>
                <c:pt idx="56">
                  <c:v>42412</c:v>
                </c:pt>
                <c:pt idx="57">
                  <c:v>42417</c:v>
                </c:pt>
                <c:pt idx="58">
                  <c:v>42424</c:v>
                </c:pt>
                <c:pt idx="59">
                  <c:v>42431</c:v>
                </c:pt>
                <c:pt idx="60">
                  <c:v>42438</c:v>
                </c:pt>
                <c:pt idx="61">
                  <c:v>42445</c:v>
                </c:pt>
                <c:pt idx="62">
                  <c:v>42452</c:v>
                </c:pt>
                <c:pt idx="63">
                  <c:v>42459</c:v>
                </c:pt>
                <c:pt idx="64">
                  <c:v>42466</c:v>
                </c:pt>
                <c:pt idx="65">
                  <c:v>42473</c:v>
                </c:pt>
                <c:pt idx="66">
                  <c:v>42480</c:v>
                </c:pt>
                <c:pt idx="67">
                  <c:v>42487</c:v>
                </c:pt>
                <c:pt idx="68">
                  <c:v>42494</c:v>
                </c:pt>
                <c:pt idx="69">
                  <c:v>42501</c:v>
                </c:pt>
                <c:pt idx="70">
                  <c:v>42508</c:v>
                </c:pt>
                <c:pt idx="71">
                  <c:v>42515</c:v>
                </c:pt>
                <c:pt idx="72">
                  <c:v>42522</c:v>
                </c:pt>
                <c:pt idx="73">
                  <c:v>42529</c:v>
                </c:pt>
                <c:pt idx="74">
                  <c:v>42536</c:v>
                </c:pt>
                <c:pt idx="75">
                  <c:v>42543</c:v>
                </c:pt>
                <c:pt idx="76">
                  <c:v>42550</c:v>
                </c:pt>
                <c:pt idx="77">
                  <c:v>42557</c:v>
                </c:pt>
                <c:pt idx="78">
                  <c:v>42564</c:v>
                </c:pt>
                <c:pt idx="79">
                  <c:v>42571</c:v>
                </c:pt>
                <c:pt idx="80">
                  <c:v>42578</c:v>
                </c:pt>
                <c:pt idx="81">
                  <c:v>42585</c:v>
                </c:pt>
                <c:pt idx="82">
                  <c:v>42592</c:v>
                </c:pt>
                <c:pt idx="83">
                  <c:v>42599</c:v>
                </c:pt>
                <c:pt idx="84">
                  <c:v>42606</c:v>
                </c:pt>
                <c:pt idx="85">
                  <c:v>42613</c:v>
                </c:pt>
                <c:pt idx="86">
                  <c:v>42620</c:v>
                </c:pt>
                <c:pt idx="87">
                  <c:v>42627</c:v>
                </c:pt>
                <c:pt idx="88">
                  <c:v>42634</c:v>
                </c:pt>
                <c:pt idx="89">
                  <c:v>42641</c:v>
                </c:pt>
                <c:pt idx="90">
                  <c:v>42648</c:v>
                </c:pt>
                <c:pt idx="91">
                  <c:v>42654</c:v>
                </c:pt>
                <c:pt idx="92">
                  <c:v>42662</c:v>
                </c:pt>
                <c:pt idx="93">
                  <c:v>42669</c:v>
                </c:pt>
                <c:pt idx="94">
                  <c:v>42677</c:v>
                </c:pt>
                <c:pt idx="95">
                  <c:v>42683</c:v>
                </c:pt>
                <c:pt idx="96">
                  <c:v>42691</c:v>
                </c:pt>
                <c:pt idx="97">
                  <c:v>42697</c:v>
                </c:pt>
                <c:pt idx="98">
                  <c:v>42704</c:v>
                </c:pt>
                <c:pt idx="99">
                  <c:v>42711</c:v>
                </c:pt>
                <c:pt idx="100">
                  <c:v>42718</c:v>
                </c:pt>
                <c:pt idx="101">
                  <c:v>42725</c:v>
                </c:pt>
                <c:pt idx="102">
                  <c:v>42732</c:v>
                </c:pt>
                <c:pt idx="103">
                  <c:v>42739</c:v>
                </c:pt>
                <c:pt idx="104">
                  <c:v>42746</c:v>
                </c:pt>
                <c:pt idx="105">
                  <c:v>42753</c:v>
                </c:pt>
                <c:pt idx="106">
                  <c:v>42760</c:v>
                </c:pt>
                <c:pt idx="107">
                  <c:v>42767</c:v>
                </c:pt>
                <c:pt idx="108">
                  <c:v>42774</c:v>
                </c:pt>
                <c:pt idx="109">
                  <c:v>42781</c:v>
                </c:pt>
                <c:pt idx="110">
                  <c:v>42788</c:v>
                </c:pt>
                <c:pt idx="111">
                  <c:v>42797</c:v>
                </c:pt>
                <c:pt idx="112">
                  <c:v>42802</c:v>
                </c:pt>
                <c:pt idx="113">
                  <c:v>42809</c:v>
                </c:pt>
                <c:pt idx="114">
                  <c:v>42816</c:v>
                </c:pt>
                <c:pt idx="115">
                  <c:v>42823</c:v>
                </c:pt>
                <c:pt idx="116">
                  <c:v>42830</c:v>
                </c:pt>
                <c:pt idx="117">
                  <c:v>42837</c:v>
                </c:pt>
                <c:pt idx="118">
                  <c:v>42844</c:v>
                </c:pt>
                <c:pt idx="119">
                  <c:v>42851</c:v>
                </c:pt>
                <c:pt idx="120">
                  <c:v>42858</c:v>
                </c:pt>
                <c:pt idx="121">
                  <c:v>42865</c:v>
                </c:pt>
                <c:pt idx="122">
                  <c:v>42872</c:v>
                </c:pt>
                <c:pt idx="123">
                  <c:v>42879</c:v>
                </c:pt>
                <c:pt idx="124">
                  <c:v>42886</c:v>
                </c:pt>
                <c:pt idx="125">
                  <c:v>42893</c:v>
                </c:pt>
                <c:pt idx="126">
                  <c:v>42900</c:v>
                </c:pt>
                <c:pt idx="127">
                  <c:v>42907</c:v>
                </c:pt>
                <c:pt idx="128">
                  <c:v>42914</c:v>
                </c:pt>
                <c:pt idx="129">
                  <c:v>42921</c:v>
                </c:pt>
                <c:pt idx="130">
                  <c:v>42928</c:v>
                </c:pt>
                <c:pt idx="131">
                  <c:v>42935</c:v>
                </c:pt>
                <c:pt idx="132">
                  <c:v>42942</c:v>
                </c:pt>
                <c:pt idx="133">
                  <c:v>42949</c:v>
                </c:pt>
                <c:pt idx="134">
                  <c:v>42956</c:v>
                </c:pt>
                <c:pt idx="135">
                  <c:v>42963</c:v>
                </c:pt>
                <c:pt idx="136">
                  <c:v>42970</c:v>
                </c:pt>
                <c:pt idx="137">
                  <c:v>42977</c:v>
                </c:pt>
                <c:pt idx="138">
                  <c:v>42984</c:v>
                </c:pt>
                <c:pt idx="139">
                  <c:v>42991</c:v>
                </c:pt>
                <c:pt idx="140">
                  <c:v>42998</c:v>
                </c:pt>
                <c:pt idx="141">
                  <c:v>43005</c:v>
                </c:pt>
                <c:pt idx="142">
                  <c:v>43012</c:v>
                </c:pt>
                <c:pt idx="143">
                  <c:v>43019</c:v>
                </c:pt>
                <c:pt idx="144">
                  <c:v>43026</c:v>
                </c:pt>
                <c:pt idx="145">
                  <c:v>43033</c:v>
                </c:pt>
                <c:pt idx="146">
                  <c:v>43040</c:v>
                </c:pt>
                <c:pt idx="147">
                  <c:v>43047</c:v>
                </c:pt>
                <c:pt idx="148">
                  <c:v>43054</c:v>
                </c:pt>
                <c:pt idx="149">
                  <c:v>43061</c:v>
                </c:pt>
                <c:pt idx="150">
                  <c:v>43068</c:v>
                </c:pt>
                <c:pt idx="151">
                  <c:v>43075</c:v>
                </c:pt>
                <c:pt idx="152">
                  <c:v>43082</c:v>
                </c:pt>
                <c:pt idx="153">
                  <c:v>43089</c:v>
                </c:pt>
                <c:pt idx="154">
                  <c:v>43096</c:v>
                </c:pt>
                <c:pt idx="155">
                  <c:v>43103</c:v>
                </c:pt>
                <c:pt idx="156">
                  <c:v>43110</c:v>
                </c:pt>
                <c:pt idx="157">
                  <c:v>43117</c:v>
                </c:pt>
                <c:pt idx="158">
                  <c:v>43124</c:v>
                </c:pt>
                <c:pt idx="159">
                  <c:v>43131</c:v>
                </c:pt>
                <c:pt idx="160">
                  <c:v>43138</c:v>
                </c:pt>
                <c:pt idx="161">
                  <c:v>43145</c:v>
                </c:pt>
                <c:pt idx="162">
                  <c:v>43152</c:v>
                </c:pt>
                <c:pt idx="163">
                  <c:v>43159</c:v>
                </c:pt>
                <c:pt idx="164">
                  <c:v>43166</c:v>
                </c:pt>
                <c:pt idx="165">
                  <c:v>43173</c:v>
                </c:pt>
                <c:pt idx="166">
                  <c:v>43180</c:v>
                </c:pt>
                <c:pt idx="167">
                  <c:v>43187</c:v>
                </c:pt>
                <c:pt idx="168">
                  <c:v>43194</c:v>
                </c:pt>
                <c:pt idx="169">
                  <c:v>43201</c:v>
                </c:pt>
                <c:pt idx="170">
                  <c:v>43208</c:v>
                </c:pt>
                <c:pt idx="171">
                  <c:v>43215</c:v>
                </c:pt>
                <c:pt idx="172">
                  <c:v>43224</c:v>
                </c:pt>
                <c:pt idx="173">
                  <c:v>43229</c:v>
                </c:pt>
                <c:pt idx="174">
                  <c:v>43236</c:v>
                </c:pt>
                <c:pt idx="175">
                  <c:v>43243</c:v>
                </c:pt>
                <c:pt idx="176">
                  <c:v>43250</c:v>
                </c:pt>
                <c:pt idx="177">
                  <c:v>43257</c:v>
                </c:pt>
                <c:pt idx="178">
                  <c:v>43264</c:v>
                </c:pt>
                <c:pt idx="179">
                  <c:v>43271</c:v>
                </c:pt>
                <c:pt idx="180">
                  <c:v>43278</c:v>
                </c:pt>
                <c:pt idx="181">
                  <c:v>43285</c:v>
                </c:pt>
                <c:pt idx="182">
                  <c:v>43292</c:v>
                </c:pt>
                <c:pt idx="183">
                  <c:v>43299</c:v>
                </c:pt>
                <c:pt idx="184">
                  <c:v>43306</c:v>
                </c:pt>
                <c:pt idx="185">
                  <c:v>43313</c:v>
                </c:pt>
                <c:pt idx="186">
                  <c:v>43320</c:v>
                </c:pt>
                <c:pt idx="187">
                  <c:v>43327</c:v>
                </c:pt>
                <c:pt idx="188">
                  <c:v>43334</c:v>
                </c:pt>
                <c:pt idx="189">
                  <c:v>43341</c:v>
                </c:pt>
                <c:pt idx="190">
                  <c:v>43348</c:v>
                </c:pt>
                <c:pt idx="191">
                  <c:v>43355</c:v>
                </c:pt>
                <c:pt idx="192">
                  <c:v>43362</c:v>
                </c:pt>
                <c:pt idx="193">
                  <c:v>43369</c:v>
                </c:pt>
                <c:pt idx="194">
                  <c:v>43376</c:v>
                </c:pt>
                <c:pt idx="195">
                  <c:v>43383</c:v>
                </c:pt>
                <c:pt idx="196">
                  <c:v>43390</c:v>
                </c:pt>
                <c:pt idx="197">
                  <c:v>43397</c:v>
                </c:pt>
                <c:pt idx="198">
                  <c:v>43404</c:v>
                </c:pt>
                <c:pt idx="199">
                  <c:v>43411</c:v>
                </c:pt>
                <c:pt idx="200">
                  <c:v>43418</c:v>
                </c:pt>
                <c:pt idx="201">
                  <c:v>43425</c:v>
                </c:pt>
                <c:pt idx="202">
                  <c:v>43432</c:v>
                </c:pt>
                <c:pt idx="203">
                  <c:v>43439</c:v>
                </c:pt>
                <c:pt idx="204">
                  <c:v>43446</c:v>
                </c:pt>
                <c:pt idx="205">
                  <c:v>43453</c:v>
                </c:pt>
                <c:pt idx="206">
                  <c:v>43460</c:v>
                </c:pt>
                <c:pt idx="207">
                  <c:v>43467</c:v>
                </c:pt>
                <c:pt idx="208">
                  <c:v>43474</c:v>
                </c:pt>
                <c:pt idx="209">
                  <c:v>43481</c:v>
                </c:pt>
                <c:pt idx="210">
                  <c:v>43488</c:v>
                </c:pt>
                <c:pt idx="211">
                  <c:v>43495</c:v>
                </c:pt>
                <c:pt idx="212">
                  <c:v>43502</c:v>
                </c:pt>
                <c:pt idx="213">
                  <c:v>43509</c:v>
                </c:pt>
                <c:pt idx="214">
                  <c:v>43516</c:v>
                </c:pt>
                <c:pt idx="215">
                  <c:v>43523</c:v>
                </c:pt>
                <c:pt idx="216">
                  <c:v>43530</c:v>
                </c:pt>
                <c:pt idx="217">
                  <c:v>43537</c:v>
                </c:pt>
                <c:pt idx="218">
                  <c:v>43544</c:v>
                </c:pt>
                <c:pt idx="219">
                  <c:v>43551</c:v>
                </c:pt>
                <c:pt idx="220">
                  <c:v>43558</c:v>
                </c:pt>
                <c:pt idx="221">
                  <c:v>43565</c:v>
                </c:pt>
                <c:pt idx="222">
                  <c:v>43572</c:v>
                </c:pt>
                <c:pt idx="223">
                  <c:v>43579</c:v>
                </c:pt>
                <c:pt idx="224">
                  <c:v>43586</c:v>
                </c:pt>
                <c:pt idx="225">
                  <c:v>43593</c:v>
                </c:pt>
                <c:pt idx="226">
                  <c:v>43600</c:v>
                </c:pt>
                <c:pt idx="227">
                  <c:v>43607</c:v>
                </c:pt>
                <c:pt idx="228">
                  <c:v>43614</c:v>
                </c:pt>
                <c:pt idx="229">
                  <c:v>43621</c:v>
                </c:pt>
                <c:pt idx="230">
                  <c:v>43628</c:v>
                </c:pt>
                <c:pt idx="231">
                  <c:v>43635</c:v>
                </c:pt>
                <c:pt idx="232">
                  <c:v>43642</c:v>
                </c:pt>
                <c:pt idx="233">
                  <c:v>43649</c:v>
                </c:pt>
                <c:pt idx="234">
                  <c:v>43656</c:v>
                </c:pt>
                <c:pt idx="235">
                  <c:v>43663</c:v>
                </c:pt>
                <c:pt idx="236">
                  <c:v>43670</c:v>
                </c:pt>
                <c:pt idx="237">
                  <c:v>43677</c:v>
                </c:pt>
                <c:pt idx="238">
                  <c:v>43684</c:v>
                </c:pt>
                <c:pt idx="239">
                  <c:v>43691</c:v>
                </c:pt>
                <c:pt idx="240">
                  <c:v>43698</c:v>
                </c:pt>
                <c:pt idx="241">
                  <c:v>43705</c:v>
                </c:pt>
                <c:pt idx="242">
                  <c:v>43712</c:v>
                </c:pt>
                <c:pt idx="243">
                  <c:v>43719</c:v>
                </c:pt>
                <c:pt idx="244">
                  <c:v>43726</c:v>
                </c:pt>
                <c:pt idx="245">
                  <c:v>43733</c:v>
                </c:pt>
                <c:pt idx="246">
                  <c:v>43740</c:v>
                </c:pt>
                <c:pt idx="247">
                  <c:v>43747</c:v>
                </c:pt>
                <c:pt idx="248">
                  <c:v>43754</c:v>
                </c:pt>
                <c:pt idx="249">
                  <c:v>43761</c:v>
                </c:pt>
                <c:pt idx="250">
                  <c:v>43768</c:v>
                </c:pt>
              </c:numCache>
            </c:numRef>
          </c:cat>
          <c:val>
            <c:numRef>
              <c:f>base_novo!$F$38:$F$288</c:f>
              <c:numCache>
                <c:formatCode>General</c:formatCode>
                <c:ptCount val="251"/>
                <c:pt idx="0">
                  <c:v>388.48</c:v>
                </c:pt>
                <c:pt idx="1">
                  <c:v>388.48</c:v>
                </c:pt>
                <c:pt idx="2">
                  <c:v>388.48</c:v>
                </c:pt>
                <c:pt idx="3">
                  <c:v>388.48</c:v>
                </c:pt>
                <c:pt idx="4">
                  <c:v>388.48</c:v>
                </c:pt>
                <c:pt idx="5">
                  <c:v>388.48</c:v>
                </c:pt>
                <c:pt idx="6">
                  <c:v>388.48</c:v>
                </c:pt>
                <c:pt idx="7">
                  <c:v>388.48</c:v>
                </c:pt>
                <c:pt idx="8">
                  <c:v>388.48</c:v>
                </c:pt>
                <c:pt idx="9">
                  <c:v>388.48</c:v>
                </c:pt>
                <c:pt idx="10">
                  <c:v>388.48</c:v>
                </c:pt>
                <c:pt idx="11">
                  <c:v>388.48</c:v>
                </c:pt>
                <c:pt idx="12">
                  <c:v>388.48</c:v>
                </c:pt>
                <c:pt idx="13">
                  <c:v>388.48</c:v>
                </c:pt>
                <c:pt idx="14">
                  <c:v>388.48</c:v>
                </c:pt>
                <c:pt idx="15">
                  <c:v>388.48</c:v>
                </c:pt>
                <c:pt idx="16">
                  <c:v>388.48</c:v>
                </c:pt>
                <c:pt idx="17">
                  <c:v>388.48</c:v>
                </c:pt>
                <c:pt idx="18">
                  <c:v>388.48</c:v>
                </c:pt>
                <c:pt idx="19">
                  <c:v>388.48</c:v>
                </c:pt>
                <c:pt idx="20">
                  <c:v>388.48</c:v>
                </c:pt>
                <c:pt idx="21">
                  <c:v>379.7</c:v>
                </c:pt>
                <c:pt idx="22">
                  <c:v>384.74</c:v>
                </c:pt>
                <c:pt idx="23">
                  <c:v>388.48</c:v>
                </c:pt>
                <c:pt idx="24">
                  <c:v>367.58</c:v>
                </c:pt>
                <c:pt idx="25">
                  <c:v>380.09</c:v>
                </c:pt>
                <c:pt idx="26">
                  <c:v>383.25</c:v>
                </c:pt>
                <c:pt idx="27">
                  <c:v>324.22000000000003</c:v>
                </c:pt>
                <c:pt idx="28">
                  <c:v>239.06</c:v>
                </c:pt>
                <c:pt idx="29">
                  <c:v>216.19</c:v>
                </c:pt>
                <c:pt idx="30">
                  <c:v>217.19</c:v>
                </c:pt>
                <c:pt idx="31">
                  <c:v>121.29</c:v>
                </c:pt>
                <c:pt idx="32">
                  <c:v>131.03</c:v>
                </c:pt>
                <c:pt idx="33">
                  <c:v>139.09</c:v>
                </c:pt>
                <c:pt idx="34">
                  <c:v>142.07</c:v>
                </c:pt>
                <c:pt idx="35">
                  <c:v>279.02999999999997</c:v>
                </c:pt>
                <c:pt idx="36">
                  <c:v>251.46</c:v>
                </c:pt>
                <c:pt idx="37">
                  <c:v>203.46</c:v>
                </c:pt>
                <c:pt idx="38">
                  <c:v>214.11</c:v>
                </c:pt>
                <c:pt idx="39">
                  <c:v>227.13</c:v>
                </c:pt>
                <c:pt idx="40">
                  <c:v>216.77</c:v>
                </c:pt>
                <c:pt idx="41">
                  <c:v>215.6</c:v>
                </c:pt>
                <c:pt idx="42">
                  <c:v>220.59</c:v>
                </c:pt>
                <c:pt idx="43">
                  <c:v>266.02</c:v>
                </c:pt>
                <c:pt idx="44">
                  <c:v>215.58</c:v>
                </c:pt>
                <c:pt idx="45">
                  <c:v>194.23</c:v>
                </c:pt>
                <c:pt idx="46">
                  <c:v>214.12</c:v>
                </c:pt>
                <c:pt idx="47">
                  <c:v>153.84</c:v>
                </c:pt>
                <c:pt idx="48">
                  <c:v>140.31</c:v>
                </c:pt>
                <c:pt idx="49">
                  <c:v>114.93</c:v>
                </c:pt>
                <c:pt idx="50">
                  <c:v>149.43</c:v>
                </c:pt>
                <c:pt idx="51">
                  <c:v>48.02</c:v>
                </c:pt>
                <c:pt idx="52">
                  <c:v>37.64</c:v>
                </c:pt>
                <c:pt idx="53">
                  <c:v>30.25</c:v>
                </c:pt>
                <c:pt idx="54">
                  <c:v>30.25</c:v>
                </c:pt>
                <c:pt idx="55">
                  <c:v>30.25</c:v>
                </c:pt>
                <c:pt idx="56">
                  <c:v>30.25</c:v>
                </c:pt>
                <c:pt idx="57">
                  <c:v>30.25</c:v>
                </c:pt>
                <c:pt idx="58">
                  <c:v>33.25</c:v>
                </c:pt>
                <c:pt idx="59">
                  <c:v>54.3</c:v>
                </c:pt>
                <c:pt idx="60">
                  <c:v>31.31</c:v>
                </c:pt>
                <c:pt idx="61">
                  <c:v>30.25</c:v>
                </c:pt>
                <c:pt idx="62">
                  <c:v>43.09</c:v>
                </c:pt>
                <c:pt idx="63">
                  <c:v>44.77</c:v>
                </c:pt>
                <c:pt idx="64">
                  <c:v>49.97</c:v>
                </c:pt>
                <c:pt idx="65">
                  <c:v>53.68</c:v>
                </c:pt>
                <c:pt idx="66">
                  <c:v>54.72</c:v>
                </c:pt>
                <c:pt idx="67">
                  <c:v>89.7</c:v>
                </c:pt>
                <c:pt idx="68">
                  <c:v>84.25</c:v>
                </c:pt>
                <c:pt idx="69">
                  <c:v>79.53</c:v>
                </c:pt>
                <c:pt idx="70">
                  <c:v>77.64</c:v>
                </c:pt>
                <c:pt idx="71">
                  <c:v>62.78</c:v>
                </c:pt>
                <c:pt idx="72">
                  <c:v>64.05</c:v>
                </c:pt>
                <c:pt idx="73">
                  <c:v>64.040000000000006</c:v>
                </c:pt>
                <c:pt idx="74">
                  <c:v>61.8</c:v>
                </c:pt>
                <c:pt idx="75">
                  <c:v>76.62</c:v>
                </c:pt>
                <c:pt idx="76">
                  <c:v>85.93</c:v>
                </c:pt>
                <c:pt idx="77">
                  <c:v>90.06</c:v>
                </c:pt>
                <c:pt idx="78">
                  <c:v>85.06</c:v>
                </c:pt>
                <c:pt idx="79">
                  <c:v>81.709999999999994</c:v>
                </c:pt>
                <c:pt idx="80">
                  <c:v>120.99</c:v>
                </c:pt>
                <c:pt idx="81">
                  <c:v>122.29</c:v>
                </c:pt>
                <c:pt idx="82">
                  <c:v>119.09</c:v>
                </c:pt>
                <c:pt idx="83">
                  <c:v>102.75</c:v>
                </c:pt>
                <c:pt idx="84">
                  <c:v>150.96</c:v>
                </c:pt>
                <c:pt idx="85">
                  <c:v>154.91</c:v>
                </c:pt>
                <c:pt idx="86">
                  <c:v>163.02000000000001</c:v>
                </c:pt>
                <c:pt idx="87">
                  <c:v>155.83000000000001</c:v>
                </c:pt>
                <c:pt idx="88">
                  <c:v>150.47</c:v>
                </c:pt>
                <c:pt idx="89">
                  <c:v>161.22</c:v>
                </c:pt>
                <c:pt idx="90">
                  <c:v>217.84</c:v>
                </c:pt>
                <c:pt idx="91">
                  <c:v>217.27</c:v>
                </c:pt>
                <c:pt idx="92">
                  <c:v>195.75</c:v>
                </c:pt>
                <c:pt idx="93">
                  <c:v>168.7</c:v>
                </c:pt>
                <c:pt idx="94">
                  <c:v>235.97</c:v>
                </c:pt>
                <c:pt idx="95">
                  <c:v>181.53</c:v>
                </c:pt>
                <c:pt idx="96">
                  <c:v>186.33</c:v>
                </c:pt>
                <c:pt idx="97">
                  <c:v>171.59</c:v>
                </c:pt>
                <c:pt idx="98">
                  <c:v>155.41999999999999</c:v>
                </c:pt>
                <c:pt idx="99">
                  <c:v>102.9</c:v>
                </c:pt>
                <c:pt idx="100">
                  <c:v>122.58</c:v>
                </c:pt>
                <c:pt idx="101">
                  <c:v>143.87</c:v>
                </c:pt>
                <c:pt idx="102">
                  <c:v>113.95</c:v>
                </c:pt>
                <c:pt idx="103">
                  <c:v>141.91999999999999</c:v>
                </c:pt>
                <c:pt idx="104">
                  <c:v>102.74</c:v>
                </c:pt>
                <c:pt idx="105">
                  <c:v>129.52000000000001</c:v>
                </c:pt>
                <c:pt idx="106">
                  <c:v>131.27000000000001</c:v>
                </c:pt>
                <c:pt idx="107">
                  <c:v>101.31</c:v>
                </c:pt>
                <c:pt idx="108">
                  <c:v>112.71</c:v>
                </c:pt>
                <c:pt idx="109">
                  <c:v>122.27</c:v>
                </c:pt>
                <c:pt idx="110">
                  <c:v>133.87</c:v>
                </c:pt>
                <c:pt idx="111">
                  <c:v>186.18</c:v>
                </c:pt>
                <c:pt idx="112">
                  <c:v>186.8</c:v>
                </c:pt>
                <c:pt idx="113">
                  <c:v>241.4</c:v>
                </c:pt>
                <c:pt idx="114">
                  <c:v>221.31</c:v>
                </c:pt>
                <c:pt idx="115">
                  <c:v>238.83</c:v>
                </c:pt>
                <c:pt idx="116">
                  <c:v>431.99</c:v>
                </c:pt>
                <c:pt idx="117">
                  <c:v>362.02</c:v>
                </c:pt>
                <c:pt idx="118">
                  <c:v>355.78</c:v>
                </c:pt>
                <c:pt idx="119">
                  <c:v>333.45</c:v>
                </c:pt>
                <c:pt idx="120">
                  <c:v>457.01</c:v>
                </c:pt>
                <c:pt idx="121">
                  <c:v>468.39</c:v>
                </c:pt>
                <c:pt idx="122">
                  <c:v>480.67</c:v>
                </c:pt>
                <c:pt idx="123">
                  <c:v>478.11</c:v>
                </c:pt>
                <c:pt idx="124">
                  <c:v>169.34</c:v>
                </c:pt>
                <c:pt idx="125">
                  <c:v>144.47</c:v>
                </c:pt>
                <c:pt idx="126">
                  <c:v>141.74</c:v>
                </c:pt>
                <c:pt idx="127">
                  <c:v>173.65</c:v>
                </c:pt>
                <c:pt idx="128">
                  <c:v>201.07</c:v>
                </c:pt>
                <c:pt idx="129">
                  <c:v>234.51</c:v>
                </c:pt>
                <c:pt idx="130">
                  <c:v>255.56</c:v>
                </c:pt>
                <c:pt idx="131">
                  <c:v>269.95999999999998</c:v>
                </c:pt>
                <c:pt idx="132">
                  <c:v>272.74</c:v>
                </c:pt>
                <c:pt idx="133">
                  <c:v>519.16</c:v>
                </c:pt>
                <c:pt idx="134">
                  <c:v>533.82000000000005</c:v>
                </c:pt>
                <c:pt idx="135">
                  <c:v>529.35</c:v>
                </c:pt>
                <c:pt idx="136">
                  <c:v>512.35</c:v>
                </c:pt>
                <c:pt idx="137">
                  <c:v>452.85</c:v>
                </c:pt>
                <c:pt idx="138">
                  <c:v>499.38</c:v>
                </c:pt>
                <c:pt idx="139">
                  <c:v>533.82000000000005</c:v>
                </c:pt>
                <c:pt idx="140">
                  <c:v>533.82000000000005</c:v>
                </c:pt>
                <c:pt idx="141">
                  <c:v>533.82000000000005</c:v>
                </c:pt>
                <c:pt idx="142">
                  <c:v>533.82000000000005</c:v>
                </c:pt>
                <c:pt idx="143">
                  <c:v>533.82000000000005</c:v>
                </c:pt>
                <c:pt idx="144">
                  <c:v>533.82000000000005</c:v>
                </c:pt>
                <c:pt idx="145">
                  <c:v>533.82000000000005</c:v>
                </c:pt>
                <c:pt idx="146">
                  <c:v>533.82000000000005</c:v>
                </c:pt>
                <c:pt idx="147">
                  <c:v>493.83</c:v>
                </c:pt>
                <c:pt idx="148">
                  <c:v>485.47</c:v>
                </c:pt>
                <c:pt idx="149">
                  <c:v>453.51</c:v>
                </c:pt>
                <c:pt idx="150">
                  <c:v>209.92</c:v>
                </c:pt>
                <c:pt idx="151">
                  <c:v>215.89</c:v>
                </c:pt>
                <c:pt idx="152">
                  <c:v>215.89</c:v>
                </c:pt>
                <c:pt idx="153">
                  <c:v>276.82</c:v>
                </c:pt>
                <c:pt idx="154">
                  <c:v>245.74</c:v>
                </c:pt>
                <c:pt idx="155">
                  <c:v>198.02</c:v>
                </c:pt>
                <c:pt idx="156">
                  <c:v>178.43</c:v>
                </c:pt>
                <c:pt idx="157">
                  <c:v>165.4</c:v>
                </c:pt>
                <c:pt idx="158">
                  <c:v>197.61</c:v>
                </c:pt>
                <c:pt idx="159">
                  <c:v>179.82</c:v>
                </c:pt>
                <c:pt idx="160">
                  <c:v>183.46</c:v>
                </c:pt>
                <c:pt idx="161">
                  <c:v>173.01</c:v>
                </c:pt>
                <c:pt idx="162">
                  <c:v>213.84</c:v>
                </c:pt>
                <c:pt idx="163">
                  <c:v>204.09</c:v>
                </c:pt>
                <c:pt idx="164">
                  <c:v>225.57</c:v>
                </c:pt>
                <c:pt idx="165">
                  <c:v>239.04</c:v>
                </c:pt>
                <c:pt idx="166">
                  <c:v>221.87</c:v>
                </c:pt>
                <c:pt idx="167">
                  <c:v>232.78</c:v>
                </c:pt>
                <c:pt idx="168">
                  <c:v>40.159999999999997</c:v>
                </c:pt>
                <c:pt idx="169">
                  <c:v>87.61</c:v>
                </c:pt>
                <c:pt idx="170">
                  <c:v>125.33</c:v>
                </c:pt>
                <c:pt idx="171">
                  <c:v>138.72</c:v>
                </c:pt>
                <c:pt idx="172">
                  <c:v>222.65</c:v>
                </c:pt>
                <c:pt idx="173">
                  <c:v>312.82</c:v>
                </c:pt>
                <c:pt idx="174">
                  <c:v>333.78</c:v>
                </c:pt>
                <c:pt idx="175">
                  <c:v>348.43</c:v>
                </c:pt>
                <c:pt idx="176">
                  <c:v>418.96</c:v>
                </c:pt>
                <c:pt idx="177">
                  <c:v>457.54</c:v>
                </c:pt>
                <c:pt idx="178">
                  <c:v>482.29</c:v>
                </c:pt>
                <c:pt idx="179">
                  <c:v>485.85</c:v>
                </c:pt>
                <c:pt idx="180">
                  <c:v>505.18</c:v>
                </c:pt>
                <c:pt idx="181">
                  <c:v>505.18</c:v>
                </c:pt>
                <c:pt idx="182">
                  <c:v>505.18</c:v>
                </c:pt>
                <c:pt idx="183">
                  <c:v>505.18</c:v>
                </c:pt>
                <c:pt idx="184">
                  <c:v>505.18</c:v>
                </c:pt>
                <c:pt idx="185">
                  <c:v>505.18</c:v>
                </c:pt>
                <c:pt idx="186">
                  <c:v>505.18</c:v>
                </c:pt>
                <c:pt idx="187">
                  <c:v>505.18</c:v>
                </c:pt>
                <c:pt idx="188">
                  <c:v>505.18</c:v>
                </c:pt>
                <c:pt idx="189">
                  <c:v>505.18</c:v>
                </c:pt>
                <c:pt idx="190">
                  <c:v>492.92</c:v>
                </c:pt>
                <c:pt idx="191">
                  <c:v>504.14</c:v>
                </c:pt>
                <c:pt idx="192">
                  <c:v>500.45</c:v>
                </c:pt>
                <c:pt idx="193">
                  <c:v>446.91</c:v>
                </c:pt>
                <c:pt idx="194" formatCode="0.00">
                  <c:v>389.68</c:v>
                </c:pt>
                <c:pt idx="195" formatCode="0.00">
                  <c:v>328</c:v>
                </c:pt>
                <c:pt idx="196">
                  <c:v>274.95999999999998</c:v>
                </c:pt>
                <c:pt idx="197">
                  <c:v>232.77</c:v>
                </c:pt>
                <c:pt idx="198">
                  <c:v>143.66</c:v>
                </c:pt>
                <c:pt idx="199">
                  <c:v>151.52000000000001</c:v>
                </c:pt>
                <c:pt idx="200">
                  <c:v>191.91</c:v>
                </c:pt>
                <c:pt idx="201">
                  <c:v>120.74</c:v>
                </c:pt>
                <c:pt idx="202">
                  <c:v>101.71</c:v>
                </c:pt>
                <c:pt idx="203">
                  <c:v>59.43</c:v>
                </c:pt>
                <c:pt idx="204">
                  <c:v>66.41</c:v>
                </c:pt>
                <c:pt idx="205">
                  <c:v>80.19</c:v>
                </c:pt>
                <c:pt idx="206">
                  <c:v>88.14</c:v>
                </c:pt>
                <c:pt idx="207" formatCode="0.00">
                  <c:v>140</c:v>
                </c:pt>
                <c:pt idx="208" formatCode="0.00">
                  <c:v>141.12</c:v>
                </c:pt>
                <c:pt idx="209" formatCode="0.00">
                  <c:v>168.84</c:v>
                </c:pt>
                <c:pt idx="210" formatCode="0.00">
                  <c:v>183.43</c:v>
                </c:pt>
                <c:pt idx="211" formatCode="0.00">
                  <c:v>344.2</c:v>
                </c:pt>
                <c:pt idx="212" formatCode="0.00">
                  <c:v>462.93</c:v>
                </c:pt>
                <c:pt idx="213" formatCode="0.00">
                  <c:v>513.89</c:v>
                </c:pt>
                <c:pt idx="214" formatCode="0.00">
                  <c:v>484.09</c:v>
                </c:pt>
                <c:pt idx="215" formatCode="0.00">
                  <c:v>346.37</c:v>
                </c:pt>
                <c:pt idx="216" formatCode="0.00">
                  <c:v>255.9</c:v>
                </c:pt>
                <c:pt idx="217" formatCode="0.00">
                  <c:v>256.38</c:v>
                </c:pt>
                <c:pt idx="218" formatCode="0.00">
                  <c:v>207.53</c:v>
                </c:pt>
                <c:pt idx="219" formatCode="0.00">
                  <c:v>233.7</c:v>
                </c:pt>
                <c:pt idx="220" formatCode="0.00">
                  <c:v>215.73</c:v>
                </c:pt>
                <c:pt idx="221" formatCode="0.00">
                  <c:v>185.7</c:v>
                </c:pt>
                <c:pt idx="222" formatCode="0.00">
                  <c:v>192.35</c:v>
                </c:pt>
                <c:pt idx="223" formatCode="0.00">
                  <c:v>176.04</c:v>
                </c:pt>
                <c:pt idx="224" formatCode="0.00">
                  <c:v>146.81</c:v>
                </c:pt>
                <c:pt idx="225" formatCode="0.00">
                  <c:v>180.38</c:v>
                </c:pt>
                <c:pt idx="226" formatCode="0.00">
                  <c:v>101.24</c:v>
                </c:pt>
                <c:pt idx="227" formatCode="0.00">
                  <c:v>140.34</c:v>
                </c:pt>
                <c:pt idx="228" formatCode="0.00">
                  <c:v>137.38999999999999</c:v>
                </c:pt>
                <c:pt idx="229" formatCode="0.00">
                  <c:v>42.35</c:v>
                </c:pt>
                <c:pt idx="230" formatCode="0.00">
                  <c:v>42.35</c:v>
                </c:pt>
                <c:pt idx="231" formatCode="0.00">
                  <c:v>78.89</c:v>
                </c:pt>
                <c:pt idx="232" formatCode="0.00">
                  <c:v>126.92</c:v>
                </c:pt>
                <c:pt idx="233" formatCode="0.00">
                  <c:v>172.44</c:v>
                </c:pt>
                <c:pt idx="234" formatCode="0.00">
                  <c:v>179.49</c:v>
                </c:pt>
                <c:pt idx="235" formatCode="0.00">
                  <c:v>176.9</c:v>
                </c:pt>
                <c:pt idx="236" formatCode="0.00">
                  <c:v>188.01</c:v>
                </c:pt>
                <c:pt idx="237" formatCode="0.00">
                  <c:v>172.44</c:v>
                </c:pt>
                <c:pt idx="238" formatCode="0.00">
                  <c:v>240.77</c:v>
                </c:pt>
                <c:pt idx="239" formatCode="0.00">
                  <c:v>236.96</c:v>
                </c:pt>
                <c:pt idx="240" formatCode="0.00">
                  <c:v>244.68</c:v>
                </c:pt>
                <c:pt idx="241" formatCode="0.00">
                  <c:v>251.98</c:v>
                </c:pt>
                <c:pt idx="242" formatCode="0.00">
                  <c:v>203.48</c:v>
                </c:pt>
                <c:pt idx="243" formatCode="0.00">
                  <c:v>214.75</c:v>
                </c:pt>
                <c:pt idx="244" formatCode="0.00">
                  <c:v>228.92</c:v>
                </c:pt>
                <c:pt idx="245" formatCode="0.00">
                  <c:v>234.72</c:v>
                </c:pt>
                <c:pt idx="246" formatCode="0.00">
                  <c:v>241.94</c:v>
                </c:pt>
                <c:pt idx="247" formatCode="0.00">
                  <c:v>274.39999999999998</c:v>
                </c:pt>
                <c:pt idx="248" formatCode="0.00">
                  <c:v>278.52999999999997</c:v>
                </c:pt>
                <c:pt idx="249" formatCode="0.00">
                  <c:v>277.29000000000002</c:v>
                </c:pt>
                <c:pt idx="250" formatCode="0.00">
                  <c:v>305.73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BC-43AC-86BB-FF7CD532A040}"/>
            </c:ext>
          </c:extLst>
        </c:ser>
        <c:ser>
          <c:idx val="0"/>
          <c:order val="2"/>
          <c:tx>
            <c:v>Convencional Longo Prazo DCIDE</c:v>
          </c:tx>
          <c:spPr>
            <a:ln w="38100"/>
          </c:spPr>
          <c:marker>
            <c:symbol val="none"/>
          </c:marker>
          <c:cat>
            <c:numRef>
              <c:f>base_novo!$B$38:$B$288</c:f>
              <c:numCache>
                <c:formatCode>m/d/yyyy</c:formatCode>
                <c:ptCount val="251"/>
                <c:pt idx="0">
                  <c:v>42011</c:v>
                </c:pt>
                <c:pt idx="1">
                  <c:v>42018</c:v>
                </c:pt>
                <c:pt idx="2">
                  <c:v>42025</c:v>
                </c:pt>
                <c:pt idx="3">
                  <c:v>42032</c:v>
                </c:pt>
                <c:pt idx="4">
                  <c:v>42039</c:v>
                </c:pt>
                <c:pt idx="5">
                  <c:v>38394</c:v>
                </c:pt>
                <c:pt idx="6">
                  <c:v>42055</c:v>
                </c:pt>
                <c:pt idx="7">
                  <c:v>42060</c:v>
                </c:pt>
                <c:pt idx="8">
                  <c:v>42067</c:v>
                </c:pt>
                <c:pt idx="9">
                  <c:v>42074</c:v>
                </c:pt>
                <c:pt idx="10">
                  <c:v>42081</c:v>
                </c:pt>
                <c:pt idx="11">
                  <c:v>42088</c:v>
                </c:pt>
                <c:pt idx="12">
                  <c:v>42095</c:v>
                </c:pt>
                <c:pt idx="13">
                  <c:v>42102</c:v>
                </c:pt>
                <c:pt idx="14">
                  <c:v>42109</c:v>
                </c:pt>
                <c:pt idx="15">
                  <c:v>42118</c:v>
                </c:pt>
                <c:pt idx="16">
                  <c:v>42123</c:v>
                </c:pt>
                <c:pt idx="17">
                  <c:v>42130</c:v>
                </c:pt>
                <c:pt idx="18">
                  <c:v>42137</c:v>
                </c:pt>
                <c:pt idx="19">
                  <c:v>42144</c:v>
                </c:pt>
                <c:pt idx="20">
                  <c:v>42151</c:v>
                </c:pt>
                <c:pt idx="21">
                  <c:v>42158</c:v>
                </c:pt>
                <c:pt idx="22">
                  <c:v>42165</c:v>
                </c:pt>
                <c:pt idx="23">
                  <c:v>42172</c:v>
                </c:pt>
                <c:pt idx="24">
                  <c:v>42179</c:v>
                </c:pt>
                <c:pt idx="25">
                  <c:v>42186</c:v>
                </c:pt>
                <c:pt idx="26">
                  <c:v>42192</c:v>
                </c:pt>
                <c:pt idx="27">
                  <c:v>42200</c:v>
                </c:pt>
                <c:pt idx="28">
                  <c:v>42207</c:v>
                </c:pt>
                <c:pt idx="29">
                  <c:v>42214</c:v>
                </c:pt>
                <c:pt idx="30">
                  <c:v>42221</c:v>
                </c:pt>
                <c:pt idx="31">
                  <c:v>42228</c:v>
                </c:pt>
                <c:pt idx="32">
                  <c:v>42235</c:v>
                </c:pt>
                <c:pt idx="33">
                  <c:v>42242</c:v>
                </c:pt>
                <c:pt idx="34">
                  <c:v>42249</c:v>
                </c:pt>
                <c:pt idx="35">
                  <c:v>42257</c:v>
                </c:pt>
                <c:pt idx="36">
                  <c:v>42263</c:v>
                </c:pt>
                <c:pt idx="37">
                  <c:v>42270</c:v>
                </c:pt>
                <c:pt idx="38">
                  <c:v>42284</c:v>
                </c:pt>
                <c:pt idx="39">
                  <c:v>42292</c:v>
                </c:pt>
                <c:pt idx="40">
                  <c:v>42298</c:v>
                </c:pt>
                <c:pt idx="41">
                  <c:v>42305</c:v>
                </c:pt>
                <c:pt idx="42">
                  <c:v>42313</c:v>
                </c:pt>
                <c:pt idx="43">
                  <c:v>42319</c:v>
                </c:pt>
                <c:pt idx="44">
                  <c:v>42326</c:v>
                </c:pt>
                <c:pt idx="45">
                  <c:v>42333</c:v>
                </c:pt>
                <c:pt idx="46">
                  <c:v>42340</c:v>
                </c:pt>
                <c:pt idx="47">
                  <c:v>42347</c:v>
                </c:pt>
                <c:pt idx="48">
                  <c:v>42354</c:v>
                </c:pt>
                <c:pt idx="49">
                  <c:v>42361</c:v>
                </c:pt>
                <c:pt idx="50">
                  <c:v>42368</c:v>
                </c:pt>
                <c:pt idx="51">
                  <c:v>42375</c:v>
                </c:pt>
                <c:pt idx="52">
                  <c:v>42382</c:v>
                </c:pt>
                <c:pt idx="53">
                  <c:v>42389</c:v>
                </c:pt>
                <c:pt idx="54">
                  <c:v>42396</c:v>
                </c:pt>
                <c:pt idx="55">
                  <c:v>42403</c:v>
                </c:pt>
                <c:pt idx="56">
                  <c:v>42412</c:v>
                </c:pt>
                <c:pt idx="57">
                  <c:v>42417</c:v>
                </c:pt>
                <c:pt idx="58">
                  <c:v>42424</c:v>
                </c:pt>
                <c:pt idx="59">
                  <c:v>42431</c:v>
                </c:pt>
                <c:pt idx="60">
                  <c:v>42438</c:v>
                </c:pt>
                <c:pt idx="61">
                  <c:v>42445</c:v>
                </c:pt>
                <c:pt idx="62">
                  <c:v>42452</c:v>
                </c:pt>
                <c:pt idx="63">
                  <c:v>42459</c:v>
                </c:pt>
                <c:pt idx="64">
                  <c:v>42466</c:v>
                </c:pt>
                <c:pt idx="65">
                  <c:v>42473</c:v>
                </c:pt>
                <c:pt idx="66">
                  <c:v>42480</c:v>
                </c:pt>
                <c:pt idx="67">
                  <c:v>42487</c:v>
                </c:pt>
                <c:pt idx="68">
                  <c:v>42494</c:v>
                </c:pt>
                <c:pt idx="69">
                  <c:v>42501</c:v>
                </c:pt>
                <c:pt idx="70">
                  <c:v>42508</c:v>
                </c:pt>
                <c:pt idx="71">
                  <c:v>42515</c:v>
                </c:pt>
                <c:pt idx="72">
                  <c:v>42522</c:v>
                </c:pt>
                <c:pt idx="73">
                  <c:v>42529</c:v>
                </c:pt>
                <c:pt idx="74">
                  <c:v>42536</c:v>
                </c:pt>
                <c:pt idx="75">
                  <c:v>42543</c:v>
                </c:pt>
                <c:pt idx="76">
                  <c:v>42550</c:v>
                </c:pt>
                <c:pt idx="77">
                  <c:v>42557</c:v>
                </c:pt>
                <c:pt idx="78">
                  <c:v>42564</c:v>
                </c:pt>
                <c:pt idx="79">
                  <c:v>42571</c:v>
                </c:pt>
                <c:pt idx="80">
                  <c:v>42578</c:v>
                </c:pt>
                <c:pt idx="81">
                  <c:v>42585</c:v>
                </c:pt>
                <c:pt idx="82">
                  <c:v>42592</c:v>
                </c:pt>
                <c:pt idx="83">
                  <c:v>42599</c:v>
                </c:pt>
                <c:pt idx="84">
                  <c:v>42606</c:v>
                </c:pt>
                <c:pt idx="85">
                  <c:v>42613</c:v>
                </c:pt>
                <c:pt idx="86">
                  <c:v>42620</c:v>
                </c:pt>
                <c:pt idx="87">
                  <c:v>42627</c:v>
                </c:pt>
                <c:pt idx="88">
                  <c:v>42634</c:v>
                </c:pt>
                <c:pt idx="89">
                  <c:v>42641</c:v>
                </c:pt>
                <c:pt idx="90">
                  <c:v>42648</c:v>
                </c:pt>
                <c:pt idx="91">
                  <c:v>42654</c:v>
                </c:pt>
                <c:pt idx="92">
                  <c:v>42662</c:v>
                </c:pt>
                <c:pt idx="93">
                  <c:v>42669</c:v>
                </c:pt>
                <c:pt idx="94">
                  <c:v>42677</c:v>
                </c:pt>
                <c:pt idx="95">
                  <c:v>42683</c:v>
                </c:pt>
                <c:pt idx="96">
                  <c:v>42691</c:v>
                </c:pt>
                <c:pt idx="97">
                  <c:v>42697</c:v>
                </c:pt>
                <c:pt idx="98">
                  <c:v>42704</c:v>
                </c:pt>
                <c:pt idx="99">
                  <c:v>42711</c:v>
                </c:pt>
                <c:pt idx="100">
                  <c:v>42718</c:v>
                </c:pt>
                <c:pt idx="101">
                  <c:v>42725</c:v>
                </c:pt>
                <c:pt idx="102">
                  <c:v>42732</c:v>
                </c:pt>
                <c:pt idx="103">
                  <c:v>42739</c:v>
                </c:pt>
                <c:pt idx="104">
                  <c:v>42746</c:v>
                </c:pt>
                <c:pt idx="105">
                  <c:v>42753</c:v>
                </c:pt>
                <c:pt idx="106">
                  <c:v>42760</c:v>
                </c:pt>
                <c:pt idx="107">
                  <c:v>42767</c:v>
                </c:pt>
                <c:pt idx="108">
                  <c:v>42774</c:v>
                </c:pt>
                <c:pt idx="109">
                  <c:v>42781</c:v>
                </c:pt>
                <c:pt idx="110">
                  <c:v>42788</c:v>
                </c:pt>
                <c:pt idx="111">
                  <c:v>42797</c:v>
                </c:pt>
                <c:pt idx="112">
                  <c:v>42802</c:v>
                </c:pt>
                <c:pt idx="113">
                  <c:v>42809</c:v>
                </c:pt>
                <c:pt idx="114">
                  <c:v>42816</c:v>
                </c:pt>
                <c:pt idx="115">
                  <c:v>42823</c:v>
                </c:pt>
                <c:pt idx="116">
                  <c:v>42830</c:v>
                </c:pt>
                <c:pt idx="117">
                  <c:v>42837</c:v>
                </c:pt>
                <c:pt idx="118">
                  <c:v>42844</c:v>
                </c:pt>
                <c:pt idx="119">
                  <c:v>42851</c:v>
                </c:pt>
                <c:pt idx="120">
                  <c:v>42858</c:v>
                </c:pt>
                <c:pt idx="121">
                  <c:v>42865</c:v>
                </c:pt>
                <c:pt idx="122">
                  <c:v>42872</c:v>
                </c:pt>
                <c:pt idx="123">
                  <c:v>42879</c:v>
                </c:pt>
                <c:pt idx="124">
                  <c:v>42886</c:v>
                </c:pt>
                <c:pt idx="125">
                  <c:v>42893</c:v>
                </c:pt>
                <c:pt idx="126">
                  <c:v>42900</c:v>
                </c:pt>
                <c:pt idx="127">
                  <c:v>42907</c:v>
                </c:pt>
                <c:pt idx="128">
                  <c:v>42914</c:v>
                </c:pt>
                <c:pt idx="129">
                  <c:v>42921</c:v>
                </c:pt>
                <c:pt idx="130">
                  <c:v>42928</c:v>
                </c:pt>
                <c:pt idx="131">
                  <c:v>42935</c:v>
                </c:pt>
                <c:pt idx="132">
                  <c:v>42942</c:v>
                </c:pt>
                <c:pt idx="133">
                  <c:v>42949</c:v>
                </c:pt>
                <c:pt idx="134">
                  <c:v>42956</c:v>
                </c:pt>
                <c:pt idx="135">
                  <c:v>42963</c:v>
                </c:pt>
                <c:pt idx="136">
                  <c:v>42970</c:v>
                </c:pt>
                <c:pt idx="137">
                  <c:v>42977</c:v>
                </c:pt>
                <c:pt idx="138">
                  <c:v>42984</c:v>
                </c:pt>
                <c:pt idx="139">
                  <c:v>42991</c:v>
                </c:pt>
                <c:pt idx="140">
                  <c:v>42998</c:v>
                </c:pt>
                <c:pt idx="141">
                  <c:v>43005</c:v>
                </c:pt>
                <c:pt idx="142">
                  <c:v>43012</c:v>
                </c:pt>
                <c:pt idx="143">
                  <c:v>43019</c:v>
                </c:pt>
                <c:pt idx="144">
                  <c:v>43026</c:v>
                </c:pt>
                <c:pt idx="145">
                  <c:v>43033</c:v>
                </c:pt>
                <c:pt idx="146">
                  <c:v>43040</c:v>
                </c:pt>
                <c:pt idx="147">
                  <c:v>43047</c:v>
                </c:pt>
                <c:pt idx="148">
                  <c:v>43054</c:v>
                </c:pt>
                <c:pt idx="149">
                  <c:v>43061</c:v>
                </c:pt>
                <c:pt idx="150">
                  <c:v>43068</c:v>
                </c:pt>
                <c:pt idx="151">
                  <c:v>43075</c:v>
                </c:pt>
                <c:pt idx="152">
                  <c:v>43082</c:v>
                </c:pt>
                <c:pt idx="153">
                  <c:v>43089</c:v>
                </c:pt>
                <c:pt idx="154">
                  <c:v>43096</c:v>
                </c:pt>
                <c:pt idx="155">
                  <c:v>43103</c:v>
                </c:pt>
                <c:pt idx="156">
                  <c:v>43110</c:v>
                </c:pt>
                <c:pt idx="157">
                  <c:v>43117</c:v>
                </c:pt>
                <c:pt idx="158">
                  <c:v>43124</c:v>
                </c:pt>
                <c:pt idx="159">
                  <c:v>43131</c:v>
                </c:pt>
                <c:pt idx="160">
                  <c:v>43138</c:v>
                </c:pt>
                <c:pt idx="161">
                  <c:v>43145</c:v>
                </c:pt>
                <c:pt idx="162">
                  <c:v>43152</c:v>
                </c:pt>
                <c:pt idx="163">
                  <c:v>43159</c:v>
                </c:pt>
                <c:pt idx="164">
                  <c:v>43166</c:v>
                </c:pt>
                <c:pt idx="165">
                  <c:v>43173</c:v>
                </c:pt>
                <c:pt idx="166">
                  <c:v>43180</c:v>
                </c:pt>
                <c:pt idx="167">
                  <c:v>43187</c:v>
                </c:pt>
                <c:pt idx="168">
                  <c:v>43194</c:v>
                </c:pt>
                <c:pt idx="169">
                  <c:v>43201</c:v>
                </c:pt>
                <c:pt idx="170">
                  <c:v>43208</c:v>
                </c:pt>
                <c:pt idx="171">
                  <c:v>43215</c:v>
                </c:pt>
                <c:pt idx="172">
                  <c:v>43224</c:v>
                </c:pt>
                <c:pt idx="173">
                  <c:v>43229</c:v>
                </c:pt>
                <c:pt idx="174">
                  <c:v>43236</c:v>
                </c:pt>
                <c:pt idx="175">
                  <c:v>43243</c:v>
                </c:pt>
                <c:pt idx="176">
                  <c:v>43250</c:v>
                </c:pt>
                <c:pt idx="177">
                  <c:v>43257</c:v>
                </c:pt>
                <c:pt idx="178">
                  <c:v>43264</c:v>
                </c:pt>
                <c:pt idx="179">
                  <c:v>43271</c:v>
                </c:pt>
                <c:pt idx="180">
                  <c:v>43278</c:v>
                </c:pt>
                <c:pt idx="181">
                  <c:v>43285</c:v>
                </c:pt>
                <c:pt idx="182">
                  <c:v>43292</c:v>
                </c:pt>
                <c:pt idx="183">
                  <c:v>43299</c:v>
                </c:pt>
                <c:pt idx="184">
                  <c:v>43306</c:v>
                </c:pt>
                <c:pt idx="185">
                  <c:v>43313</c:v>
                </c:pt>
                <c:pt idx="186">
                  <c:v>43320</c:v>
                </c:pt>
                <c:pt idx="187">
                  <c:v>43327</c:v>
                </c:pt>
                <c:pt idx="188">
                  <c:v>43334</c:v>
                </c:pt>
                <c:pt idx="189">
                  <c:v>43341</c:v>
                </c:pt>
                <c:pt idx="190">
                  <c:v>43348</c:v>
                </c:pt>
                <c:pt idx="191">
                  <c:v>43355</c:v>
                </c:pt>
                <c:pt idx="192">
                  <c:v>43362</c:v>
                </c:pt>
                <c:pt idx="193">
                  <c:v>43369</c:v>
                </c:pt>
                <c:pt idx="194">
                  <c:v>43376</c:v>
                </c:pt>
                <c:pt idx="195">
                  <c:v>43383</c:v>
                </c:pt>
                <c:pt idx="196">
                  <c:v>43390</c:v>
                </c:pt>
                <c:pt idx="197">
                  <c:v>43397</c:v>
                </c:pt>
                <c:pt idx="198">
                  <c:v>43404</c:v>
                </c:pt>
                <c:pt idx="199">
                  <c:v>43411</c:v>
                </c:pt>
                <c:pt idx="200">
                  <c:v>43418</c:v>
                </c:pt>
                <c:pt idx="201">
                  <c:v>43425</c:v>
                </c:pt>
                <c:pt idx="202">
                  <c:v>43432</c:v>
                </c:pt>
                <c:pt idx="203">
                  <c:v>43439</c:v>
                </c:pt>
                <c:pt idx="204">
                  <c:v>43446</c:v>
                </c:pt>
                <c:pt idx="205">
                  <c:v>43453</c:v>
                </c:pt>
                <c:pt idx="206">
                  <c:v>43460</c:v>
                </c:pt>
                <c:pt idx="207">
                  <c:v>43467</c:v>
                </c:pt>
                <c:pt idx="208">
                  <c:v>43474</c:v>
                </c:pt>
                <c:pt idx="209">
                  <c:v>43481</c:v>
                </c:pt>
                <c:pt idx="210">
                  <c:v>43488</c:v>
                </c:pt>
                <c:pt idx="211">
                  <c:v>43495</c:v>
                </c:pt>
                <c:pt idx="212">
                  <c:v>43502</c:v>
                </c:pt>
                <c:pt idx="213">
                  <c:v>43509</c:v>
                </c:pt>
                <c:pt idx="214">
                  <c:v>43516</c:v>
                </c:pt>
                <c:pt idx="215">
                  <c:v>43523</c:v>
                </c:pt>
                <c:pt idx="216">
                  <c:v>43530</c:v>
                </c:pt>
                <c:pt idx="217">
                  <c:v>43537</c:v>
                </c:pt>
                <c:pt idx="218">
                  <c:v>43544</c:v>
                </c:pt>
                <c:pt idx="219">
                  <c:v>43551</c:v>
                </c:pt>
                <c:pt idx="220">
                  <c:v>43558</c:v>
                </c:pt>
                <c:pt idx="221">
                  <c:v>43565</c:v>
                </c:pt>
                <c:pt idx="222">
                  <c:v>43572</c:v>
                </c:pt>
                <c:pt idx="223">
                  <c:v>43579</c:v>
                </c:pt>
                <c:pt idx="224">
                  <c:v>43586</c:v>
                </c:pt>
                <c:pt idx="225">
                  <c:v>43593</c:v>
                </c:pt>
                <c:pt idx="226">
                  <c:v>43600</c:v>
                </c:pt>
                <c:pt idx="227">
                  <c:v>43607</c:v>
                </c:pt>
                <c:pt idx="228">
                  <c:v>43614</c:v>
                </c:pt>
                <c:pt idx="229">
                  <c:v>43621</c:v>
                </c:pt>
                <c:pt idx="230">
                  <c:v>43628</c:v>
                </c:pt>
                <c:pt idx="231">
                  <c:v>43635</c:v>
                </c:pt>
                <c:pt idx="232">
                  <c:v>43642</c:v>
                </c:pt>
                <c:pt idx="233">
                  <c:v>43649</c:v>
                </c:pt>
                <c:pt idx="234">
                  <c:v>43656</c:v>
                </c:pt>
                <c:pt idx="235">
                  <c:v>43663</c:v>
                </c:pt>
                <c:pt idx="236">
                  <c:v>43670</c:v>
                </c:pt>
                <c:pt idx="237">
                  <c:v>43677</c:v>
                </c:pt>
                <c:pt idx="238">
                  <c:v>43684</c:v>
                </c:pt>
                <c:pt idx="239">
                  <c:v>43691</c:v>
                </c:pt>
                <c:pt idx="240">
                  <c:v>43698</c:v>
                </c:pt>
                <c:pt idx="241">
                  <c:v>43705</c:v>
                </c:pt>
                <c:pt idx="242">
                  <c:v>43712</c:v>
                </c:pt>
                <c:pt idx="243">
                  <c:v>43719</c:v>
                </c:pt>
                <c:pt idx="244">
                  <c:v>43726</c:v>
                </c:pt>
                <c:pt idx="245">
                  <c:v>43733</c:v>
                </c:pt>
                <c:pt idx="246">
                  <c:v>43740</c:v>
                </c:pt>
                <c:pt idx="247">
                  <c:v>43747</c:v>
                </c:pt>
                <c:pt idx="248">
                  <c:v>43754</c:v>
                </c:pt>
                <c:pt idx="249">
                  <c:v>43761</c:v>
                </c:pt>
                <c:pt idx="250">
                  <c:v>43768</c:v>
                </c:pt>
              </c:numCache>
            </c:numRef>
          </c:cat>
          <c:val>
            <c:numRef>
              <c:f>base_novo!$D$38:$D$288</c:f>
              <c:numCache>
                <c:formatCode>General</c:formatCode>
                <c:ptCount val="251"/>
                <c:pt idx="0">
                  <c:v>184.51</c:v>
                </c:pt>
                <c:pt idx="1">
                  <c:v>186.58</c:v>
                </c:pt>
                <c:pt idx="2">
                  <c:v>187.46</c:v>
                </c:pt>
                <c:pt idx="3">
                  <c:v>188.77</c:v>
                </c:pt>
                <c:pt idx="4">
                  <c:v>191.17</c:v>
                </c:pt>
                <c:pt idx="5">
                  <c:v>196.54</c:v>
                </c:pt>
                <c:pt idx="6">
                  <c:v>201.24</c:v>
                </c:pt>
                <c:pt idx="7">
                  <c:v>205.92</c:v>
                </c:pt>
                <c:pt idx="8">
                  <c:v>210.21</c:v>
                </c:pt>
                <c:pt idx="9">
                  <c:v>213.52</c:v>
                </c:pt>
                <c:pt idx="10">
                  <c:v>215.04</c:v>
                </c:pt>
                <c:pt idx="11">
                  <c:v>214.92</c:v>
                </c:pt>
                <c:pt idx="12">
                  <c:v>214.59</c:v>
                </c:pt>
                <c:pt idx="13">
                  <c:v>213.19</c:v>
                </c:pt>
                <c:pt idx="14">
                  <c:v>210.84</c:v>
                </c:pt>
                <c:pt idx="15">
                  <c:v>209.26</c:v>
                </c:pt>
                <c:pt idx="16">
                  <c:v>205.71</c:v>
                </c:pt>
                <c:pt idx="17">
                  <c:v>203.83</c:v>
                </c:pt>
                <c:pt idx="18">
                  <c:v>204.22</c:v>
                </c:pt>
                <c:pt idx="19">
                  <c:v>205.22</c:v>
                </c:pt>
                <c:pt idx="20">
                  <c:v>205.71</c:v>
                </c:pt>
                <c:pt idx="21">
                  <c:v>204.85</c:v>
                </c:pt>
                <c:pt idx="22">
                  <c:v>204.82</c:v>
                </c:pt>
                <c:pt idx="23">
                  <c:v>202.68</c:v>
                </c:pt>
                <c:pt idx="24">
                  <c:v>201.63</c:v>
                </c:pt>
                <c:pt idx="25">
                  <c:v>200.21</c:v>
                </c:pt>
                <c:pt idx="26">
                  <c:v>192.86</c:v>
                </c:pt>
                <c:pt idx="27">
                  <c:v>183.48</c:v>
                </c:pt>
                <c:pt idx="28">
                  <c:v>172.38</c:v>
                </c:pt>
                <c:pt idx="29">
                  <c:v>171.47</c:v>
                </c:pt>
                <c:pt idx="30">
                  <c:v>170.17</c:v>
                </c:pt>
                <c:pt idx="31">
                  <c:v>171.15</c:v>
                </c:pt>
                <c:pt idx="32">
                  <c:v>171.13</c:v>
                </c:pt>
                <c:pt idx="33">
                  <c:v>170.73</c:v>
                </c:pt>
                <c:pt idx="34">
                  <c:v>172.57</c:v>
                </c:pt>
                <c:pt idx="35">
                  <c:v>162.28</c:v>
                </c:pt>
                <c:pt idx="36">
                  <c:v>161.32</c:v>
                </c:pt>
                <c:pt idx="37">
                  <c:v>161.41</c:v>
                </c:pt>
                <c:pt idx="38">
                  <c:v>159.94999999999999</c:v>
                </c:pt>
                <c:pt idx="39">
                  <c:v>159.26</c:v>
                </c:pt>
                <c:pt idx="40">
                  <c:v>158.47999999999999</c:v>
                </c:pt>
                <c:pt idx="41">
                  <c:v>158.34</c:v>
                </c:pt>
                <c:pt idx="42">
                  <c:v>158.1</c:v>
                </c:pt>
                <c:pt idx="43">
                  <c:v>157.61000000000001</c:v>
                </c:pt>
                <c:pt idx="44">
                  <c:v>157.25</c:v>
                </c:pt>
                <c:pt idx="45">
                  <c:v>155.51</c:v>
                </c:pt>
                <c:pt idx="46">
                  <c:v>152.35</c:v>
                </c:pt>
                <c:pt idx="47">
                  <c:v>148.69999999999999</c:v>
                </c:pt>
                <c:pt idx="48">
                  <c:v>146.16999999999999</c:v>
                </c:pt>
                <c:pt idx="49">
                  <c:v>146.24</c:v>
                </c:pt>
                <c:pt idx="50">
                  <c:v>142.36000000000001</c:v>
                </c:pt>
                <c:pt idx="51">
                  <c:v>138.19999999999999</c:v>
                </c:pt>
                <c:pt idx="52">
                  <c:v>134.61000000000001</c:v>
                </c:pt>
                <c:pt idx="53">
                  <c:v>130.12</c:v>
                </c:pt>
                <c:pt idx="54">
                  <c:v>128.07</c:v>
                </c:pt>
                <c:pt idx="55">
                  <c:v>122.95</c:v>
                </c:pt>
                <c:pt idx="56">
                  <c:v>121.07</c:v>
                </c:pt>
                <c:pt idx="57">
                  <c:v>120.74</c:v>
                </c:pt>
                <c:pt idx="58">
                  <c:v>121.76</c:v>
                </c:pt>
                <c:pt idx="59">
                  <c:v>121.38</c:v>
                </c:pt>
                <c:pt idx="60">
                  <c:v>121.92</c:v>
                </c:pt>
                <c:pt idx="61">
                  <c:v>121.93</c:v>
                </c:pt>
                <c:pt idx="62">
                  <c:v>121.18</c:v>
                </c:pt>
                <c:pt idx="63">
                  <c:v>120.91</c:v>
                </c:pt>
                <c:pt idx="64">
                  <c:v>121.15</c:v>
                </c:pt>
                <c:pt idx="65">
                  <c:v>121.43</c:v>
                </c:pt>
                <c:pt idx="66">
                  <c:v>122.45</c:v>
                </c:pt>
                <c:pt idx="67">
                  <c:v>123.19</c:v>
                </c:pt>
                <c:pt idx="68">
                  <c:v>125.07</c:v>
                </c:pt>
                <c:pt idx="69">
                  <c:v>126.35</c:v>
                </c:pt>
                <c:pt idx="70">
                  <c:v>128.66</c:v>
                </c:pt>
                <c:pt idx="71">
                  <c:v>130.02000000000001</c:v>
                </c:pt>
                <c:pt idx="72">
                  <c:v>131.61000000000001</c:v>
                </c:pt>
                <c:pt idx="73">
                  <c:v>131.19</c:v>
                </c:pt>
                <c:pt idx="74">
                  <c:v>131.43</c:v>
                </c:pt>
                <c:pt idx="75">
                  <c:v>131.32</c:v>
                </c:pt>
                <c:pt idx="76">
                  <c:v>131.83000000000001</c:v>
                </c:pt>
                <c:pt idx="77">
                  <c:v>134.04</c:v>
                </c:pt>
                <c:pt idx="78">
                  <c:v>138.49</c:v>
                </c:pt>
                <c:pt idx="79">
                  <c:v>143.44999999999999</c:v>
                </c:pt>
                <c:pt idx="80">
                  <c:v>148.63</c:v>
                </c:pt>
                <c:pt idx="81">
                  <c:v>150.9</c:v>
                </c:pt>
                <c:pt idx="82">
                  <c:v>154.15</c:v>
                </c:pt>
                <c:pt idx="83">
                  <c:v>158.22</c:v>
                </c:pt>
                <c:pt idx="84">
                  <c:v>159.69999999999999</c:v>
                </c:pt>
                <c:pt idx="85">
                  <c:v>158.37</c:v>
                </c:pt>
                <c:pt idx="86">
                  <c:v>155.16</c:v>
                </c:pt>
                <c:pt idx="87">
                  <c:v>155.11000000000001</c:v>
                </c:pt>
                <c:pt idx="88">
                  <c:v>154.07</c:v>
                </c:pt>
                <c:pt idx="89">
                  <c:v>152.72999999999999</c:v>
                </c:pt>
                <c:pt idx="90">
                  <c:v>152.97999999999999</c:v>
                </c:pt>
                <c:pt idx="91">
                  <c:v>152.76</c:v>
                </c:pt>
                <c:pt idx="92">
                  <c:v>153.66</c:v>
                </c:pt>
                <c:pt idx="93">
                  <c:v>152.82</c:v>
                </c:pt>
                <c:pt idx="94">
                  <c:v>152.87</c:v>
                </c:pt>
                <c:pt idx="95">
                  <c:v>154</c:v>
                </c:pt>
                <c:pt idx="96">
                  <c:v>153.94999999999999</c:v>
                </c:pt>
                <c:pt idx="97">
                  <c:v>153.26</c:v>
                </c:pt>
                <c:pt idx="98">
                  <c:v>152.69999999999999</c:v>
                </c:pt>
                <c:pt idx="99">
                  <c:v>150.93</c:v>
                </c:pt>
                <c:pt idx="100">
                  <c:v>145.07</c:v>
                </c:pt>
                <c:pt idx="101">
                  <c:v>143.58000000000001</c:v>
                </c:pt>
                <c:pt idx="102">
                  <c:v>142.05000000000001</c:v>
                </c:pt>
                <c:pt idx="103">
                  <c:v>142.03</c:v>
                </c:pt>
                <c:pt idx="104">
                  <c:v>142.69</c:v>
                </c:pt>
                <c:pt idx="105">
                  <c:v>143.22</c:v>
                </c:pt>
                <c:pt idx="106">
                  <c:v>143.71</c:v>
                </c:pt>
                <c:pt idx="107">
                  <c:v>144.63999999999999</c:v>
                </c:pt>
                <c:pt idx="108">
                  <c:v>145.97999999999999</c:v>
                </c:pt>
                <c:pt idx="109">
                  <c:v>149.63999999999999</c:v>
                </c:pt>
                <c:pt idx="110">
                  <c:v>152.74</c:v>
                </c:pt>
                <c:pt idx="111">
                  <c:v>156.81</c:v>
                </c:pt>
                <c:pt idx="112">
                  <c:v>158.91</c:v>
                </c:pt>
                <c:pt idx="113">
                  <c:v>163.69999999999999</c:v>
                </c:pt>
                <c:pt idx="114">
                  <c:v>163.89</c:v>
                </c:pt>
                <c:pt idx="115">
                  <c:v>165.82</c:v>
                </c:pt>
                <c:pt idx="116">
                  <c:v>169.87</c:v>
                </c:pt>
                <c:pt idx="117">
                  <c:v>172.24</c:v>
                </c:pt>
                <c:pt idx="118">
                  <c:v>173.17</c:v>
                </c:pt>
                <c:pt idx="119">
                  <c:v>173.6</c:v>
                </c:pt>
                <c:pt idx="120">
                  <c:v>175.44</c:v>
                </c:pt>
                <c:pt idx="121">
                  <c:v>175.68</c:v>
                </c:pt>
                <c:pt idx="122">
                  <c:v>176</c:v>
                </c:pt>
                <c:pt idx="123">
                  <c:v>175.39</c:v>
                </c:pt>
                <c:pt idx="124">
                  <c:v>172.82</c:v>
                </c:pt>
                <c:pt idx="125">
                  <c:v>171.2</c:v>
                </c:pt>
                <c:pt idx="126">
                  <c:v>171.84</c:v>
                </c:pt>
                <c:pt idx="127">
                  <c:v>172.27</c:v>
                </c:pt>
                <c:pt idx="128">
                  <c:v>172.44</c:v>
                </c:pt>
                <c:pt idx="129">
                  <c:v>172.16</c:v>
                </c:pt>
                <c:pt idx="130">
                  <c:v>170.4</c:v>
                </c:pt>
                <c:pt idx="131">
                  <c:v>169.31</c:v>
                </c:pt>
                <c:pt idx="132">
                  <c:v>169.48</c:v>
                </c:pt>
                <c:pt idx="133">
                  <c:v>168.21</c:v>
                </c:pt>
                <c:pt idx="134">
                  <c:v>168.08</c:v>
                </c:pt>
                <c:pt idx="135">
                  <c:v>167.73</c:v>
                </c:pt>
                <c:pt idx="136">
                  <c:v>167.66</c:v>
                </c:pt>
                <c:pt idx="137">
                  <c:v>167.78</c:v>
                </c:pt>
                <c:pt idx="138">
                  <c:v>156.91999999999999</c:v>
                </c:pt>
                <c:pt idx="139">
                  <c:v>157.78</c:v>
                </c:pt>
                <c:pt idx="140">
                  <c:v>158.69</c:v>
                </c:pt>
                <c:pt idx="141">
                  <c:v>158.54</c:v>
                </c:pt>
                <c:pt idx="142">
                  <c:v>159.47999999999999</c:v>
                </c:pt>
                <c:pt idx="143">
                  <c:v>159.91</c:v>
                </c:pt>
                <c:pt idx="144">
                  <c:v>161.41</c:v>
                </c:pt>
                <c:pt idx="145">
                  <c:v>160.66999999999999</c:v>
                </c:pt>
                <c:pt idx="146">
                  <c:v>160.35</c:v>
                </c:pt>
                <c:pt idx="147">
                  <c:v>160.03</c:v>
                </c:pt>
                <c:pt idx="148">
                  <c:v>159.76</c:v>
                </c:pt>
                <c:pt idx="149">
                  <c:v>158.66999999999999</c:v>
                </c:pt>
                <c:pt idx="150">
                  <c:v>157.65</c:v>
                </c:pt>
                <c:pt idx="151">
                  <c:v>157.66999999999999</c:v>
                </c:pt>
                <c:pt idx="152">
                  <c:v>158.56</c:v>
                </c:pt>
                <c:pt idx="153">
                  <c:v>158.41</c:v>
                </c:pt>
                <c:pt idx="154">
                  <c:v>158.85</c:v>
                </c:pt>
                <c:pt idx="155">
                  <c:v>158.41999999999999</c:v>
                </c:pt>
                <c:pt idx="156">
                  <c:v>158.13999999999999</c:v>
                </c:pt>
                <c:pt idx="157">
                  <c:v>157.54</c:v>
                </c:pt>
                <c:pt idx="158">
                  <c:v>157.44</c:v>
                </c:pt>
                <c:pt idx="159">
                  <c:v>156.99</c:v>
                </c:pt>
                <c:pt idx="160">
                  <c:v>158.09</c:v>
                </c:pt>
                <c:pt idx="161">
                  <c:v>158.33000000000001</c:v>
                </c:pt>
                <c:pt idx="162">
                  <c:v>161.04</c:v>
                </c:pt>
                <c:pt idx="163">
                  <c:v>163.13</c:v>
                </c:pt>
                <c:pt idx="164">
                  <c:v>165.39</c:v>
                </c:pt>
                <c:pt idx="165">
                  <c:v>170.2</c:v>
                </c:pt>
                <c:pt idx="166">
                  <c:v>171.14</c:v>
                </c:pt>
                <c:pt idx="167">
                  <c:v>171.93</c:v>
                </c:pt>
                <c:pt idx="168">
                  <c:v>168.62</c:v>
                </c:pt>
                <c:pt idx="169">
                  <c:v>169.19</c:v>
                </c:pt>
                <c:pt idx="170">
                  <c:v>168.87</c:v>
                </c:pt>
                <c:pt idx="171">
                  <c:v>170.54</c:v>
                </c:pt>
                <c:pt idx="172">
                  <c:v>171.78</c:v>
                </c:pt>
                <c:pt idx="173">
                  <c:v>171.75</c:v>
                </c:pt>
                <c:pt idx="174">
                  <c:v>172.72</c:v>
                </c:pt>
                <c:pt idx="175">
                  <c:v>174.47</c:v>
                </c:pt>
                <c:pt idx="176">
                  <c:v>175.82</c:v>
                </c:pt>
                <c:pt idx="177">
                  <c:v>177.1</c:v>
                </c:pt>
                <c:pt idx="178">
                  <c:v>178.34</c:v>
                </c:pt>
                <c:pt idx="179">
                  <c:v>179.44</c:v>
                </c:pt>
                <c:pt idx="180">
                  <c:v>180.2</c:v>
                </c:pt>
                <c:pt idx="181">
                  <c:v>180.78</c:v>
                </c:pt>
                <c:pt idx="182">
                  <c:v>180.85</c:v>
                </c:pt>
                <c:pt idx="183">
                  <c:v>181.48</c:v>
                </c:pt>
                <c:pt idx="184">
                  <c:v>181.7</c:v>
                </c:pt>
                <c:pt idx="185">
                  <c:v>182.18</c:v>
                </c:pt>
                <c:pt idx="186">
                  <c:v>182.34</c:v>
                </c:pt>
                <c:pt idx="187">
                  <c:v>181.93</c:v>
                </c:pt>
                <c:pt idx="188">
                  <c:v>181.06</c:v>
                </c:pt>
                <c:pt idx="189">
                  <c:v>180.67</c:v>
                </c:pt>
                <c:pt idx="190">
                  <c:v>164.82</c:v>
                </c:pt>
                <c:pt idx="191">
                  <c:v>164.48</c:v>
                </c:pt>
                <c:pt idx="192">
                  <c:v>163.63</c:v>
                </c:pt>
                <c:pt idx="193">
                  <c:v>164.16</c:v>
                </c:pt>
                <c:pt idx="194" formatCode="0.00">
                  <c:v>163.80000000000001</c:v>
                </c:pt>
                <c:pt idx="195">
                  <c:v>164.24</c:v>
                </c:pt>
                <c:pt idx="196">
                  <c:v>163.95</c:v>
                </c:pt>
                <c:pt idx="197">
                  <c:v>162.34</c:v>
                </c:pt>
                <c:pt idx="198">
                  <c:v>162.24</c:v>
                </c:pt>
                <c:pt idx="199">
                  <c:v>162.16</c:v>
                </c:pt>
                <c:pt idx="200">
                  <c:v>161.08000000000001</c:v>
                </c:pt>
                <c:pt idx="201">
                  <c:v>160.53</c:v>
                </c:pt>
                <c:pt idx="202">
                  <c:v>159.49</c:v>
                </c:pt>
                <c:pt idx="203">
                  <c:v>159.35</c:v>
                </c:pt>
                <c:pt idx="204">
                  <c:v>159.15</c:v>
                </c:pt>
                <c:pt idx="205">
                  <c:v>160.13999999999999</c:v>
                </c:pt>
                <c:pt idx="206">
                  <c:v>160.74</c:v>
                </c:pt>
                <c:pt idx="207">
                  <c:v>160.88999999999999</c:v>
                </c:pt>
                <c:pt idx="208">
                  <c:v>161.84</c:v>
                </c:pt>
                <c:pt idx="209">
                  <c:v>164.28</c:v>
                </c:pt>
                <c:pt idx="210">
                  <c:v>168.41</c:v>
                </c:pt>
                <c:pt idx="211">
                  <c:v>174.12</c:v>
                </c:pt>
                <c:pt idx="212">
                  <c:v>177.05</c:v>
                </c:pt>
                <c:pt idx="213">
                  <c:v>177.46</c:v>
                </c:pt>
                <c:pt idx="214">
                  <c:v>179.34</c:v>
                </c:pt>
                <c:pt idx="215" formatCode="0.00">
                  <c:v>178.5</c:v>
                </c:pt>
                <c:pt idx="216">
                  <c:v>178.87</c:v>
                </c:pt>
                <c:pt idx="217">
                  <c:v>178.99</c:v>
                </c:pt>
                <c:pt idx="218" formatCode="0.00">
                  <c:v>180.1</c:v>
                </c:pt>
                <c:pt idx="219">
                  <c:v>181.66</c:v>
                </c:pt>
                <c:pt idx="220">
                  <c:v>182.43</c:v>
                </c:pt>
                <c:pt idx="221">
                  <c:v>183.05</c:v>
                </c:pt>
                <c:pt idx="222">
                  <c:v>182.22</c:v>
                </c:pt>
                <c:pt idx="223" formatCode="0.00">
                  <c:v>182.6</c:v>
                </c:pt>
                <c:pt idx="224" formatCode="0.00">
                  <c:v>182.9</c:v>
                </c:pt>
                <c:pt idx="225" formatCode="0.00">
                  <c:v>182.5</c:v>
                </c:pt>
                <c:pt idx="226">
                  <c:v>181.96</c:v>
                </c:pt>
                <c:pt idx="227" formatCode="0.00">
                  <c:v>181.25</c:v>
                </c:pt>
                <c:pt idx="228" formatCode="0.00">
                  <c:v>179.98</c:v>
                </c:pt>
                <c:pt idx="229" formatCode="0.00">
                  <c:v>179.52</c:v>
                </c:pt>
                <c:pt idx="230" formatCode="0.00">
                  <c:v>179.63</c:v>
                </c:pt>
                <c:pt idx="231" formatCode="0.00">
                  <c:v>179.61</c:v>
                </c:pt>
                <c:pt idx="232" formatCode="0.00">
                  <c:v>179.86</c:v>
                </c:pt>
                <c:pt idx="233" formatCode="0.00">
                  <c:v>180.59</c:v>
                </c:pt>
                <c:pt idx="234" formatCode="0.00">
                  <c:v>180.06</c:v>
                </c:pt>
                <c:pt idx="235" formatCode="0.00">
                  <c:v>179.58</c:v>
                </c:pt>
                <c:pt idx="236" formatCode="0.00">
                  <c:v>178.25</c:v>
                </c:pt>
                <c:pt idx="237" formatCode="0.00">
                  <c:v>178.81</c:v>
                </c:pt>
                <c:pt idx="238" formatCode="0.00">
                  <c:v>178.27</c:v>
                </c:pt>
                <c:pt idx="239" formatCode="0.00">
                  <c:v>177.91</c:v>
                </c:pt>
                <c:pt idx="240" formatCode="0.00">
                  <c:v>177.06</c:v>
                </c:pt>
                <c:pt idx="241" formatCode="0.00">
                  <c:v>175.81</c:v>
                </c:pt>
                <c:pt idx="242" formatCode="0.00">
                  <c:v>164.91</c:v>
                </c:pt>
                <c:pt idx="243" formatCode="0.00">
                  <c:v>164.45</c:v>
                </c:pt>
                <c:pt idx="244" formatCode="0.00">
                  <c:v>164.16</c:v>
                </c:pt>
                <c:pt idx="245" formatCode="0.00">
                  <c:v>164.36</c:v>
                </c:pt>
                <c:pt idx="246" formatCode="0.00">
                  <c:v>165.17</c:v>
                </c:pt>
                <c:pt idx="247" formatCode="0.00">
                  <c:v>165.47</c:v>
                </c:pt>
                <c:pt idx="248" formatCode="0.00">
                  <c:v>166.2</c:v>
                </c:pt>
                <c:pt idx="249" formatCode="0.00">
                  <c:v>166.26</c:v>
                </c:pt>
                <c:pt idx="250" formatCode="0.00">
                  <c:v>167.01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BC-43AC-86BB-FF7CD532A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095488"/>
        <c:axId val="142097024"/>
      </c:lineChart>
      <c:dateAx>
        <c:axId val="142095488"/>
        <c:scaling>
          <c:orientation val="minMax"/>
          <c:min val="41759"/>
        </c:scaling>
        <c:delete val="0"/>
        <c:axPos val="b"/>
        <c:numFmt formatCode="[$-416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pt-BR"/>
          </a:p>
        </c:txPr>
        <c:crossAx val="142097024"/>
        <c:crosses val="autoZero"/>
        <c:auto val="0"/>
        <c:lblOffset val="100"/>
        <c:baseTimeUnit val="days"/>
        <c:majorUnit val="3"/>
        <c:majorTimeUnit val="months"/>
      </c:dateAx>
      <c:valAx>
        <c:axId val="142097024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R$/MWh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42095488"/>
        <c:crosses val="autoZero"/>
        <c:crossBetween val="between"/>
        <c:minorUnit val="50"/>
      </c:valAx>
      <c:spPr>
        <a:noFill/>
        <a:ln w="25400">
          <a:noFill/>
        </a:ln>
      </c:spPr>
    </c:plotArea>
    <c:legend>
      <c:legendPos val="b"/>
      <c:overlay val="1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EF195-1FC7-4634-AAA6-15F9F4C7DFA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F17DFB-1C07-4F05-B659-20594435A008}">
      <dgm:prSet phldrT="[Texto]"/>
      <dgm:spPr/>
      <dgm:t>
        <a:bodyPr/>
        <a:lstStyle/>
        <a:p>
          <a:pPr algn="l"/>
          <a:r>
            <a:rPr lang="pt-BR" b="1" dirty="0">
              <a:latin typeface="+mj-lt"/>
            </a:rPr>
            <a:t>Parque gerador em construção</a:t>
          </a:r>
          <a:endParaRPr lang="pt-BR" dirty="0"/>
        </a:p>
      </dgm:t>
    </dgm:pt>
    <dgm:pt modelId="{B73740EC-7F46-4B3C-9D03-47905DCDBE33}" type="parTrans" cxnId="{2768E678-DEA9-448A-9ADB-BAABC9444DE7}">
      <dgm:prSet/>
      <dgm:spPr/>
      <dgm:t>
        <a:bodyPr/>
        <a:lstStyle/>
        <a:p>
          <a:endParaRPr lang="pt-BR"/>
        </a:p>
      </dgm:t>
    </dgm:pt>
    <dgm:pt modelId="{B551EF37-7513-4859-8EC9-6926F9925A50}" type="sibTrans" cxnId="{2768E678-DEA9-448A-9ADB-BAABC9444DE7}">
      <dgm:prSet/>
      <dgm:spPr/>
      <dgm:t>
        <a:bodyPr/>
        <a:lstStyle/>
        <a:p>
          <a:endParaRPr lang="pt-BR"/>
        </a:p>
      </dgm:t>
    </dgm:pt>
    <dgm:pt modelId="{F5158346-FB20-4691-AD9F-8F106E6B42C2}">
      <dgm:prSet phldrT="[Texto]"/>
      <dgm:spPr/>
      <dgm:t>
        <a:bodyPr/>
        <a:lstStyle/>
        <a:p>
          <a:pPr algn="just"/>
          <a:r>
            <a:rPr lang="pt-BR" dirty="0">
              <a:latin typeface="+mj-lt"/>
            </a:rPr>
            <a:t>Aneel / Relatório de Acompanhamento da Expansão da Oferta de Geração de Energia Elétrica - RALIE  (junho/2019)</a:t>
          </a:r>
          <a:endParaRPr lang="pt-BR" dirty="0"/>
        </a:p>
      </dgm:t>
    </dgm:pt>
    <dgm:pt modelId="{3DD5B125-9BD9-4AC4-9592-AC85ECF4259A}" type="parTrans" cxnId="{CA86CE54-CA78-4E31-82F5-5E2FF7895036}">
      <dgm:prSet/>
      <dgm:spPr/>
      <dgm:t>
        <a:bodyPr/>
        <a:lstStyle/>
        <a:p>
          <a:endParaRPr lang="pt-BR"/>
        </a:p>
      </dgm:t>
    </dgm:pt>
    <dgm:pt modelId="{206075EC-CE7D-4D3A-9E9D-9370308ED044}" type="sibTrans" cxnId="{CA86CE54-CA78-4E31-82F5-5E2FF7895036}">
      <dgm:prSet/>
      <dgm:spPr/>
      <dgm:t>
        <a:bodyPr/>
        <a:lstStyle/>
        <a:p>
          <a:endParaRPr lang="pt-BR"/>
        </a:p>
      </dgm:t>
    </dgm:pt>
    <dgm:pt modelId="{17F33559-4432-4DAB-A225-C975949C0AB9}">
      <dgm:prSet phldrT="[Texto]"/>
      <dgm:spPr/>
      <dgm:t>
        <a:bodyPr/>
        <a:lstStyle/>
        <a:p>
          <a:pPr algn="l"/>
          <a:r>
            <a:rPr lang="pt-BR" dirty="0">
              <a:latin typeface="+mj-lt"/>
            </a:rPr>
            <a:t>Usinas em construção, oferta </a:t>
          </a:r>
          <a:r>
            <a:rPr lang="pt-BR" dirty="0">
              <a:solidFill>
                <a:srgbClr val="92D050"/>
              </a:solidFill>
              <a:latin typeface="+mj-lt"/>
            </a:rPr>
            <a:t>Verde</a:t>
          </a:r>
          <a:r>
            <a:rPr lang="pt-BR" dirty="0">
              <a:latin typeface="+mj-lt"/>
            </a:rPr>
            <a:t> e </a:t>
          </a:r>
          <a:r>
            <a:rPr lang="pt-BR" dirty="0">
              <a:solidFill>
                <a:srgbClr val="FFFF00"/>
              </a:solidFill>
              <a:latin typeface="+mj-lt"/>
            </a:rPr>
            <a:t>Amarela</a:t>
          </a:r>
          <a:endParaRPr lang="pt-BR" dirty="0">
            <a:solidFill>
              <a:srgbClr val="FFFF00"/>
            </a:solidFill>
          </a:endParaRPr>
        </a:p>
      </dgm:t>
    </dgm:pt>
    <dgm:pt modelId="{90BC398A-7259-4557-A3CA-77C454FB116A}" type="parTrans" cxnId="{4881FDC0-5852-4C4D-B389-7146F449E25D}">
      <dgm:prSet/>
      <dgm:spPr/>
      <dgm:t>
        <a:bodyPr/>
        <a:lstStyle/>
        <a:p>
          <a:endParaRPr lang="pt-BR"/>
        </a:p>
      </dgm:t>
    </dgm:pt>
    <dgm:pt modelId="{A98342A4-DC83-4AF5-AF97-577F0E7E416F}" type="sibTrans" cxnId="{4881FDC0-5852-4C4D-B389-7146F449E25D}">
      <dgm:prSet/>
      <dgm:spPr/>
      <dgm:t>
        <a:bodyPr/>
        <a:lstStyle/>
        <a:p>
          <a:endParaRPr lang="pt-BR"/>
        </a:p>
      </dgm:t>
    </dgm:pt>
    <dgm:pt modelId="{8DCF2464-F488-4081-A8C8-0FDD4F7DA001}">
      <dgm:prSet phldrT="[Texto]"/>
      <dgm:spPr/>
      <dgm:t>
        <a:bodyPr/>
        <a:lstStyle/>
        <a:p>
          <a:r>
            <a:rPr lang="pt-BR" b="1" dirty="0">
              <a:latin typeface="+mj-lt"/>
            </a:rPr>
            <a:t>Cálculo da </a:t>
          </a:r>
          <a:r>
            <a:rPr lang="pt-BR" b="1">
              <a:latin typeface="+mj-lt"/>
            </a:rPr>
            <a:t>parcela livre</a:t>
          </a:r>
          <a:endParaRPr lang="pt-BR" dirty="0"/>
        </a:p>
      </dgm:t>
    </dgm:pt>
    <dgm:pt modelId="{9EA46D07-40BD-4B74-8B10-A1C1D9773AD7}" type="parTrans" cxnId="{CF695D54-4AC3-4455-A7CB-9707AB72284F}">
      <dgm:prSet/>
      <dgm:spPr/>
      <dgm:t>
        <a:bodyPr/>
        <a:lstStyle/>
        <a:p>
          <a:endParaRPr lang="pt-BR"/>
        </a:p>
      </dgm:t>
    </dgm:pt>
    <dgm:pt modelId="{542C4BE8-FD46-426C-99D7-6BB367968E8D}" type="sibTrans" cxnId="{CF695D54-4AC3-4455-A7CB-9707AB72284F}">
      <dgm:prSet/>
      <dgm:spPr/>
      <dgm:t>
        <a:bodyPr/>
        <a:lstStyle/>
        <a:p>
          <a:endParaRPr lang="pt-BR"/>
        </a:p>
      </dgm:t>
    </dgm:pt>
    <dgm:pt modelId="{E459E063-508A-4448-A76F-00B0816860AE}">
      <dgm:prSet phldrT="[Texto]"/>
      <dgm:spPr/>
      <dgm:t>
        <a:bodyPr/>
        <a:lstStyle/>
        <a:p>
          <a:r>
            <a:rPr lang="pt-BR" dirty="0" err="1">
              <a:latin typeface="+mj-lt"/>
            </a:rPr>
            <a:t>LENs</a:t>
          </a:r>
          <a:r>
            <a:rPr lang="pt-BR" dirty="0">
              <a:latin typeface="+mj-lt"/>
            </a:rPr>
            <a:t> 2015 ao 1º sem. 2019</a:t>
          </a:r>
        </a:p>
      </dgm:t>
    </dgm:pt>
    <dgm:pt modelId="{04988A96-041E-4940-965F-0DF59188B854}" type="parTrans" cxnId="{99069C27-1790-45E1-A67D-F2DEF9AA5CFC}">
      <dgm:prSet/>
      <dgm:spPr/>
      <dgm:t>
        <a:bodyPr/>
        <a:lstStyle/>
        <a:p>
          <a:endParaRPr lang="pt-BR"/>
        </a:p>
      </dgm:t>
    </dgm:pt>
    <dgm:pt modelId="{74544A2A-5C8E-4FFE-8CEF-17201297431C}" type="sibTrans" cxnId="{99069C27-1790-45E1-A67D-F2DEF9AA5CFC}">
      <dgm:prSet/>
      <dgm:spPr/>
      <dgm:t>
        <a:bodyPr/>
        <a:lstStyle/>
        <a:p>
          <a:endParaRPr lang="pt-BR"/>
        </a:p>
      </dgm:t>
    </dgm:pt>
    <dgm:pt modelId="{A71C0E29-809A-49AB-8080-4D6275E7DD5F}">
      <dgm:prSet phldrT="[Texto]"/>
      <dgm:spPr/>
      <dgm:t>
        <a:bodyPr/>
        <a:lstStyle/>
        <a:p>
          <a:r>
            <a:rPr lang="pt-BR" b="1" dirty="0">
              <a:latin typeface="+mj-lt"/>
            </a:rPr>
            <a:t>Estimativa de investimentos</a:t>
          </a:r>
          <a:endParaRPr lang="pt-BR" dirty="0"/>
        </a:p>
      </dgm:t>
    </dgm:pt>
    <dgm:pt modelId="{D4BEC784-9CCC-44FB-B70D-00D6033F0949}" type="parTrans" cxnId="{6A5A820D-0C78-4EE0-AF96-901389B9FD5D}">
      <dgm:prSet/>
      <dgm:spPr/>
      <dgm:t>
        <a:bodyPr/>
        <a:lstStyle/>
        <a:p>
          <a:endParaRPr lang="pt-BR"/>
        </a:p>
      </dgm:t>
    </dgm:pt>
    <dgm:pt modelId="{DD1A3795-0AA6-4396-B26A-631EB7C4AF36}" type="sibTrans" cxnId="{6A5A820D-0C78-4EE0-AF96-901389B9FD5D}">
      <dgm:prSet/>
      <dgm:spPr/>
      <dgm:t>
        <a:bodyPr/>
        <a:lstStyle/>
        <a:p>
          <a:endParaRPr lang="pt-BR"/>
        </a:p>
      </dgm:t>
    </dgm:pt>
    <dgm:pt modelId="{C161AFEA-5059-4398-9825-0D662E74A2A7}">
      <dgm:prSet phldrT="[Texto]"/>
      <dgm:spPr/>
      <dgm:t>
        <a:bodyPr/>
        <a:lstStyle/>
        <a:p>
          <a:r>
            <a:rPr lang="pt-BR" dirty="0">
              <a:latin typeface="+mj-lt"/>
            </a:rPr>
            <a:t>Plano Decenal de Energia (PDE) 2027</a:t>
          </a:r>
        </a:p>
      </dgm:t>
    </dgm:pt>
    <dgm:pt modelId="{18EA75BF-789C-47F7-9742-EC5E9C860230}" type="parTrans" cxnId="{42A95CE3-10A3-43C6-895A-9AAF67FC228A}">
      <dgm:prSet/>
      <dgm:spPr/>
      <dgm:t>
        <a:bodyPr/>
        <a:lstStyle/>
        <a:p>
          <a:endParaRPr lang="pt-BR"/>
        </a:p>
      </dgm:t>
    </dgm:pt>
    <dgm:pt modelId="{3524F1FC-2ED8-4E0D-832A-A9934B2E18F1}" type="sibTrans" cxnId="{42A95CE3-10A3-43C6-895A-9AAF67FC228A}">
      <dgm:prSet/>
      <dgm:spPr/>
      <dgm:t>
        <a:bodyPr/>
        <a:lstStyle/>
        <a:p>
          <a:endParaRPr lang="pt-BR"/>
        </a:p>
      </dgm:t>
    </dgm:pt>
    <dgm:pt modelId="{D7067D90-DE61-4600-890A-983FE3D8DA46}">
      <dgm:prSet phldrT="[Texto]"/>
      <dgm:spPr/>
      <dgm:t>
        <a:bodyPr/>
        <a:lstStyle/>
        <a:p>
          <a:r>
            <a:rPr lang="pt-BR" dirty="0">
              <a:latin typeface="+mj-lt"/>
            </a:rPr>
            <a:t>CCEE / resultado dos Leilões de Energia Nova</a:t>
          </a:r>
          <a:endParaRPr lang="pt-BR" dirty="0"/>
        </a:p>
      </dgm:t>
    </dgm:pt>
    <dgm:pt modelId="{FD94BB8F-A6C8-4727-8DAB-BA3026FB3BEA}" type="parTrans" cxnId="{CAA244F5-128C-48CA-A375-C6BCA7F74A3B}">
      <dgm:prSet/>
      <dgm:spPr/>
      <dgm:t>
        <a:bodyPr/>
        <a:lstStyle/>
        <a:p>
          <a:endParaRPr lang="pt-BR"/>
        </a:p>
      </dgm:t>
    </dgm:pt>
    <dgm:pt modelId="{1F8C1CCD-0521-4B46-832A-77C5176AE330}" type="sibTrans" cxnId="{CAA244F5-128C-48CA-A375-C6BCA7F74A3B}">
      <dgm:prSet/>
      <dgm:spPr/>
      <dgm:t>
        <a:bodyPr/>
        <a:lstStyle/>
        <a:p>
          <a:endParaRPr lang="pt-BR"/>
        </a:p>
      </dgm:t>
    </dgm:pt>
    <dgm:pt modelId="{1CFFEB35-6CAB-4407-9250-ADB419443D5A}">
      <dgm:prSet phldrT="[Texto]"/>
      <dgm:spPr/>
      <dgm:t>
        <a:bodyPr/>
        <a:lstStyle/>
        <a:p>
          <a:r>
            <a:rPr lang="pt-BR" dirty="0">
              <a:latin typeface="+mj-lt"/>
            </a:rPr>
            <a:t>Aneel / RALIE (junho/2019)</a:t>
          </a:r>
        </a:p>
      </dgm:t>
    </dgm:pt>
    <dgm:pt modelId="{FE0C0FF3-D394-4A78-9F2D-EBAD8815CE29}" type="parTrans" cxnId="{45FA3445-CD65-4412-9513-AF6549BA51C5}">
      <dgm:prSet/>
      <dgm:spPr/>
      <dgm:t>
        <a:bodyPr/>
        <a:lstStyle/>
        <a:p>
          <a:endParaRPr lang="pt-BR"/>
        </a:p>
      </dgm:t>
    </dgm:pt>
    <dgm:pt modelId="{A3D19CF9-B03E-4642-9E3A-EF20C1FE8E37}" type="sibTrans" cxnId="{45FA3445-CD65-4412-9513-AF6549BA51C5}">
      <dgm:prSet/>
      <dgm:spPr/>
      <dgm:t>
        <a:bodyPr/>
        <a:lstStyle/>
        <a:p>
          <a:endParaRPr lang="pt-BR"/>
        </a:p>
      </dgm:t>
    </dgm:pt>
    <dgm:pt modelId="{F46A70AE-691B-4F56-86A4-E4D6C8A7E61A}">
      <dgm:prSet phldrT="[Texto]"/>
      <dgm:spPr/>
      <dgm:t>
        <a:bodyPr/>
        <a:lstStyle/>
        <a:p>
          <a:r>
            <a:rPr lang="pt-BR" dirty="0">
              <a:latin typeface="+mj-lt"/>
            </a:rPr>
            <a:t>Segmentado por fonte</a:t>
          </a:r>
        </a:p>
      </dgm:t>
    </dgm:pt>
    <dgm:pt modelId="{88E10C98-3680-4B79-8DA4-BAA7D770788C}" type="parTrans" cxnId="{4F5F9810-2CB1-42FC-90ED-FB23C84BB852}">
      <dgm:prSet/>
      <dgm:spPr/>
      <dgm:t>
        <a:bodyPr/>
        <a:lstStyle/>
        <a:p>
          <a:endParaRPr lang="pt-BR"/>
        </a:p>
      </dgm:t>
    </dgm:pt>
    <dgm:pt modelId="{03C1F705-345D-4E19-B72D-D956DE04C75F}" type="sibTrans" cxnId="{4F5F9810-2CB1-42FC-90ED-FB23C84BB852}">
      <dgm:prSet/>
      <dgm:spPr/>
      <dgm:t>
        <a:bodyPr/>
        <a:lstStyle/>
        <a:p>
          <a:endParaRPr lang="pt-BR"/>
        </a:p>
      </dgm:t>
    </dgm:pt>
    <dgm:pt modelId="{B727A547-8F27-431B-8989-6E9783732F13}" type="pres">
      <dgm:prSet presAssocID="{73CEF195-1FC7-4634-AAA6-15F9F4C7DFA6}" presName="linear" presStyleCnt="0">
        <dgm:presLayoutVars>
          <dgm:dir/>
          <dgm:resizeHandles val="exact"/>
        </dgm:presLayoutVars>
      </dgm:prSet>
      <dgm:spPr/>
    </dgm:pt>
    <dgm:pt modelId="{F13CC449-CB74-4E9D-9282-073B6CBB0130}" type="pres">
      <dgm:prSet presAssocID="{9BF17DFB-1C07-4F05-B659-20594435A008}" presName="comp" presStyleCnt="0"/>
      <dgm:spPr/>
    </dgm:pt>
    <dgm:pt modelId="{CD311ACA-072D-4545-9602-16A3ACD0A6B9}" type="pres">
      <dgm:prSet presAssocID="{9BF17DFB-1C07-4F05-B659-20594435A008}" presName="box" presStyleLbl="node1" presStyleIdx="0" presStyleCnt="3"/>
      <dgm:spPr/>
    </dgm:pt>
    <dgm:pt modelId="{54A471EF-427F-4EB3-821F-62FD2F76F894}" type="pres">
      <dgm:prSet presAssocID="{9BF17DFB-1C07-4F05-B659-20594435A00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6DB887-35D0-4BB2-907A-C9BAD0E2CE87}" type="pres">
      <dgm:prSet presAssocID="{9BF17DFB-1C07-4F05-B659-20594435A008}" presName="text" presStyleLbl="node1" presStyleIdx="0" presStyleCnt="3">
        <dgm:presLayoutVars>
          <dgm:bulletEnabled val="1"/>
        </dgm:presLayoutVars>
      </dgm:prSet>
      <dgm:spPr/>
    </dgm:pt>
    <dgm:pt modelId="{8F1E3DCA-2FCE-41CD-B1B9-3FDC4793213B}" type="pres">
      <dgm:prSet presAssocID="{B551EF37-7513-4859-8EC9-6926F9925A50}" presName="spacer" presStyleCnt="0"/>
      <dgm:spPr/>
    </dgm:pt>
    <dgm:pt modelId="{413F4471-4715-4D92-96A1-092EB370BEC0}" type="pres">
      <dgm:prSet presAssocID="{8DCF2464-F488-4081-A8C8-0FDD4F7DA001}" presName="comp" presStyleCnt="0"/>
      <dgm:spPr/>
    </dgm:pt>
    <dgm:pt modelId="{787C50CB-C44E-4863-80B3-3D1680788281}" type="pres">
      <dgm:prSet presAssocID="{8DCF2464-F488-4081-A8C8-0FDD4F7DA001}" presName="box" presStyleLbl="node1" presStyleIdx="1" presStyleCnt="3"/>
      <dgm:spPr/>
    </dgm:pt>
    <dgm:pt modelId="{FE165337-83F2-453F-8E58-531EE2D1408A}" type="pres">
      <dgm:prSet presAssocID="{8DCF2464-F488-4081-A8C8-0FDD4F7DA00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8DFA72F-AB21-4A68-9FAB-F2DBE779A495}" type="pres">
      <dgm:prSet presAssocID="{8DCF2464-F488-4081-A8C8-0FDD4F7DA001}" presName="text" presStyleLbl="node1" presStyleIdx="1" presStyleCnt="3">
        <dgm:presLayoutVars>
          <dgm:bulletEnabled val="1"/>
        </dgm:presLayoutVars>
      </dgm:prSet>
      <dgm:spPr/>
    </dgm:pt>
    <dgm:pt modelId="{8559DBF0-82E8-4427-8978-2FD31E3DC187}" type="pres">
      <dgm:prSet presAssocID="{542C4BE8-FD46-426C-99D7-6BB367968E8D}" presName="spacer" presStyleCnt="0"/>
      <dgm:spPr/>
    </dgm:pt>
    <dgm:pt modelId="{5AEEBE74-73A7-451D-90DC-45914C3EEE21}" type="pres">
      <dgm:prSet presAssocID="{A71C0E29-809A-49AB-8080-4D6275E7DD5F}" presName="comp" presStyleCnt="0"/>
      <dgm:spPr/>
    </dgm:pt>
    <dgm:pt modelId="{69D4E1E2-0D50-4886-B0B9-F9A78320B5D0}" type="pres">
      <dgm:prSet presAssocID="{A71C0E29-809A-49AB-8080-4D6275E7DD5F}" presName="box" presStyleLbl="node1" presStyleIdx="2" presStyleCnt="3"/>
      <dgm:spPr/>
    </dgm:pt>
    <dgm:pt modelId="{5F430844-A29D-42C7-9008-F3F871F62073}" type="pres">
      <dgm:prSet presAssocID="{A71C0E29-809A-49AB-8080-4D6275E7DD5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AFDBDEB-70FA-4CE6-A1FB-3C7B4B9D8496}" type="pres">
      <dgm:prSet presAssocID="{A71C0E29-809A-49AB-8080-4D6275E7DD5F}" presName="text" presStyleLbl="node1" presStyleIdx="2" presStyleCnt="3">
        <dgm:presLayoutVars>
          <dgm:bulletEnabled val="1"/>
        </dgm:presLayoutVars>
      </dgm:prSet>
      <dgm:spPr/>
    </dgm:pt>
  </dgm:ptLst>
  <dgm:cxnLst>
    <dgm:cxn modelId="{6C429A00-1EE5-48C2-81E9-1450A0B67830}" type="presOf" srcId="{8DCF2464-F488-4081-A8C8-0FDD4F7DA001}" destId="{787C50CB-C44E-4863-80B3-3D1680788281}" srcOrd="0" destOrd="0" presId="urn:microsoft.com/office/officeart/2005/8/layout/vList4"/>
    <dgm:cxn modelId="{6BA99302-78B4-4230-98A3-371355035AD3}" type="presOf" srcId="{D7067D90-DE61-4600-890A-983FE3D8DA46}" destId="{787C50CB-C44E-4863-80B3-3D1680788281}" srcOrd="0" destOrd="2" presId="urn:microsoft.com/office/officeart/2005/8/layout/vList4"/>
    <dgm:cxn modelId="{E477C308-B073-4FC9-9029-D71D41D7D592}" type="presOf" srcId="{17F33559-4432-4DAB-A225-C975949C0AB9}" destId="{826DB887-35D0-4BB2-907A-C9BAD0E2CE87}" srcOrd="1" destOrd="2" presId="urn:microsoft.com/office/officeart/2005/8/layout/vList4"/>
    <dgm:cxn modelId="{6A5A820D-0C78-4EE0-AF96-901389B9FD5D}" srcId="{73CEF195-1FC7-4634-AAA6-15F9F4C7DFA6}" destId="{A71C0E29-809A-49AB-8080-4D6275E7DD5F}" srcOrd="2" destOrd="0" parTransId="{D4BEC784-9CCC-44FB-B70D-00D6033F0949}" sibTransId="{DD1A3795-0AA6-4396-B26A-631EB7C4AF36}"/>
    <dgm:cxn modelId="{4F5F9810-2CB1-42FC-90ED-FB23C84BB852}" srcId="{A71C0E29-809A-49AB-8080-4D6275E7DD5F}" destId="{F46A70AE-691B-4F56-86A4-E4D6C8A7E61A}" srcOrd="1" destOrd="0" parTransId="{88E10C98-3680-4B79-8DA4-BAA7D770788C}" sibTransId="{03C1F705-345D-4E19-B72D-D956DE04C75F}"/>
    <dgm:cxn modelId="{AD9D8911-55EE-4259-8C61-D697BD5790EC}" type="presOf" srcId="{A71C0E29-809A-49AB-8080-4D6275E7DD5F}" destId="{69D4E1E2-0D50-4886-B0B9-F9A78320B5D0}" srcOrd="0" destOrd="0" presId="urn:microsoft.com/office/officeart/2005/8/layout/vList4"/>
    <dgm:cxn modelId="{94D2D11D-A9BE-47BB-AC33-48AC9199046D}" type="presOf" srcId="{D7067D90-DE61-4600-890A-983FE3D8DA46}" destId="{88DFA72F-AB21-4A68-9FAB-F2DBE779A495}" srcOrd="1" destOrd="2" presId="urn:microsoft.com/office/officeart/2005/8/layout/vList4"/>
    <dgm:cxn modelId="{99069C27-1790-45E1-A67D-F2DEF9AA5CFC}" srcId="{8DCF2464-F488-4081-A8C8-0FDD4F7DA001}" destId="{E459E063-508A-4448-A76F-00B0816860AE}" srcOrd="2" destOrd="0" parTransId="{04988A96-041E-4940-965F-0DF59188B854}" sibTransId="{74544A2A-5C8E-4FFE-8CEF-17201297431C}"/>
    <dgm:cxn modelId="{78C15628-6BA8-40A6-B7D3-11FA6BF6DE8E}" type="presOf" srcId="{F5158346-FB20-4691-AD9F-8F106E6B42C2}" destId="{CD311ACA-072D-4545-9602-16A3ACD0A6B9}" srcOrd="0" destOrd="1" presId="urn:microsoft.com/office/officeart/2005/8/layout/vList4"/>
    <dgm:cxn modelId="{46E7212D-1229-4BDF-A045-20C592FB9815}" type="presOf" srcId="{F46A70AE-691B-4F56-86A4-E4D6C8A7E61A}" destId="{2AFDBDEB-70FA-4CE6-A1FB-3C7B4B9D8496}" srcOrd="1" destOrd="2" presId="urn:microsoft.com/office/officeart/2005/8/layout/vList4"/>
    <dgm:cxn modelId="{114A4532-4ACA-4F30-A79C-2562036F50E0}" type="presOf" srcId="{8DCF2464-F488-4081-A8C8-0FDD4F7DA001}" destId="{88DFA72F-AB21-4A68-9FAB-F2DBE779A495}" srcOrd="1" destOrd="0" presId="urn:microsoft.com/office/officeart/2005/8/layout/vList4"/>
    <dgm:cxn modelId="{45FA3445-CD65-4412-9513-AF6549BA51C5}" srcId="{8DCF2464-F488-4081-A8C8-0FDD4F7DA001}" destId="{1CFFEB35-6CAB-4407-9250-ADB419443D5A}" srcOrd="0" destOrd="0" parTransId="{FE0C0FF3-D394-4A78-9F2D-EBAD8815CE29}" sibTransId="{A3D19CF9-B03E-4642-9E3A-EF20C1FE8E37}"/>
    <dgm:cxn modelId="{2FD0B66A-6484-46B3-B610-36CC1C616A11}" type="presOf" srcId="{73CEF195-1FC7-4634-AAA6-15F9F4C7DFA6}" destId="{B727A547-8F27-431B-8989-6E9783732F13}" srcOrd="0" destOrd="0" presId="urn:microsoft.com/office/officeart/2005/8/layout/vList4"/>
    <dgm:cxn modelId="{39ED0E50-ADB1-4FF3-A009-2CEE8538B76E}" type="presOf" srcId="{1CFFEB35-6CAB-4407-9250-ADB419443D5A}" destId="{88DFA72F-AB21-4A68-9FAB-F2DBE779A495}" srcOrd="1" destOrd="1" presId="urn:microsoft.com/office/officeart/2005/8/layout/vList4"/>
    <dgm:cxn modelId="{CF695D54-4AC3-4455-A7CB-9707AB72284F}" srcId="{73CEF195-1FC7-4634-AAA6-15F9F4C7DFA6}" destId="{8DCF2464-F488-4081-A8C8-0FDD4F7DA001}" srcOrd="1" destOrd="0" parTransId="{9EA46D07-40BD-4B74-8B10-A1C1D9773AD7}" sibTransId="{542C4BE8-FD46-426C-99D7-6BB367968E8D}"/>
    <dgm:cxn modelId="{CA86CE54-CA78-4E31-82F5-5E2FF7895036}" srcId="{9BF17DFB-1C07-4F05-B659-20594435A008}" destId="{F5158346-FB20-4691-AD9F-8F106E6B42C2}" srcOrd="0" destOrd="0" parTransId="{3DD5B125-9BD9-4AC4-9592-AC85ECF4259A}" sibTransId="{206075EC-CE7D-4D3A-9E9D-9370308ED044}"/>
    <dgm:cxn modelId="{DD965F76-C048-472A-95F7-A099FF66FC37}" type="presOf" srcId="{C161AFEA-5059-4398-9825-0D662E74A2A7}" destId="{2AFDBDEB-70FA-4CE6-A1FB-3C7B4B9D8496}" srcOrd="1" destOrd="1" presId="urn:microsoft.com/office/officeart/2005/8/layout/vList4"/>
    <dgm:cxn modelId="{B6C2C158-7624-462E-A085-47FDB7A12C8C}" type="presOf" srcId="{E459E063-508A-4448-A76F-00B0816860AE}" destId="{787C50CB-C44E-4863-80B3-3D1680788281}" srcOrd="0" destOrd="3" presId="urn:microsoft.com/office/officeart/2005/8/layout/vList4"/>
    <dgm:cxn modelId="{2768E678-DEA9-448A-9ADB-BAABC9444DE7}" srcId="{73CEF195-1FC7-4634-AAA6-15F9F4C7DFA6}" destId="{9BF17DFB-1C07-4F05-B659-20594435A008}" srcOrd="0" destOrd="0" parTransId="{B73740EC-7F46-4B3C-9D03-47905DCDBE33}" sibTransId="{B551EF37-7513-4859-8EC9-6926F9925A50}"/>
    <dgm:cxn modelId="{6DB7135A-046A-4201-9B7C-ADF5C93D1636}" type="presOf" srcId="{17F33559-4432-4DAB-A225-C975949C0AB9}" destId="{CD311ACA-072D-4545-9602-16A3ACD0A6B9}" srcOrd="0" destOrd="2" presId="urn:microsoft.com/office/officeart/2005/8/layout/vList4"/>
    <dgm:cxn modelId="{C2083683-9669-4BE2-99D2-FB04951CFCF2}" type="presOf" srcId="{1CFFEB35-6CAB-4407-9250-ADB419443D5A}" destId="{787C50CB-C44E-4863-80B3-3D1680788281}" srcOrd="0" destOrd="1" presId="urn:microsoft.com/office/officeart/2005/8/layout/vList4"/>
    <dgm:cxn modelId="{39F3C584-00CA-48BE-ACC6-89BEDE64D214}" type="presOf" srcId="{9BF17DFB-1C07-4F05-B659-20594435A008}" destId="{CD311ACA-072D-4545-9602-16A3ACD0A6B9}" srcOrd="0" destOrd="0" presId="urn:microsoft.com/office/officeart/2005/8/layout/vList4"/>
    <dgm:cxn modelId="{CFCF84B4-4A7C-4CBB-9761-5C4AE86505F4}" type="presOf" srcId="{E459E063-508A-4448-A76F-00B0816860AE}" destId="{88DFA72F-AB21-4A68-9FAB-F2DBE779A495}" srcOrd="1" destOrd="3" presId="urn:microsoft.com/office/officeart/2005/8/layout/vList4"/>
    <dgm:cxn modelId="{29C32EBE-CDAC-436A-96BA-B0F2579D2EA6}" type="presOf" srcId="{F5158346-FB20-4691-AD9F-8F106E6B42C2}" destId="{826DB887-35D0-4BB2-907A-C9BAD0E2CE87}" srcOrd="1" destOrd="1" presId="urn:microsoft.com/office/officeart/2005/8/layout/vList4"/>
    <dgm:cxn modelId="{4881FDC0-5852-4C4D-B389-7146F449E25D}" srcId="{9BF17DFB-1C07-4F05-B659-20594435A008}" destId="{17F33559-4432-4DAB-A225-C975949C0AB9}" srcOrd="1" destOrd="0" parTransId="{90BC398A-7259-4557-A3CA-77C454FB116A}" sibTransId="{A98342A4-DC83-4AF5-AF97-577F0E7E416F}"/>
    <dgm:cxn modelId="{89D101CB-9915-4625-87D9-EA40F5A4D2A3}" type="presOf" srcId="{F46A70AE-691B-4F56-86A4-E4D6C8A7E61A}" destId="{69D4E1E2-0D50-4886-B0B9-F9A78320B5D0}" srcOrd="0" destOrd="2" presId="urn:microsoft.com/office/officeart/2005/8/layout/vList4"/>
    <dgm:cxn modelId="{4CD70DD4-1440-4828-B2CE-23FFF6040892}" type="presOf" srcId="{9BF17DFB-1C07-4F05-B659-20594435A008}" destId="{826DB887-35D0-4BB2-907A-C9BAD0E2CE87}" srcOrd="1" destOrd="0" presId="urn:microsoft.com/office/officeart/2005/8/layout/vList4"/>
    <dgm:cxn modelId="{D1B059E0-571F-4985-9661-77D118C572DB}" type="presOf" srcId="{C161AFEA-5059-4398-9825-0D662E74A2A7}" destId="{69D4E1E2-0D50-4886-B0B9-F9A78320B5D0}" srcOrd="0" destOrd="1" presId="urn:microsoft.com/office/officeart/2005/8/layout/vList4"/>
    <dgm:cxn modelId="{42A95CE3-10A3-43C6-895A-9AAF67FC228A}" srcId="{A71C0E29-809A-49AB-8080-4D6275E7DD5F}" destId="{C161AFEA-5059-4398-9825-0D662E74A2A7}" srcOrd="0" destOrd="0" parTransId="{18EA75BF-789C-47F7-9742-EC5E9C860230}" sibTransId="{3524F1FC-2ED8-4E0D-832A-A9934B2E18F1}"/>
    <dgm:cxn modelId="{F25691EE-7D2F-4BAF-A06A-08063D44B4E9}" type="presOf" srcId="{A71C0E29-809A-49AB-8080-4D6275E7DD5F}" destId="{2AFDBDEB-70FA-4CE6-A1FB-3C7B4B9D8496}" srcOrd="1" destOrd="0" presId="urn:microsoft.com/office/officeart/2005/8/layout/vList4"/>
    <dgm:cxn modelId="{CAA244F5-128C-48CA-A375-C6BCA7F74A3B}" srcId="{8DCF2464-F488-4081-A8C8-0FDD4F7DA001}" destId="{D7067D90-DE61-4600-890A-983FE3D8DA46}" srcOrd="1" destOrd="0" parTransId="{FD94BB8F-A6C8-4727-8DAB-BA3026FB3BEA}" sibTransId="{1F8C1CCD-0521-4B46-832A-77C5176AE330}"/>
    <dgm:cxn modelId="{47BB6459-F07C-4E7F-8E51-047AC08691C7}" type="presParOf" srcId="{B727A547-8F27-431B-8989-6E9783732F13}" destId="{F13CC449-CB74-4E9D-9282-073B6CBB0130}" srcOrd="0" destOrd="0" presId="urn:microsoft.com/office/officeart/2005/8/layout/vList4"/>
    <dgm:cxn modelId="{82CC5CAE-7A1A-4289-99C4-8C9BCFF29A07}" type="presParOf" srcId="{F13CC449-CB74-4E9D-9282-073B6CBB0130}" destId="{CD311ACA-072D-4545-9602-16A3ACD0A6B9}" srcOrd="0" destOrd="0" presId="urn:microsoft.com/office/officeart/2005/8/layout/vList4"/>
    <dgm:cxn modelId="{DEBD4D74-0EA2-4C13-B24E-68D8F7420094}" type="presParOf" srcId="{F13CC449-CB74-4E9D-9282-073B6CBB0130}" destId="{54A471EF-427F-4EB3-821F-62FD2F76F894}" srcOrd="1" destOrd="0" presId="urn:microsoft.com/office/officeart/2005/8/layout/vList4"/>
    <dgm:cxn modelId="{A24B34E5-4887-452C-833C-70B8BB7B845A}" type="presParOf" srcId="{F13CC449-CB74-4E9D-9282-073B6CBB0130}" destId="{826DB887-35D0-4BB2-907A-C9BAD0E2CE87}" srcOrd="2" destOrd="0" presId="urn:microsoft.com/office/officeart/2005/8/layout/vList4"/>
    <dgm:cxn modelId="{C835A7D6-B8D4-49CA-BBA4-BC2822BE80D7}" type="presParOf" srcId="{B727A547-8F27-431B-8989-6E9783732F13}" destId="{8F1E3DCA-2FCE-41CD-B1B9-3FDC4793213B}" srcOrd="1" destOrd="0" presId="urn:microsoft.com/office/officeart/2005/8/layout/vList4"/>
    <dgm:cxn modelId="{FAA44EBC-7FB5-4731-BA61-719D130986A4}" type="presParOf" srcId="{B727A547-8F27-431B-8989-6E9783732F13}" destId="{413F4471-4715-4D92-96A1-092EB370BEC0}" srcOrd="2" destOrd="0" presId="urn:microsoft.com/office/officeart/2005/8/layout/vList4"/>
    <dgm:cxn modelId="{8E6693A5-B2B4-4825-A632-91655B3F6007}" type="presParOf" srcId="{413F4471-4715-4D92-96A1-092EB370BEC0}" destId="{787C50CB-C44E-4863-80B3-3D1680788281}" srcOrd="0" destOrd="0" presId="urn:microsoft.com/office/officeart/2005/8/layout/vList4"/>
    <dgm:cxn modelId="{D58C56BA-E957-4A08-97B7-487B53808D69}" type="presParOf" srcId="{413F4471-4715-4D92-96A1-092EB370BEC0}" destId="{FE165337-83F2-453F-8E58-531EE2D1408A}" srcOrd="1" destOrd="0" presId="urn:microsoft.com/office/officeart/2005/8/layout/vList4"/>
    <dgm:cxn modelId="{2E9070A5-97AD-45F4-B638-CF83B53C53AC}" type="presParOf" srcId="{413F4471-4715-4D92-96A1-092EB370BEC0}" destId="{88DFA72F-AB21-4A68-9FAB-F2DBE779A495}" srcOrd="2" destOrd="0" presId="urn:microsoft.com/office/officeart/2005/8/layout/vList4"/>
    <dgm:cxn modelId="{84A40AF8-D0C0-4693-861C-0E71BAA03810}" type="presParOf" srcId="{B727A547-8F27-431B-8989-6E9783732F13}" destId="{8559DBF0-82E8-4427-8978-2FD31E3DC187}" srcOrd="3" destOrd="0" presId="urn:microsoft.com/office/officeart/2005/8/layout/vList4"/>
    <dgm:cxn modelId="{4CA0BF1C-0A47-428A-9FBC-0ECEA9B44741}" type="presParOf" srcId="{B727A547-8F27-431B-8989-6E9783732F13}" destId="{5AEEBE74-73A7-451D-90DC-45914C3EEE21}" srcOrd="4" destOrd="0" presId="urn:microsoft.com/office/officeart/2005/8/layout/vList4"/>
    <dgm:cxn modelId="{329840D4-455B-41F1-AF9D-3E05684E0B27}" type="presParOf" srcId="{5AEEBE74-73A7-451D-90DC-45914C3EEE21}" destId="{69D4E1E2-0D50-4886-B0B9-F9A78320B5D0}" srcOrd="0" destOrd="0" presId="urn:microsoft.com/office/officeart/2005/8/layout/vList4"/>
    <dgm:cxn modelId="{221CE436-3727-418E-B688-E93973BCA894}" type="presParOf" srcId="{5AEEBE74-73A7-451D-90DC-45914C3EEE21}" destId="{5F430844-A29D-42C7-9008-F3F871F62073}" srcOrd="1" destOrd="0" presId="urn:microsoft.com/office/officeart/2005/8/layout/vList4"/>
    <dgm:cxn modelId="{BFCF5C7F-1352-4629-A107-44FA453D1926}" type="presParOf" srcId="{5AEEBE74-73A7-451D-90DC-45914C3EEE21}" destId="{2AFDBDEB-70FA-4CE6-A1FB-3C7B4B9D84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D4468-5776-4D70-B181-E96ED693FEB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3EBB6A-A1A7-47A0-83CB-4C3812F1F17C}">
      <dgm:prSet phldrT="[Texto]" custT="1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500" b="1" dirty="0">
              <a:solidFill>
                <a:srgbClr val="FFC000"/>
              </a:solidFill>
            </a:rPr>
            <a:t>Novas Modelagens</a:t>
          </a:r>
        </a:p>
        <a:p>
          <a:r>
            <a:rPr lang="pt-BR" sz="1100" b="1" dirty="0"/>
            <a:t>(BNDES)</a:t>
          </a:r>
        </a:p>
      </dgm:t>
    </dgm:pt>
    <dgm:pt modelId="{FB374EB6-4B05-4D90-95BF-25422FA16C64}" type="parTrans" cxnId="{CC272F55-685B-4709-8066-1E7B16ADB5E7}">
      <dgm:prSet/>
      <dgm:spPr/>
      <dgm:t>
        <a:bodyPr/>
        <a:lstStyle/>
        <a:p>
          <a:endParaRPr lang="pt-BR"/>
        </a:p>
      </dgm:t>
    </dgm:pt>
    <dgm:pt modelId="{43B43D8E-3AD3-483E-90EE-DB1D0C20CA1D}" type="sibTrans" cxnId="{CC272F55-685B-4709-8066-1E7B16ADB5E7}">
      <dgm:prSet/>
      <dgm:spPr/>
      <dgm:t>
        <a:bodyPr/>
        <a:lstStyle/>
        <a:p>
          <a:endParaRPr lang="pt-BR"/>
        </a:p>
      </dgm:t>
    </dgm:pt>
    <dgm:pt modelId="{38119D92-CF47-4ADE-8F8E-3E070F38EED3}">
      <dgm:prSet phldrT="[Texto]" custT="1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500" b="1" dirty="0">
              <a:solidFill>
                <a:srgbClr val="FFC000"/>
              </a:solidFill>
            </a:rPr>
            <a:t>Desconto na </a:t>
          </a:r>
          <a:r>
            <a:rPr lang="pt-BR" sz="1500" b="1" dirty="0" err="1">
              <a:solidFill>
                <a:srgbClr val="FFC000"/>
              </a:solidFill>
            </a:rPr>
            <a:t>Tusd</a:t>
          </a:r>
          <a:endParaRPr lang="pt-BR" sz="1500" b="1" dirty="0">
            <a:solidFill>
              <a:srgbClr val="FFC000"/>
            </a:solidFill>
          </a:endParaRPr>
        </a:p>
        <a:p>
          <a:r>
            <a:rPr lang="pt-BR" sz="1100" b="1" dirty="0"/>
            <a:t>Incentivo para Energias Renováveis</a:t>
          </a:r>
          <a:endParaRPr lang="pt-BR" sz="1100" dirty="0"/>
        </a:p>
      </dgm:t>
    </dgm:pt>
    <dgm:pt modelId="{FF7BF245-4A57-4D00-A48D-C1A55426CA21}" type="parTrans" cxnId="{1EE9FEA4-196A-417E-806D-B15BE3CFA5CE}">
      <dgm:prSet/>
      <dgm:spPr/>
      <dgm:t>
        <a:bodyPr/>
        <a:lstStyle/>
        <a:p>
          <a:endParaRPr lang="pt-BR"/>
        </a:p>
      </dgm:t>
    </dgm:pt>
    <dgm:pt modelId="{54411D55-388A-4A29-BF21-EEF1905E1EEE}" type="sibTrans" cxnId="{1EE9FEA4-196A-417E-806D-B15BE3CFA5CE}">
      <dgm:prSet/>
      <dgm:spPr/>
      <dgm:t>
        <a:bodyPr/>
        <a:lstStyle/>
        <a:p>
          <a:endParaRPr lang="pt-BR"/>
        </a:p>
      </dgm:t>
    </dgm:pt>
    <dgm:pt modelId="{9460B04E-D0B4-46FD-83FE-5BCFB128BD44}">
      <dgm:prSet phldrT="[Texto]" custT="1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500" b="1" dirty="0">
              <a:solidFill>
                <a:srgbClr val="FFC000"/>
              </a:solidFill>
            </a:rPr>
            <a:t>Evolução Tecnológica</a:t>
          </a:r>
        </a:p>
        <a:p>
          <a:r>
            <a:rPr lang="pt-BR" sz="1100" b="1" dirty="0"/>
            <a:t>Redução do custo das fontes</a:t>
          </a:r>
          <a:endParaRPr lang="pt-BR" sz="1100" dirty="0"/>
        </a:p>
      </dgm:t>
    </dgm:pt>
    <dgm:pt modelId="{FCDDA879-3E73-4345-8907-78259C4E54A1}" type="parTrans" cxnId="{C6E23B88-0CDB-4680-B976-B2AC5CA29818}">
      <dgm:prSet/>
      <dgm:spPr/>
      <dgm:t>
        <a:bodyPr/>
        <a:lstStyle/>
        <a:p>
          <a:endParaRPr lang="pt-BR"/>
        </a:p>
      </dgm:t>
    </dgm:pt>
    <dgm:pt modelId="{DF5D193D-3511-4065-AF23-5E0F1561F0AC}" type="sibTrans" cxnId="{C6E23B88-0CDB-4680-B976-B2AC5CA29818}">
      <dgm:prSet/>
      <dgm:spPr/>
      <dgm:t>
        <a:bodyPr/>
        <a:lstStyle/>
        <a:p>
          <a:endParaRPr lang="pt-BR"/>
        </a:p>
      </dgm:t>
    </dgm:pt>
    <dgm:pt modelId="{9A4390E9-B32C-494F-A62D-44CD9A498566}">
      <dgm:prSet phldrT="[Texto]" custT="1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500" b="1" dirty="0">
              <a:solidFill>
                <a:srgbClr val="FFC000"/>
              </a:solidFill>
            </a:rPr>
            <a:t>Diversos Modelos</a:t>
          </a:r>
        </a:p>
        <a:p>
          <a:r>
            <a:rPr lang="pt-BR" sz="1100" b="1" i="1" dirty="0"/>
            <a:t>Project, Corporate</a:t>
          </a:r>
          <a:r>
            <a:rPr lang="pt-BR" sz="1100" b="1" dirty="0"/>
            <a:t>, debêntures inc., </a:t>
          </a:r>
          <a:r>
            <a:rPr lang="pt-BR" sz="1100" b="1" dirty="0" err="1"/>
            <a:t>APEs</a:t>
          </a:r>
          <a:endParaRPr lang="pt-BR" sz="1100" b="1" dirty="0"/>
        </a:p>
      </dgm:t>
    </dgm:pt>
    <dgm:pt modelId="{250D5070-85FE-4748-89CD-0038D5EAEA70}" type="parTrans" cxnId="{60EB5746-ED33-4031-BE47-1A78FD89B364}">
      <dgm:prSet/>
      <dgm:spPr/>
      <dgm:t>
        <a:bodyPr/>
        <a:lstStyle/>
        <a:p>
          <a:endParaRPr lang="pt-BR"/>
        </a:p>
      </dgm:t>
    </dgm:pt>
    <dgm:pt modelId="{F47FA152-93D0-4025-B1AF-9ED4DF9331E8}" type="sibTrans" cxnId="{60EB5746-ED33-4031-BE47-1A78FD89B364}">
      <dgm:prSet/>
      <dgm:spPr/>
      <dgm:t>
        <a:bodyPr/>
        <a:lstStyle/>
        <a:p>
          <a:endParaRPr lang="pt-BR"/>
        </a:p>
      </dgm:t>
    </dgm:pt>
    <dgm:pt modelId="{A0665979-DA9E-4935-A1F4-8DA6F0AEB36A}">
      <dgm:prSet phldrT="[Texto]" custT="1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500" b="1" dirty="0">
              <a:solidFill>
                <a:srgbClr val="FFC000"/>
              </a:solidFill>
            </a:rPr>
            <a:t>Competição Bancária</a:t>
          </a:r>
        </a:p>
        <a:p>
          <a:r>
            <a:rPr lang="pt-BR" sz="1100" b="1" dirty="0"/>
            <a:t>Entre Financiadores</a:t>
          </a:r>
        </a:p>
      </dgm:t>
    </dgm:pt>
    <dgm:pt modelId="{8EEB9435-8FD8-482B-990F-AA37E0101EC4}" type="parTrans" cxnId="{03EE6EAA-F309-4B01-94E7-16C0F880028B}">
      <dgm:prSet/>
      <dgm:spPr/>
      <dgm:t>
        <a:bodyPr/>
        <a:lstStyle/>
        <a:p>
          <a:endParaRPr lang="pt-BR"/>
        </a:p>
      </dgm:t>
    </dgm:pt>
    <dgm:pt modelId="{56FECC36-A250-4920-B987-15B341801555}" type="sibTrans" cxnId="{03EE6EAA-F309-4B01-94E7-16C0F880028B}">
      <dgm:prSet/>
      <dgm:spPr/>
      <dgm:t>
        <a:bodyPr/>
        <a:lstStyle/>
        <a:p>
          <a:endParaRPr lang="pt-BR"/>
        </a:p>
      </dgm:t>
    </dgm:pt>
    <dgm:pt modelId="{60B39A88-0D44-451E-8DB8-F9CB47FBF666}">
      <dgm:prSet custT="1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500" b="1" dirty="0">
              <a:solidFill>
                <a:srgbClr val="FFC000"/>
              </a:solidFill>
            </a:rPr>
            <a:t>Sinal de Preços</a:t>
          </a:r>
        </a:p>
        <a:p>
          <a:r>
            <a:rPr lang="pt-BR" sz="1100" b="1" dirty="0"/>
            <a:t>Mercado Livre e PLD</a:t>
          </a:r>
        </a:p>
      </dgm:t>
    </dgm:pt>
    <dgm:pt modelId="{E1241F5D-E0A7-44F6-B4B7-F0B7A08587AA}" type="parTrans" cxnId="{29A4E894-D215-47A2-93ED-36F15B3D6286}">
      <dgm:prSet/>
      <dgm:spPr/>
      <dgm:t>
        <a:bodyPr/>
        <a:lstStyle/>
        <a:p>
          <a:endParaRPr lang="pt-BR"/>
        </a:p>
      </dgm:t>
    </dgm:pt>
    <dgm:pt modelId="{B1AA9F7F-470A-402A-83D7-C0ED6650EDDD}" type="sibTrans" cxnId="{29A4E894-D215-47A2-93ED-36F15B3D628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D39A6353-BBED-46DA-A476-193AD25A1A81}">
      <dgm:prSet custT="1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500" b="1" dirty="0">
              <a:solidFill>
                <a:srgbClr val="FFC000"/>
              </a:solidFill>
            </a:rPr>
            <a:t>Mercado</a:t>
          </a:r>
        </a:p>
        <a:p>
          <a:r>
            <a:rPr lang="pt-BR" sz="1100" b="1" dirty="0"/>
            <a:t>Menor demanda do ACR nos leilões</a:t>
          </a:r>
        </a:p>
      </dgm:t>
    </dgm:pt>
    <dgm:pt modelId="{B3390FCA-FBEB-4E14-9C11-458CFCCD7C36}" type="parTrans" cxnId="{56718B97-65BA-450B-A6C4-9F6FE4722844}">
      <dgm:prSet/>
      <dgm:spPr/>
      <dgm:t>
        <a:bodyPr/>
        <a:lstStyle/>
        <a:p>
          <a:endParaRPr lang="pt-BR"/>
        </a:p>
      </dgm:t>
    </dgm:pt>
    <dgm:pt modelId="{E6B397A3-B012-419A-8C6F-463669562B72}" type="sibTrans" cxnId="{56718B97-65BA-450B-A6C4-9F6FE4722844}">
      <dgm:prSet/>
      <dgm:spPr/>
      <dgm:t>
        <a:bodyPr/>
        <a:lstStyle/>
        <a:p>
          <a:endParaRPr lang="pt-BR"/>
        </a:p>
      </dgm:t>
    </dgm:pt>
    <dgm:pt modelId="{B437CAED-EA11-4271-B7BD-BA8904637946}" type="pres">
      <dgm:prSet presAssocID="{FD7D4468-5776-4D70-B181-E96ED693FEB5}" presName="cycle" presStyleCnt="0">
        <dgm:presLayoutVars>
          <dgm:dir/>
          <dgm:resizeHandles val="exact"/>
        </dgm:presLayoutVars>
      </dgm:prSet>
      <dgm:spPr/>
    </dgm:pt>
    <dgm:pt modelId="{09A32D79-D028-4642-9CB8-51DFD1E19534}" type="pres">
      <dgm:prSet presAssocID="{113EBB6A-A1A7-47A0-83CB-4C3812F1F17C}" presName="node" presStyleLbl="node1" presStyleIdx="0" presStyleCnt="7" custScaleX="132103" custScaleY="113485">
        <dgm:presLayoutVars>
          <dgm:bulletEnabled val="1"/>
        </dgm:presLayoutVars>
      </dgm:prSet>
      <dgm:spPr/>
    </dgm:pt>
    <dgm:pt modelId="{7088B3D4-B36A-41B5-895C-C0028722EFE1}" type="pres">
      <dgm:prSet presAssocID="{113EBB6A-A1A7-47A0-83CB-4C3812F1F17C}" presName="spNode" presStyleCnt="0"/>
      <dgm:spPr/>
    </dgm:pt>
    <dgm:pt modelId="{7FA4BFF0-1BAC-406A-8AFB-5BC7D249FED6}" type="pres">
      <dgm:prSet presAssocID="{43B43D8E-3AD3-483E-90EE-DB1D0C20CA1D}" presName="sibTrans" presStyleLbl="sibTrans1D1" presStyleIdx="0" presStyleCnt="7"/>
      <dgm:spPr/>
    </dgm:pt>
    <dgm:pt modelId="{679E5BEE-FCE0-48A9-BF48-C895159BB6A5}" type="pres">
      <dgm:prSet presAssocID="{38119D92-CF47-4ADE-8F8E-3E070F38EED3}" presName="node" presStyleLbl="node1" presStyleIdx="1" presStyleCnt="7" custScaleX="132103" custScaleY="113485">
        <dgm:presLayoutVars>
          <dgm:bulletEnabled val="1"/>
        </dgm:presLayoutVars>
      </dgm:prSet>
      <dgm:spPr/>
    </dgm:pt>
    <dgm:pt modelId="{3891DDE4-063A-4D2A-BC91-95EDD0CA943C}" type="pres">
      <dgm:prSet presAssocID="{38119D92-CF47-4ADE-8F8E-3E070F38EED3}" presName="spNode" presStyleCnt="0"/>
      <dgm:spPr/>
    </dgm:pt>
    <dgm:pt modelId="{477DF767-6D95-46A4-9CBF-7C3EEDC7CF36}" type="pres">
      <dgm:prSet presAssocID="{54411D55-388A-4A29-BF21-EEF1905E1EEE}" presName="sibTrans" presStyleLbl="sibTrans1D1" presStyleIdx="1" presStyleCnt="7"/>
      <dgm:spPr/>
    </dgm:pt>
    <dgm:pt modelId="{447B2A99-6CF5-46E3-A1E7-4AF47C6575FF}" type="pres">
      <dgm:prSet presAssocID="{9460B04E-D0B4-46FD-83FE-5BCFB128BD44}" presName="node" presStyleLbl="node1" presStyleIdx="2" presStyleCnt="7" custScaleX="132103" custScaleY="113485">
        <dgm:presLayoutVars>
          <dgm:bulletEnabled val="1"/>
        </dgm:presLayoutVars>
      </dgm:prSet>
      <dgm:spPr/>
    </dgm:pt>
    <dgm:pt modelId="{55A339D9-7B52-49D0-B575-BD5A266748EB}" type="pres">
      <dgm:prSet presAssocID="{9460B04E-D0B4-46FD-83FE-5BCFB128BD44}" presName="spNode" presStyleCnt="0"/>
      <dgm:spPr/>
    </dgm:pt>
    <dgm:pt modelId="{FF5122C5-36B0-41A5-B702-CA20025DE1E1}" type="pres">
      <dgm:prSet presAssocID="{DF5D193D-3511-4065-AF23-5E0F1561F0AC}" presName="sibTrans" presStyleLbl="sibTrans1D1" presStyleIdx="2" presStyleCnt="7"/>
      <dgm:spPr/>
    </dgm:pt>
    <dgm:pt modelId="{3C104346-2C6B-4F73-A0E2-729354FD3061}" type="pres">
      <dgm:prSet presAssocID="{D39A6353-BBED-46DA-A476-193AD25A1A81}" presName="node" presStyleLbl="node1" presStyleIdx="3" presStyleCnt="7" custScaleX="132103" custScaleY="113485">
        <dgm:presLayoutVars>
          <dgm:bulletEnabled val="1"/>
        </dgm:presLayoutVars>
      </dgm:prSet>
      <dgm:spPr/>
    </dgm:pt>
    <dgm:pt modelId="{9ED92439-FCEB-4EBB-B00F-228432DCFF77}" type="pres">
      <dgm:prSet presAssocID="{D39A6353-BBED-46DA-A476-193AD25A1A81}" presName="spNode" presStyleCnt="0"/>
      <dgm:spPr/>
    </dgm:pt>
    <dgm:pt modelId="{E05DF72D-DE21-4AAF-B495-C831C973FF89}" type="pres">
      <dgm:prSet presAssocID="{E6B397A3-B012-419A-8C6F-463669562B72}" presName="sibTrans" presStyleLbl="sibTrans1D1" presStyleIdx="3" presStyleCnt="7"/>
      <dgm:spPr/>
    </dgm:pt>
    <dgm:pt modelId="{C38A6CEC-E53F-4D79-B72E-DA74F6DA43EE}" type="pres">
      <dgm:prSet presAssocID="{9A4390E9-B32C-494F-A62D-44CD9A498566}" presName="node" presStyleLbl="node1" presStyleIdx="4" presStyleCnt="7" custScaleX="132103" custScaleY="113485">
        <dgm:presLayoutVars>
          <dgm:bulletEnabled val="1"/>
        </dgm:presLayoutVars>
      </dgm:prSet>
      <dgm:spPr/>
    </dgm:pt>
    <dgm:pt modelId="{F145E365-9C81-458C-A53A-1FFF008AF1E3}" type="pres">
      <dgm:prSet presAssocID="{9A4390E9-B32C-494F-A62D-44CD9A498566}" presName="spNode" presStyleCnt="0"/>
      <dgm:spPr/>
    </dgm:pt>
    <dgm:pt modelId="{D4AFCCC4-1A60-4743-A0FC-3EE18E702012}" type="pres">
      <dgm:prSet presAssocID="{F47FA152-93D0-4025-B1AF-9ED4DF9331E8}" presName="sibTrans" presStyleLbl="sibTrans1D1" presStyleIdx="4" presStyleCnt="7"/>
      <dgm:spPr/>
    </dgm:pt>
    <dgm:pt modelId="{8BFA5976-0C1B-45E3-977D-6280B5620AD8}" type="pres">
      <dgm:prSet presAssocID="{60B39A88-0D44-451E-8DB8-F9CB47FBF666}" presName="node" presStyleLbl="node1" presStyleIdx="5" presStyleCnt="7" custScaleX="132103" custScaleY="113485">
        <dgm:presLayoutVars>
          <dgm:bulletEnabled val="1"/>
        </dgm:presLayoutVars>
      </dgm:prSet>
      <dgm:spPr/>
    </dgm:pt>
    <dgm:pt modelId="{FF5C628A-ACFD-4D22-BDC2-B6FB2215C8F7}" type="pres">
      <dgm:prSet presAssocID="{60B39A88-0D44-451E-8DB8-F9CB47FBF666}" presName="spNode" presStyleCnt="0"/>
      <dgm:spPr/>
    </dgm:pt>
    <dgm:pt modelId="{94735947-CE58-4C43-B7CA-DC9BFE8ADB44}" type="pres">
      <dgm:prSet presAssocID="{B1AA9F7F-470A-402A-83D7-C0ED6650EDDD}" presName="sibTrans" presStyleLbl="sibTrans1D1" presStyleIdx="5" presStyleCnt="7"/>
      <dgm:spPr/>
    </dgm:pt>
    <dgm:pt modelId="{E401C3C9-6617-48FF-B5BF-80CD6DB64A40}" type="pres">
      <dgm:prSet presAssocID="{A0665979-DA9E-4935-A1F4-8DA6F0AEB36A}" presName="node" presStyleLbl="node1" presStyleIdx="6" presStyleCnt="7" custScaleX="132103" custScaleY="113485">
        <dgm:presLayoutVars>
          <dgm:bulletEnabled val="1"/>
        </dgm:presLayoutVars>
      </dgm:prSet>
      <dgm:spPr/>
    </dgm:pt>
    <dgm:pt modelId="{39CF1662-1828-4156-BFBB-92361072B925}" type="pres">
      <dgm:prSet presAssocID="{A0665979-DA9E-4935-A1F4-8DA6F0AEB36A}" presName="spNode" presStyleCnt="0"/>
      <dgm:spPr/>
    </dgm:pt>
    <dgm:pt modelId="{40AE6537-656C-4C60-98BF-0F8C0C1D8244}" type="pres">
      <dgm:prSet presAssocID="{56FECC36-A250-4920-B987-15B341801555}" presName="sibTrans" presStyleLbl="sibTrans1D1" presStyleIdx="6" presStyleCnt="7"/>
      <dgm:spPr/>
    </dgm:pt>
  </dgm:ptLst>
  <dgm:cxnLst>
    <dgm:cxn modelId="{5A4BC614-0B13-4E92-BCB0-34D8FE28AD33}" type="presOf" srcId="{9460B04E-D0B4-46FD-83FE-5BCFB128BD44}" destId="{447B2A99-6CF5-46E3-A1E7-4AF47C6575FF}" srcOrd="0" destOrd="0" presId="urn:microsoft.com/office/officeart/2005/8/layout/cycle6"/>
    <dgm:cxn modelId="{A9C86A1C-77C1-4387-BED0-F722A4DA7AEA}" type="presOf" srcId="{113EBB6A-A1A7-47A0-83CB-4C3812F1F17C}" destId="{09A32D79-D028-4642-9CB8-51DFD1E19534}" srcOrd="0" destOrd="0" presId="urn:microsoft.com/office/officeart/2005/8/layout/cycle6"/>
    <dgm:cxn modelId="{7872DF28-7715-4B62-A983-98B0CBADC27E}" type="presOf" srcId="{FD7D4468-5776-4D70-B181-E96ED693FEB5}" destId="{B437CAED-EA11-4271-B7BD-BA8904637946}" srcOrd="0" destOrd="0" presId="urn:microsoft.com/office/officeart/2005/8/layout/cycle6"/>
    <dgm:cxn modelId="{D14AC02A-1F27-4070-BD74-D30294F44169}" type="presOf" srcId="{D39A6353-BBED-46DA-A476-193AD25A1A81}" destId="{3C104346-2C6B-4F73-A0E2-729354FD3061}" srcOrd="0" destOrd="0" presId="urn:microsoft.com/office/officeart/2005/8/layout/cycle6"/>
    <dgm:cxn modelId="{BBE82461-CE87-465C-B4AB-6012E3885FAD}" type="presOf" srcId="{54411D55-388A-4A29-BF21-EEF1905E1EEE}" destId="{477DF767-6D95-46A4-9CBF-7C3EEDC7CF36}" srcOrd="0" destOrd="0" presId="urn:microsoft.com/office/officeart/2005/8/layout/cycle6"/>
    <dgm:cxn modelId="{B5EF3A62-EE50-434C-B2CD-9AF4DE9DDD01}" type="presOf" srcId="{A0665979-DA9E-4935-A1F4-8DA6F0AEB36A}" destId="{E401C3C9-6617-48FF-B5BF-80CD6DB64A40}" srcOrd="0" destOrd="0" presId="urn:microsoft.com/office/officeart/2005/8/layout/cycle6"/>
    <dgm:cxn modelId="{60EB5746-ED33-4031-BE47-1A78FD89B364}" srcId="{FD7D4468-5776-4D70-B181-E96ED693FEB5}" destId="{9A4390E9-B32C-494F-A62D-44CD9A498566}" srcOrd="4" destOrd="0" parTransId="{250D5070-85FE-4748-89CD-0038D5EAEA70}" sibTransId="{F47FA152-93D0-4025-B1AF-9ED4DF9331E8}"/>
    <dgm:cxn modelId="{DE91614C-1D7E-4896-A490-E5E80AF7EA67}" type="presOf" srcId="{56FECC36-A250-4920-B987-15B341801555}" destId="{40AE6537-656C-4C60-98BF-0F8C0C1D8244}" srcOrd="0" destOrd="0" presId="urn:microsoft.com/office/officeart/2005/8/layout/cycle6"/>
    <dgm:cxn modelId="{CC272F55-685B-4709-8066-1E7B16ADB5E7}" srcId="{FD7D4468-5776-4D70-B181-E96ED693FEB5}" destId="{113EBB6A-A1A7-47A0-83CB-4C3812F1F17C}" srcOrd="0" destOrd="0" parTransId="{FB374EB6-4B05-4D90-95BF-25422FA16C64}" sibTransId="{43B43D8E-3AD3-483E-90EE-DB1D0C20CA1D}"/>
    <dgm:cxn modelId="{3B46DD75-103E-419D-BC68-E23CC1C6968D}" type="presOf" srcId="{F47FA152-93D0-4025-B1AF-9ED4DF9331E8}" destId="{D4AFCCC4-1A60-4743-A0FC-3EE18E702012}" srcOrd="0" destOrd="0" presId="urn:microsoft.com/office/officeart/2005/8/layout/cycle6"/>
    <dgm:cxn modelId="{F402CD7A-9763-47A8-A0C0-C9F9CF68D2FE}" type="presOf" srcId="{60B39A88-0D44-451E-8DB8-F9CB47FBF666}" destId="{8BFA5976-0C1B-45E3-977D-6280B5620AD8}" srcOrd="0" destOrd="0" presId="urn:microsoft.com/office/officeart/2005/8/layout/cycle6"/>
    <dgm:cxn modelId="{C6E23B88-0CDB-4680-B976-B2AC5CA29818}" srcId="{FD7D4468-5776-4D70-B181-E96ED693FEB5}" destId="{9460B04E-D0B4-46FD-83FE-5BCFB128BD44}" srcOrd="2" destOrd="0" parTransId="{FCDDA879-3E73-4345-8907-78259C4E54A1}" sibTransId="{DF5D193D-3511-4065-AF23-5E0F1561F0AC}"/>
    <dgm:cxn modelId="{967CA088-415C-4DDB-8E7F-698E29C03620}" type="presOf" srcId="{DF5D193D-3511-4065-AF23-5E0F1561F0AC}" destId="{FF5122C5-36B0-41A5-B702-CA20025DE1E1}" srcOrd="0" destOrd="0" presId="urn:microsoft.com/office/officeart/2005/8/layout/cycle6"/>
    <dgm:cxn modelId="{B3DBD289-36AA-4A8A-97C6-A2275638D638}" type="presOf" srcId="{9A4390E9-B32C-494F-A62D-44CD9A498566}" destId="{C38A6CEC-E53F-4D79-B72E-DA74F6DA43EE}" srcOrd="0" destOrd="0" presId="urn:microsoft.com/office/officeart/2005/8/layout/cycle6"/>
    <dgm:cxn modelId="{29A4E894-D215-47A2-93ED-36F15B3D6286}" srcId="{FD7D4468-5776-4D70-B181-E96ED693FEB5}" destId="{60B39A88-0D44-451E-8DB8-F9CB47FBF666}" srcOrd="5" destOrd="0" parTransId="{E1241F5D-E0A7-44F6-B4B7-F0B7A08587AA}" sibTransId="{B1AA9F7F-470A-402A-83D7-C0ED6650EDDD}"/>
    <dgm:cxn modelId="{56718B97-65BA-450B-A6C4-9F6FE4722844}" srcId="{FD7D4468-5776-4D70-B181-E96ED693FEB5}" destId="{D39A6353-BBED-46DA-A476-193AD25A1A81}" srcOrd="3" destOrd="0" parTransId="{B3390FCA-FBEB-4E14-9C11-458CFCCD7C36}" sibTransId="{E6B397A3-B012-419A-8C6F-463669562B72}"/>
    <dgm:cxn modelId="{0CAFDCA3-03CA-48D5-ABA3-EE2FC0D3C2DD}" type="presOf" srcId="{B1AA9F7F-470A-402A-83D7-C0ED6650EDDD}" destId="{94735947-CE58-4C43-B7CA-DC9BFE8ADB44}" srcOrd="0" destOrd="0" presId="urn:microsoft.com/office/officeart/2005/8/layout/cycle6"/>
    <dgm:cxn modelId="{1EE9FEA4-196A-417E-806D-B15BE3CFA5CE}" srcId="{FD7D4468-5776-4D70-B181-E96ED693FEB5}" destId="{38119D92-CF47-4ADE-8F8E-3E070F38EED3}" srcOrd="1" destOrd="0" parTransId="{FF7BF245-4A57-4D00-A48D-C1A55426CA21}" sibTransId="{54411D55-388A-4A29-BF21-EEF1905E1EEE}"/>
    <dgm:cxn modelId="{03EE6EAA-F309-4B01-94E7-16C0F880028B}" srcId="{FD7D4468-5776-4D70-B181-E96ED693FEB5}" destId="{A0665979-DA9E-4935-A1F4-8DA6F0AEB36A}" srcOrd="6" destOrd="0" parTransId="{8EEB9435-8FD8-482B-990F-AA37E0101EC4}" sibTransId="{56FECC36-A250-4920-B987-15B341801555}"/>
    <dgm:cxn modelId="{9AEC14D5-6167-42C9-B526-C0EAAC515EBA}" type="presOf" srcId="{43B43D8E-3AD3-483E-90EE-DB1D0C20CA1D}" destId="{7FA4BFF0-1BAC-406A-8AFB-5BC7D249FED6}" srcOrd="0" destOrd="0" presId="urn:microsoft.com/office/officeart/2005/8/layout/cycle6"/>
    <dgm:cxn modelId="{5B36C1EA-969A-43EC-B50D-E34B464A0EFC}" type="presOf" srcId="{E6B397A3-B012-419A-8C6F-463669562B72}" destId="{E05DF72D-DE21-4AAF-B495-C831C973FF89}" srcOrd="0" destOrd="0" presId="urn:microsoft.com/office/officeart/2005/8/layout/cycle6"/>
    <dgm:cxn modelId="{7D6952F8-0598-4B69-87DC-233B0BFF1569}" type="presOf" srcId="{38119D92-CF47-4ADE-8F8E-3E070F38EED3}" destId="{679E5BEE-FCE0-48A9-BF48-C895159BB6A5}" srcOrd="0" destOrd="0" presId="urn:microsoft.com/office/officeart/2005/8/layout/cycle6"/>
    <dgm:cxn modelId="{FC0E132B-F330-4451-9826-58D1CEEE5272}" type="presParOf" srcId="{B437CAED-EA11-4271-B7BD-BA8904637946}" destId="{09A32D79-D028-4642-9CB8-51DFD1E19534}" srcOrd="0" destOrd="0" presId="urn:microsoft.com/office/officeart/2005/8/layout/cycle6"/>
    <dgm:cxn modelId="{B5220F45-9828-4CBB-9786-E05789C89F82}" type="presParOf" srcId="{B437CAED-EA11-4271-B7BD-BA8904637946}" destId="{7088B3D4-B36A-41B5-895C-C0028722EFE1}" srcOrd="1" destOrd="0" presId="urn:microsoft.com/office/officeart/2005/8/layout/cycle6"/>
    <dgm:cxn modelId="{DF107F42-61E7-4757-8665-08F084E81F75}" type="presParOf" srcId="{B437CAED-EA11-4271-B7BD-BA8904637946}" destId="{7FA4BFF0-1BAC-406A-8AFB-5BC7D249FED6}" srcOrd="2" destOrd="0" presId="urn:microsoft.com/office/officeart/2005/8/layout/cycle6"/>
    <dgm:cxn modelId="{2025F2DF-B6B2-4F5B-AA4D-ABBE80D289D0}" type="presParOf" srcId="{B437CAED-EA11-4271-B7BD-BA8904637946}" destId="{679E5BEE-FCE0-48A9-BF48-C895159BB6A5}" srcOrd="3" destOrd="0" presId="urn:microsoft.com/office/officeart/2005/8/layout/cycle6"/>
    <dgm:cxn modelId="{CAC41950-443A-4FE0-BAF8-7D84367B9778}" type="presParOf" srcId="{B437CAED-EA11-4271-B7BD-BA8904637946}" destId="{3891DDE4-063A-4D2A-BC91-95EDD0CA943C}" srcOrd="4" destOrd="0" presId="urn:microsoft.com/office/officeart/2005/8/layout/cycle6"/>
    <dgm:cxn modelId="{1A9B9280-CFA7-4959-A5E9-664E83A901FD}" type="presParOf" srcId="{B437CAED-EA11-4271-B7BD-BA8904637946}" destId="{477DF767-6D95-46A4-9CBF-7C3EEDC7CF36}" srcOrd="5" destOrd="0" presId="urn:microsoft.com/office/officeart/2005/8/layout/cycle6"/>
    <dgm:cxn modelId="{E9C5F228-B146-4B27-8529-A84B604BBB9B}" type="presParOf" srcId="{B437CAED-EA11-4271-B7BD-BA8904637946}" destId="{447B2A99-6CF5-46E3-A1E7-4AF47C6575FF}" srcOrd="6" destOrd="0" presId="urn:microsoft.com/office/officeart/2005/8/layout/cycle6"/>
    <dgm:cxn modelId="{48B1DB43-2B86-4811-A455-F3FBB2E733C6}" type="presParOf" srcId="{B437CAED-EA11-4271-B7BD-BA8904637946}" destId="{55A339D9-7B52-49D0-B575-BD5A266748EB}" srcOrd="7" destOrd="0" presId="urn:microsoft.com/office/officeart/2005/8/layout/cycle6"/>
    <dgm:cxn modelId="{485CD809-136A-4B06-A643-616B0B3CE21A}" type="presParOf" srcId="{B437CAED-EA11-4271-B7BD-BA8904637946}" destId="{FF5122C5-36B0-41A5-B702-CA20025DE1E1}" srcOrd="8" destOrd="0" presId="urn:microsoft.com/office/officeart/2005/8/layout/cycle6"/>
    <dgm:cxn modelId="{6F9F8492-906D-4DCC-B8E6-67AE91C042AC}" type="presParOf" srcId="{B437CAED-EA11-4271-B7BD-BA8904637946}" destId="{3C104346-2C6B-4F73-A0E2-729354FD3061}" srcOrd="9" destOrd="0" presId="urn:microsoft.com/office/officeart/2005/8/layout/cycle6"/>
    <dgm:cxn modelId="{9EA0C287-D0BD-4280-87BA-EA6718ADE552}" type="presParOf" srcId="{B437CAED-EA11-4271-B7BD-BA8904637946}" destId="{9ED92439-FCEB-4EBB-B00F-228432DCFF77}" srcOrd="10" destOrd="0" presId="urn:microsoft.com/office/officeart/2005/8/layout/cycle6"/>
    <dgm:cxn modelId="{CAAEB4C5-986B-48E9-BB11-6E8B59662D16}" type="presParOf" srcId="{B437CAED-EA11-4271-B7BD-BA8904637946}" destId="{E05DF72D-DE21-4AAF-B495-C831C973FF89}" srcOrd="11" destOrd="0" presId="urn:microsoft.com/office/officeart/2005/8/layout/cycle6"/>
    <dgm:cxn modelId="{FF82AE10-4301-4410-BA0C-D5C35469DF32}" type="presParOf" srcId="{B437CAED-EA11-4271-B7BD-BA8904637946}" destId="{C38A6CEC-E53F-4D79-B72E-DA74F6DA43EE}" srcOrd="12" destOrd="0" presId="urn:microsoft.com/office/officeart/2005/8/layout/cycle6"/>
    <dgm:cxn modelId="{24FC3BDB-1C0F-472A-9F05-D1F76E19ED64}" type="presParOf" srcId="{B437CAED-EA11-4271-B7BD-BA8904637946}" destId="{F145E365-9C81-458C-A53A-1FFF008AF1E3}" srcOrd="13" destOrd="0" presId="urn:microsoft.com/office/officeart/2005/8/layout/cycle6"/>
    <dgm:cxn modelId="{FC37A7A2-86FA-4D4D-ADCA-F282F0A6289C}" type="presParOf" srcId="{B437CAED-EA11-4271-B7BD-BA8904637946}" destId="{D4AFCCC4-1A60-4743-A0FC-3EE18E702012}" srcOrd="14" destOrd="0" presId="urn:microsoft.com/office/officeart/2005/8/layout/cycle6"/>
    <dgm:cxn modelId="{F6D98F4A-D39B-4C73-AC37-9A4ADE9E26A0}" type="presParOf" srcId="{B437CAED-EA11-4271-B7BD-BA8904637946}" destId="{8BFA5976-0C1B-45E3-977D-6280B5620AD8}" srcOrd="15" destOrd="0" presId="urn:microsoft.com/office/officeart/2005/8/layout/cycle6"/>
    <dgm:cxn modelId="{88160BC8-7266-4085-BBCB-5D8F08643852}" type="presParOf" srcId="{B437CAED-EA11-4271-B7BD-BA8904637946}" destId="{FF5C628A-ACFD-4D22-BDC2-B6FB2215C8F7}" srcOrd="16" destOrd="0" presId="urn:microsoft.com/office/officeart/2005/8/layout/cycle6"/>
    <dgm:cxn modelId="{C0DD128C-7370-48E4-85A1-1BE231E5AB58}" type="presParOf" srcId="{B437CAED-EA11-4271-B7BD-BA8904637946}" destId="{94735947-CE58-4C43-B7CA-DC9BFE8ADB44}" srcOrd="17" destOrd="0" presId="urn:microsoft.com/office/officeart/2005/8/layout/cycle6"/>
    <dgm:cxn modelId="{0C521D61-9FDE-4C64-A2D7-C979E0C13382}" type="presParOf" srcId="{B437CAED-EA11-4271-B7BD-BA8904637946}" destId="{E401C3C9-6617-48FF-B5BF-80CD6DB64A40}" srcOrd="18" destOrd="0" presId="urn:microsoft.com/office/officeart/2005/8/layout/cycle6"/>
    <dgm:cxn modelId="{2C1F50E6-D14F-4664-B657-E91DE25BD3A0}" type="presParOf" srcId="{B437CAED-EA11-4271-B7BD-BA8904637946}" destId="{39CF1662-1828-4156-BFBB-92361072B925}" srcOrd="19" destOrd="0" presId="urn:microsoft.com/office/officeart/2005/8/layout/cycle6"/>
    <dgm:cxn modelId="{38404228-7FF2-4A77-A80F-B17D9616D700}" type="presParOf" srcId="{B437CAED-EA11-4271-B7BD-BA8904637946}" destId="{40AE6537-656C-4C60-98BF-0F8C0C1D8244}" srcOrd="20" destOrd="0" presId="urn:microsoft.com/office/officeart/2005/8/layout/cycle6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11ACA-072D-4545-9602-16A3ACD0A6B9}">
      <dsp:nvSpPr>
        <dsp:cNvPr id="0" name=""/>
        <dsp:cNvSpPr/>
      </dsp:nvSpPr>
      <dsp:spPr>
        <a:xfrm>
          <a:off x="0" y="0"/>
          <a:ext cx="8128000" cy="156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Parque gerador em construção</a:t>
          </a:r>
          <a:endParaRPr lang="pt-BR" sz="24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+mj-lt"/>
            </a:rPr>
            <a:t>Aneel / Relatório de Acompanhamento da Expansão da Oferta de Geração de Energia Elétrica - RALIE  (junho/2019)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+mj-lt"/>
            </a:rPr>
            <a:t>Usinas em construção, oferta </a:t>
          </a:r>
          <a:r>
            <a:rPr lang="pt-BR" sz="1900" kern="1200" dirty="0">
              <a:solidFill>
                <a:srgbClr val="92D050"/>
              </a:solidFill>
              <a:latin typeface="+mj-lt"/>
            </a:rPr>
            <a:t>Verde</a:t>
          </a:r>
          <a:r>
            <a:rPr lang="pt-BR" sz="1900" kern="1200" dirty="0">
              <a:latin typeface="+mj-lt"/>
            </a:rPr>
            <a:t> e </a:t>
          </a:r>
          <a:r>
            <a:rPr lang="pt-BR" sz="1900" kern="1200" dirty="0">
              <a:solidFill>
                <a:srgbClr val="FFFF00"/>
              </a:solidFill>
              <a:latin typeface="+mj-lt"/>
            </a:rPr>
            <a:t>Amarela</a:t>
          </a:r>
          <a:endParaRPr lang="pt-BR" sz="1900" kern="1200" dirty="0">
            <a:solidFill>
              <a:srgbClr val="FFFF00"/>
            </a:solidFill>
          </a:endParaRPr>
        </a:p>
      </dsp:txBody>
      <dsp:txXfrm>
        <a:off x="1782405" y="0"/>
        <a:ext cx="6345594" cy="1568050"/>
      </dsp:txXfrm>
    </dsp:sp>
    <dsp:sp modelId="{54A471EF-427F-4EB3-821F-62FD2F76F894}">
      <dsp:nvSpPr>
        <dsp:cNvPr id="0" name=""/>
        <dsp:cNvSpPr/>
      </dsp:nvSpPr>
      <dsp:spPr>
        <a:xfrm>
          <a:off x="156805" y="156805"/>
          <a:ext cx="1625600" cy="1254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C50CB-C44E-4863-80B3-3D1680788281}">
      <dsp:nvSpPr>
        <dsp:cNvPr id="0" name=""/>
        <dsp:cNvSpPr/>
      </dsp:nvSpPr>
      <dsp:spPr>
        <a:xfrm>
          <a:off x="0" y="1724856"/>
          <a:ext cx="8128000" cy="156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Cálculo da </a:t>
          </a:r>
          <a:r>
            <a:rPr lang="pt-BR" sz="2400" b="1" kern="1200">
              <a:latin typeface="+mj-lt"/>
            </a:rPr>
            <a:t>parcela livre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+mj-lt"/>
            </a:rPr>
            <a:t>Aneel / RALIE (junho/2019)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+mj-lt"/>
            </a:rPr>
            <a:t>CCEE / resultado dos Leilões de Energia Nova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 err="1">
              <a:latin typeface="+mj-lt"/>
            </a:rPr>
            <a:t>LENs</a:t>
          </a:r>
          <a:r>
            <a:rPr lang="pt-BR" sz="1900" kern="1200" dirty="0">
              <a:latin typeface="+mj-lt"/>
            </a:rPr>
            <a:t> 2015 ao 1º sem. 2019</a:t>
          </a:r>
        </a:p>
      </dsp:txBody>
      <dsp:txXfrm>
        <a:off x="1782405" y="1724856"/>
        <a:ext cx="6345594" cy="1568050"/>
      </dsp:txXfrm>
    </dsp:sp>
    <dsp:sp modelId="{FE165337-83F2-453F-8E58-531EE2D1408A}">
      <dsp:nvSpPr>
        <dsp:cNvPr id="0" name=""/>
        <dsp:cNvSpPr/>
      </dsp:nvSpPr>
      <dsp:spPr>
        <a:xfrm>
          <a:off x="156805" y="1881661"/>
          <a:ext cx="1625600" cy="1254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4E1E2-0D50-4886-B0B9-F9A78320B5D0}">
      <dsp:nvSpPr>
        <dsp:cNvPr id="0" name=""/>
        <dsp:cNvSpPr/>
      </dsp:nvSpPr>
      <dsp:spPr>
        <a:xfrm>
          <a:off x="0" y="3449712"/>
          <a:ext cx="8128000" cy="156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Estimativa de investimentos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+mj-lt"/>
            </a:rPr>
            <a:t>Plano Decenal de Energia (PDE) 2027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+mj-lt"/>
            </a:rPr>
            <a:t>Segmentado por fonte</a:t>
          </a:r>
        </a:p>
      </dsp:txBody>
      <dsp:txXfrm>
        <a:off x="1782405" y="3449712"/>
        <a:ext cx="6345594" cy="1568050"/>
      </dsp:txXfrm>
    </dsp:sp>
    <dsp:sp modelId="{5F430844-A29D-42C7-9008-F3F871F62073}">
      <dsp:nvSpPr>
        <dsp:cNvPr id="0" name=""/>
        <dsp:cNvSpPr/>
      </dsp:nvSpPr>
      <dsp:spPr>
        <a:xfrm>
          <a:off x="156805" y="3606517"/>
          <a:ext cx="1625600" cy="1254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32D79-D028-4642-9CB8-51DFD1E19534}">
      <dsp:nvSpPr>
        <dsp:cNvPr id="0" name=""/>
        <dsp:cNvSpPr/>
      </dsp:nvSpPr>
      <dsp:spPr>
        <a:xfrm>
          <a:off x="3021553" y="-53626"/>
          <a:ext cx="1678494" cy="93725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FFC000"/>
              </a:solidFill>
            </a:rPr>
            <a:t>Novas Modelagens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(BNDES)</a:t>
          </a:r>
        </a:p>
      </dsp:txBody>
      <dsp:txXfrm>
        <a:off x="3067306" y="-7873"/>
        <a:ext cx="1586988" cy="845751"/>
      </dsp:txXfrm>
    </dsp:sp>
    <dsp:sp modelId="{7FA4BFF0-1BAC-406A-8AFB-5BC7D249FED6}">
      <dsp:nvSpPr>
        <dsp:cNvPr id="0" name=""/>
        <dsp:cNvSpPr/>
      </dsp:nvSpPr>
      <dsp:spPr>
        <a:xfrm>
          <a:off x="1502064" y="415002"/>
          <a:ext cx="4717472" cy="4717472"/>
        </a:xfrm>
        <a:custGeom>
          <a:avLst/>
          <a:gdLst/>
          <a:ahLst/>
          <a:cxnLst/>
          <a:rect l="0" t="0" r="0" b="0"/>
          <a:pathLst>
            <a:path>
              <a:moveTo>
                <a:pt x="3203298" y="156385"/>
              </a:moveTo>
              <a:arcTo wR="2358736" hR="2358736" stAng="17458856" swAng="8147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E5BEE-FCE0-48A9-BF48-C895159BB6A5}">
      <dsp:nvSpPr>
        <dsp:cNvPr id="0" name=""/>
        <dsp:cNvSpPr/>
      </dsp:nvSpPr>
      <dsp:spPr>
        <a:xfrm>
          <a:off x="4865687" y="834461"/>
          <a:ext cx="1678494" cy="93725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FFC000"/>
              </a:solidFill>
            </a:rPr>
            <a:t>Desconto na </a:t>
          </a:r>
          <a:r>
            <a:rPr lang="pt-BR" sz="1500" b="1" kern="1200" dirty="0" err="1">
              <a:solidFill>
                <a:srgbClr val="FFC000"/>
              </a:solidFill>
            </a:rPr>
            <a:t>Tusd</a:t>
          </a:r>
          <a:endParaRPr lang="pt-BR" sz="1500" b="1" kern="1200" dirty="0">
            <a:solidFill>
              <a:srgbClr val="FFC000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Incentivo para Energias Renováveis</a:t>
          </a:r>
          <a:endParaRPr lang="pt-BR" sz="1100" kern="1200" dirty="0"/>
        </a:p>
      </dsp:txBody>
      <dsp:txXfrm>
        <a:off x="4911440" y="880214"/>
        <a:ext cx="1586988" cy="845751"/>
      </dsp:txXfrm>
    </dsp:sp>
    <dsp:sp modelId="{477DF767-6D95-46A4-9CBF-7C3EEDC7CF36}">
      <dsp:nvSpPr>
        <dsp:cNvPr id="0" name=""/>
        <dsp:cNvSpPr/>
      </dsp:nvSpPr>
      <dsp:spPr>
        <a:xfrm>
          <a:off x="1502064" y="415002"/>
          <a:ext cx="4717472" cy="4717472"/>
        </a:xfrm>
        <a:custGeom>
          <a:avLst/>
          <a:gdLst/>
          <a:ahLst/>
          <a:cxnLst/>
          <a:rect l="0" t="0" r="0" b="0"/>
          <a:pathLst>
            <a:path>
              <a:moveTo>
                <a:pt x="4498628" y="1366517"/>
              </a:moveTo>
              <a:arcTo wR="2358736" hR="2358736" stAng="20107436" swAng="15587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2A99-6CF5-46E3-A1E7-4AF47C6575FF}">
      <dsp:nvSpPr>
        <dsp:cNvPr id="0" name=""/>
        <dsp:cNvSpPr/>
      </dsp:nvSpPr>
      <dsp:spPr>
        <a:xfrm>
          <a:off x="5321150" y="2829977"/>
          <a:ext cx="1678494" cy="93725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FFC000"/>
              </a:solidFill>
            </a:rPr>
            <a:t>Evolução Tecnológica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Redução do custo das fontes</a:t>
          </a:r>
          <a:endParaRPr lang="pt-BR" sz="1100" kern="1200" dirty="0"/>
        </a:p>
      </dsp:txBody>
      <dsp:txXfrm>
        <a:off x="5366903" y="2875730"/>
        <a:ext cx="1586988" cy="845751"/>
      </dsp:txXfrm>
    </dsp:sp>
    <dsp:sp modelId="{FF5122C5-36B0-41A5-B702-CA20025DE1E1}">
      <dsp:nvSpPr>
        <dsp:cNvPr id="0" name=""/>
        <dsp:cNvSpPr/>
      </dsp:nvSpPr>
      <dsp:spPr>
        <a:xfrm>
          <a:off x="1502064" y="415002"/>
          <a:ext cx="4717472" cy="4717472"/>
        </a:xfrm>
        <a:custGeom>
          <a:avLst/>
          <a:gdLst/>
          <a:ahLst/>
          <a:cxnLst/>
          <a:rect l="0" t="0" r="0" b="0"/>
          <a:pathLst>
            <a:path>
              <a:moveTo>
                <a:pt x="4494623" y="3359547"/>
              </a:moveTo>
              <a:arcTo wR="2358736" hR="2358736" stAng="1506381" swAng="11585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04346-2C6B-4F73-A0E2-729354FD3061}">
      <dsp:nvSpPr>
        <dsp:cNvPr id="0" name=""/>
        <dsp:cNvSpPr/>
      </dsp:nvSpPr>
      <dsp:spPr>
        <a:xfrm>
          <a:off x="4044970" y="4430257"/>
          <a:ext cx="1678494" cy="93725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FFC000"/>
              </a:solidFill>
            </a:rPr>
            <a:t>Mercado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Menor demanda do ACR nos leilões</a:t>
          </a:r>
        </a:p>
      </dsp:txBody>
      <dsp:txXfrm>
        <a:off x="4090723" y="4476010"/>
        <a:ext cx="1586988" cy="845751"/>
      </dsp:txXfrm>
    </dsp:sp>
    <dsp:sp modelId="{E05DF72D-DE21-4AAF-B495-C831C973FF89}">
      <dsp:nvSpPr>
        <dsp:cNvPr id="0" name=""/>
        <dsp:cNvSpPr/>
      </dsp:nvSpPr>
      <dsp:spPr>
        <a:xfrm>
          <a:off x="1502064" y="415002"/>
          <a:ext cx="4717472" cy="4717472"/>
        </a:xfrm>
        <a:custGeom>
          <a:avLst/>
          <a:gdLst/>
          <a:ahLst/>
          <a:cxnLst/>
          <a:rect l="0" t="0" r="0" b="0"/>
          <a:pathLst>
            <a:path>
              <a:moveTo>
                <a:pt x="2539233" y="4710556"/>
              </a:moveTo>
              <a:arcTo wR="2358736" hR="2358736" stAng="5136676" swAng="5266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6CEC-E53F-4D79-B72E-DA74F6DA43EE}">
      <dsp:nvSpPr>
        <dsp:cNvPr id="0" name=""/>
        <dsp:cNvSpPr/>
      </dsp:nvSpPr>
      <dsp:spPr>
        <a:xfrm>
          <a:off x="1998135" y="4430257"/>
          <a:ext cx="1678494" cy="93725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FFC000"/>
              </a:solidFill>
            </a:rPr>
            <a:t>Diversos Modelos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1" kern="1200" dirty="0"/>
            <a:t>Project, Corporate</a:t>
          </a:r>
          <a:r>
            <a:rPr lang="pt-BR" sz="1100" b="1" kern="1200" dirty="0"/>
            <a:t>, debêntures inc., </a:t>
          </a:r>
          <a:r>
            <a:rPr lang="pt-BR" sz="1100" b="1" kern="1200" dirty="0" err="1"/>
            <a:t>APEs</a:t>
          </a:r>
          <a:endParaRPr lang="pt-BR" sz="1100" b="1" kern="1200" dirty="0"/>
        </a:p>
      </dsp:txBody>
      <dsp:txXfrm>
        <a:off x="2043888" y="4476010"/>
        <a:ext cx="1586988" cy="845751"/>
      </dsp:txXfrm>
    </dsp:sp>
    <dsp:sp modelId="{D4AFCCC4-1A60-4743-A0FC-3EE18E702012}">
      <dsp:nvSpPr>
        <dsp:cNvPr id="0" name=""/>
        <dsp:cNvSpPr/>
      </dsp:nvSpPr>
      <dsp:spPr>
        <a:xfrm>
          <a:off x="1502064" y="415002"/>
          <a:ext cx="4717472" cy="4717472"/>
        </a:xfrm>
        <a:custGeom>
          <a:avLst/>
          <a:gdLst/>
          <a:ahLst/>
          <a:cxnLst/>
          <a:rect l="0" t="0" r="0" b="0"/>
          <a:pathLst>
            <a:path>
              <a:moveTo>
                <a:pt x="673917" y="4009500"/>
              </a:moveTo>
              <a:arcTo wR="2358736" hR="2358736" stAng="8135097" swAng="11585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A5976-0C1B-45E3-977D-6280B5620AD8}">
      <dsp:nvSpPr>
        <dsp:cNvPr id="0" name=""/>
        <dsp:cNvSpPr/>
      </dsp:nvSpPr>
      <dsp:spPr>
        <a:xfrm>
          <a:off x="721955" y="2829977"/>
          <a:ext cx="1678494" cy="93725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FFC000"/>
              </a:solidFill>
            </a:rPr>
            <a:t>Sinal de Preços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Mercado Livre e PLD</a:t>
          </a:r>
        </a:p>
      </dsp:txBody>
      <dsp:txXfrm>
        <a:off x="767708" y="2875730"/>
        <a:ext cx="1586988" cy="845751"/>
      </dsp:txXfrm>
    </dsp:sp>
    <dsp:sp modelId="{94735947-CE58-4C43-B7CA-DC9BFE8ADB44}">
      <dsp:nvSpPr>
        <dsp:cNvPr id="0" name=""/>
        <dsp:cNvSpPr/>
      </dsp:nvSpPr>
      <dsp:spPr>
        <a:xfrm>
          <a:off x="1502064" y="415002"/>
          <a:ext cx="4717472" cy="4717472"/>
        </a:xfrm>
        <a:custGeom>
          <a:avLst/>
          <a:gdLst/>
          <a:ahLst/>
          <a:cxnLst/>
          <a:rect l="0" t="0" r="0" b="0"/>
          <a:pathLst>
            <a:path>
              <a:moveTo>
                <a:pt x="437" y="2404163"/>
              </a:moveTo>
              <a:arcTo wR="2358736" hR="2358736" stAng="10733788" swAng="15587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1C3C9-6617-48FF-B5BF-80CD6DB64A40}">
      <dsp:nvSpPr>
        <dsp:cNvPr id="0" name=""/>
        <dsp:cNvSpPr/>
      </dsp:nvSpPr>
      <dsp:spPr>
        <a:xfrm>
          <a:off x="1177418" y="834461"/>
          <a:ext cx="1678494" cy="93725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FFC000"/>
              </a:solidFill>
            </a:rPr>
            <a:t>Competição Bancária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Entre Financiadores</a:t>
          </a:r>
        </a:p>
      </dsp:txBody>
      <dsp:txXfrm>
        <a:off x="1223171" y="880214"/>
        <a:ext cx="1586988" cy="845751"/>
      </dsp:txXfrm>
    </dsp:sp>
    <dsp:sp modelId="{40AE6537-656C-4C60-98BF-0F8C0C1D8244}">
      <dsp:nvSpPr>
        <dsp:cNvPr id="0" name=""/>
        <dsp:cNvSpPr/>
      </dsp:nvSpPr>
      <dsp:spPr>
        <a:xfrm>
          <a:off x="1502064" y="415002"/>
          <a:ext cx="4717472" cy="4717472"/>
        </a:xfrm>
        <a:custGeom>
          <a:avLst/>
          <a:gdLst/>
          <a:ahLst/>
          <a:cxnLst/>
          <a:rect l="0" t="0" r="0" b="0"/>
          <a:pathLst>
            <a:path>
              <a:moveTo>
                <a:pt x="1020718" y="416225"/>
              </a:moveTo>
              <a:arcTo wR="2358736" hR="2358736" stAng="14126436" swAng="8147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66DB-DACD-4154-8BC0-24DCA01E477A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F347-755F-4F90-8B0C-C071CBB163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6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D680-59B8-9948-BE46-56461DC1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28CA7-9191-044F-BFD3-3E68B5630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6AD5B-9E02-304B-BD61-6945F706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00689-5BB7-C240-8D3C-4991D40A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1D430-5AAB-FF4F-B78A-6E1518D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3B48-51D4-D543-A217-BE85C2F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63A74-E1C1-B54B-BFB1-6650E41B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1D1B7-7F18-934C-A8B2-F82231D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93AE6-E81F-5B4B-A2F1-B333C827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B420-4F57-6948-AF52-4EABB72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1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841CA-1735-904D-97BC-4BE2B7000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907A7-A3DC-6D40-B5EC-0B1AB391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5BBEA-6FD7-D041-B061-338C7915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AC17-EE03-C741-81C5-27237B43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DC7C4-7865-1243-93E8-19BEB2A9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C8BD-53F9-C649-B825-A5F0FC7A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E7CA-B7AE-6544-8357-3EEF9E90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2B8E-DAC7-9A4E-91EF-D88A6E6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9CD51-F7EB-2A41-8D28-7F598FD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9DC2F-BA24-4D4D-86B9-CFEFA7E2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3FAA-F106-0043-9723-5271278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8A0F7-9965-D54B-9701-790619DC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8D20-8616-0D4E-879E-3501D4A9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61498-C20D-6543-8EDA-2195F30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B4E6-585B-8144-90AA-E02DB05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72F6-F60C-5C41-9896-88F71697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B157-440A-D24A-BE1A-8DB586881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65BB8-25C2-164B-A1EC-81C85C310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D890F-F8EC-B741-8335-C946DB18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96BB5-67A2-6C4D-8ED1-11C982D7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B096F-7A3E-A946-8FE4-80A3DE42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C1ED-7606-F440-AA8F-BCD8AFE8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5B28-ECA2-9F4C-8B1D-A6E28F90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1B5DB-8991-ED42-921F-98D44032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95267-B607-F34B-A05B-ABE69AECC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90E9F-3E7F-3D49-B00A-9C50ECCB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8BB74-CF10-9742-8078-F583FE82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1D800-C380-364D-9980-6CD04BE0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108F0-A3D0-0D43-9B45-373A6933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6EC6-C664-9F44-BF96-15EBD8D6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820A2-C43B-D54C-943C-ABB9BC8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10BC2-3153-F740-AE8D-3AD0B83B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1D511-6F39-8A41-8CC6-0C4E1987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F0D6A-CC6D-B74B-A7EA-E642F69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9961A-695D-934E-9F50-EA14FDF6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64484-C539-9547-A80F-E1558D9E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C469-9090-0346-BDA1-3D61250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0D48-4497-F24B-9311-10CDD5DF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7C1CB-D757-0A40-91A8-3FFA63AED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674C-23CC-5547-BE9C-2E0FF51C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44738-C128-8F4A-B66C-4191340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60250-55C0-3847-A5B6-4048915A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3B5B-19A6-B540-A9B9-3F485A3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1E684-E5BC-C74A-A33A-391AE8653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06D0F-764A-D644-9B99-9E9DE209D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98933-73F1-A64B-A59A-96E03F49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7020F-4037-2444-B253-8E0B72F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F6AD-B328-1D4B-9944-8D3B53A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06FB1-D51E-6245-AEF2-0EE1E2CC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F27BE-AE61-8040-A8F0-861A2FEF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D02C-AE8D-E041-BECC-759E51AF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712-D723-C94A-961C-2D169D534A8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878A-85C9-A049-974F-875BAD27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DB806-32F9-7944-A074-55C8D88F3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braceel.com.b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/>
          <a:srcRect t="14308" b="55619"/>
          <a:stretch>
            <a:fillRect/>
          </a:stretch>
        </p:blipFill>
        <p:spPr>
          <a:xfrm>
            <a:off x="7153733" y="1982052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7357958" y="3485905"/>
            <a:ext cx="4338049" cy="202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>
              <a:defRPr sz="8700"/>
            </a:pPr>
            <a:r>
              <a:rPr lang="pt-BR" sz="3600" b="1" dirty="0"/>
              <a:t>Expansão da Oferta para o Mercado Livre</a:t>
            </a:r>
          </a:p>
          <a:p>
            <a:pPr algn="l">
              <a:defRPr sz="8700"/>
            </a:pPr>
            <a:endParaRPr lang="pt-BR" sz="3600" dirty="0"/>
          </a:p>
          <a:p>
            <a:pPr algn="l">
              <a:defRPr sz="8700"/>
            </a:pPr>
            <a:r>
              <a:rPr lang="pt-BR" sz="2000" dirty="0"/>
              <a:t>Rio de Janeiro, 06 de novembro de 2019</a:t>
            </a: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70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Diagrama 51"/>
          <p:cNvGraphicFramePr/>
          <p:nvPr>
            <p:extLst>
              <p:ext uri="{D42A27DB-BD31-4B8C-83A1-F6EECF244321}">
                <p14:modId xmlns:p14="http://schemas.microsoft.com/office/powerpoint/2010/main" val="1319683943"/>
              </p:ext>
            </p:extLst>
          </p:nvPr>
        </p:nvGraphicFramePr>
        <p:xfrm>
          <a:off x="0" y="1346200"/>
          <a:ext cx="7721601" cy="531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latin typeface="+mj-lt"/>
                <a:sym typeface="Gotham Medium"/>
              </a:rPr>
              <a:t>Expansão da Oferta para o Mercado Livre</a:t>
            </a:r>
          </a:p>
        </p:txBody>
      </p:sp>
      <p:sp>
        <p:nvSpPr>
          <p:cNvPr id="55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cxnSp>
        <p:nvCxnSpPr>
          <p:cNvPr id="7" name="Conector reto 6"/>
          <p:cNvCxnSpPr/>
          <p:nvPr/>
        </p:nvCxnSpPr>
        <p:spPr>
          <a:xfrm>
            <a:off x="7535333" y="1331367"/>
            <a:ext cx="0" cy="529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15562" y="3260611"/>
            <a:ext cx="1890600" cy="1468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4029" y="1439337"/>
            <a:ext cx="1936421" cy="1421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upo 16"/>
          <p:cNvGrpSpPr/>
          <p:nvPr/>
        </p:nvGrpSpPr>
        <p:grpSpPr>
          <a:xfrm>
            <a:off x="7865887" y="3544538"/>
            <a:ext cx="1678494" cy="937257"/>
            <a:chOff x="1998135" y="4430257"/>
            <a:chExt cx="1678494" cy="937257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1998135" y="4430257"/>
              <a:ext cx="1678494" cy="937257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2043888" y="4476010"/>
              <a:ext cx="1586988" cy="845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dirty="0">
                  <a:solidFill>
                    <a:srgbClr val="FFC000"/>
                  </a:solidFill>
                </a:rPr>
                <a:t>Isonomia Acesso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dirty="0"/>
                <a:t>Conexão na Transmissão</a:t>
              </a:r>
            </a:p>
          </p:txBody>
        </p:sp>
      </p:grpSp>
      <p:grpSp>
        <p:nvGrpSpPr>
          <p:cNvPr id="3" name="Grupo 19"/>
          <p:cNvGrpSpPr/>
          <p:nvPr/>
        </p:nvGrpSpPr>
        <p:grpSpPr>
          <a:xfrm>
            <a:off x="7865887" y="1701776"/>
            <a:ext cx="1678494" cy="937257"/>
            <a:chOff x="1998135" y="4430257"/>
            <a:chExt cx="1678494" cy="937257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1998135" y="4430257"/>
              <a:ext cx="1678494" cy="937257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2043888" y="4476010"/>
              <a:ext cx="1586988" cy="845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dirty="0">
                  <a:solidFill>
                    <a:srgbClr val="FFC000"/>
                  </a:solidFill>
                </a:rPr>
                <a:t>Separação Lastro e Energia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dirty="0"/>
                <a:t>Atributos</a:t>
              </a: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245534" y="753533"/>
            <a:ext cx="707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/>
              <a:t>Principais Fatores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832019" y="750360"/>
            <a:ext cx="414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/>
              <a:t>Pontos de Evolução</a:t>
            </a:r>
          </a:p>
        </p:txBody>
      </p:sp>
      <p:grpSp>
        <p:nvGrpSpPr>
          <p:cNvPr id="4" name="Grupo 16"/>
          <p:cNvGrpSpPr/>
          <p:nvPr/>
        </p:nvGrpSpPr>
        <p:grpSpPr>
          <a:xfrm>
            <a:off x="7865887" y="5390772"/>
            <a:ext cx="1678494" cy="937257"/>
            <a:chOff x="1998135" y="4430257"/>
            <a:chExt cx="1678494" cy="937257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1998135" y="4430257"/>
              <a:ext cx="1678494" cy="937257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2043888" y="4476010"/>
              <a:ext cx="1586988" cy="845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dirty="0">
                  <a:solidFill>
                    <a:srgbClr val="FFC000"/>
                  </a:solidFill>
                </a:rPr>
                <a:t>Geração Distribuída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dirty="0"/>
                <a:t>Venda de Excedentes no ACL - </a:t>
              </a:r>
              <a:r>
                <a:rPr lang="pt-BR" sz="1100" b="1" dirty="0" err="1"/>
                <a:t>Tusd</a:t>
              </a:r>
              <a:r>
                <a:rPr lang="pt-BR" sz="1100" b="1" dirty="0"/>
                <a:t> e Impostos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8628" y="5089413"/>
            <a:ext cx="1856506" cy="147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096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 que o mercado espera do MME, ANEEL, CCEE e ONS em 4 anos">
            <a:extLst>
              <a:ext uri="{FF2B5EF4-FFF2-40B4-BE49-F238E27FC236}">
                <a16:creationId xmlns:a16="http://schemas.microsoft.com/office/drawing/2014/main" id="{385636F1-BF6C-4380-A0D9-EA78B0AEEC9E}"/>
              </a:ext>
            </a:extLst>
          </p:cNvPr>
          <p:cNvSpPr txBox="1"/>
          <p:nvPr/>
        </p:nvSpPr>
        <p:spPr>
          <a:xfrm>
            <a:off x="0" y="3561"/>
            <a:ext cx="12192000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Mercado Livre em números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A8A84CB8-7083-4415-A5BD-5BF1DEC9006C}"/>
              </a:ext>
            </a:extLst>
          </p:cNvPr>
          <p:cNvSpPr/>
          <p:nvPr/>
        </p:nvSpPr>
        <p:spPr>
          <a:xfrm flipV="1">
            <a:off x="2179601" y="613088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42558"/>
              </p:ext>
            </p:extLst>
          </p:nvPr>
        </p:nvGraphicFramePr>
        <p:xfrm>
          <a:off x="1270248" y="635082"/>
          <a:ext cx="9651504" cy="602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C7A5A53-D26A-43E9-955E-64346BC5CB90}"/>
              </a:ext>
            </a:extLst>
          </p:cNvPr>
          <p:cNvSpPr txBox="1"/>
          <p:nvPr/>
        </p:nvSpPr>
        <p:spPr>
          <a:xfrm>
            <a:off x="8803179" y="6538673"/>
            <a:ext cx="3314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</a:t>
            </a:r>
            <a:r>
              <a:rPr lang="pt-BR" sz="1200" dirty="0" err="1"/>
              <a:t>Dcide</a:t>
            </a:r>
            <a:r>
              <a:rPr lang="pt-BR" sz="1200" dirty="0"/>
              <a:t> (preços de 1 a 4 anos) e CCEE</a:t>
            </a:r>
          </a:p>
        </p:txBody>
      </p:sp>
    </p:spTree>
    <p:extLst>
      <p:ext uri="{BB962C8B-B14F-4D97-AF65-F5344CB8AC3E}">
        <p14:creationId xmlns:p14="http://schemas.microsoft.com/office/powerpoint/2010/main" val="383791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m-b-m-795202-unsplash.jpg" descr="m-b-m-795202-unsplash.jpg"/>
          <p:cNvPicPr>
            <a:picLocks noChangeAspect="1"/>
          </p:cNvPicPr>
          <p:nvPr/>
        </p:nvPicPr>
        <p:blipFill>
          <a:blip r:embed="rId2">
            <a:alphaModFix amt="22036"/>
          </a:blip>
          <a:srcRect l="2127" t="9835" b="6368"/>
          <a:stretch>
            <a:fillRect/>
          </a:stretch>
        </p:blipFill>
        <p:spPr>
          <a:xfrm>
            <a:off x="0" y="0"/>
            <a:ext cx="12184649" cy="69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ounded Rectangle"/>
          <p:cNvSpPr/>
          <p:nvPr/>
        </p:nvSpPr>
        <p:spPr>
          <a:xfrm>
            <a:off x="3422404" y="3291595"/>
            <a:ext cx="5347192" cy="870586"/>
          </a:xfrm>
          <a:prstGeom prst="roundRect">
            <a:avLst>
              <a:gd name="adj" fmla="val 15000"/>
            </a:avLst>
          </a:prstGeom>
          <a:solidFill>
            <a:srgbClr val="D0E8FF">
              <a:alpha val="4192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1" name="OBRIGADO"/>
          <p:cNvSpPr txBox="1"/>
          <p:nvPr/>
        </p:nvSpPr>
        <p:spPr>
          <a:xfrm>
            <a:off x="3122554" y="1486759"/>
            <a:ext cx="5807680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10000" dirty="0"/>
              <a:t>OBRIGADO</a:t>
            </a:r>
          </a:p>
        </p:txBody>
      </p:sp>
      <p:sp>
        <p:nvSpPr>
          <p:cNvPr id="272" name="abraceel.com.br…"/>
          <p:cNvSpPr txBox="1"/>
          <p:nvPr/>
        </p:nvSpPr>
        <p:spPr>
          <a:xfrm>
            <a:off x="4195219" y="3291595"/>
            <a:ext cx="3828485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5400"/>
            </a:pPr>
            <a:r>
              <a:rPr lang="pt-BR" sz="2700" u="sng" dirty="0" err="1">
                <a:hlinkClick r:id="rId3"/>
              </a:rPr>
              <a:t>www</a:t>
            </a:r>
            <a:r>
              <a:rPr lang="pt-BR" sz="2700" u="sng" dirty="0">
                <a:hlinkClick r:id="rId3"/>
              </a:rPr>
              <a:t>.</a:t>
            </a:r>
            <a:r>
              <a:rPr sz="2700" u="sng" dirty="0">
                <a:hlinkClick r:id="rId3"/>
              </a:rPr>
              <a:t>abraceel.com.br</a:t>
            </a:r>
          </a:p>
          <a:p>
            <a:pPr algn="ctr">
              <a:defRPr sz="5400"/>
            </a:pPr>
            <a:r>
              <a:rPr lang="pt-BR" sz="2700" u="sng" dirty="0" err="1">
                <a:solidFill>
                  <a:srgbClr val="00B0F0"/>
                </a:solidFill>
              </a:rPr>
              <a:t>abraceel</a:t>
            </a:r>
            <a:r>
              <a:rPr sz="2700" u="sng" dirty="0">
                <a:solidFill>
                  <a:srgbClr val="00B0F0"/>
                </a:solidFill>
              </a:rPr>
              <a:t>@</a:t>
            </a:r>
            <a:r>
              <a:rPr sz="2700" u="sng" dirty="0" err="1">
                <a:solidFill>
                  <a:srgbClr val="00B0F0"/>
                </a:solidFill>
              </a:rPr>
              <a:t>abraceel.com.br</a:t>
            </a:r>
            <a:endParaRPr sz="2700" u="sng" dirty="0">
              <a:solidFill>
                <a:srgbClr val="00B0F0"/>
              </a:solidFill>
            </a:endParaRPr>
          </a:p>
        </p:txBody>
      </p:sp>
      <p:pic>
        <p:nvPicPr>
          <p:cNvPr id="273" name="Line" descr="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18" y="3076938"/>
            <a:ext cx="6811766" cy="57151"/>
          </a:xfrm>
          <a:prstGeom prst="rect">
            <a:avLst/>
          </a:prstGeom>
        </p:spPr>
      </p:pic>
      <p:pic>
        <p:nvPicPr>
          <p:cNvPr id="275" name="logo sem fundo abraceel.png" descr="logo sem fundo abrace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538" y="4537884"/>
            <a:ext cx="3085496" cy="1735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366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0EBAA9-D8E1-4383-9667-54451C4E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7" name="logo sem fundo abraceel.png" descr="logo sem fundo abrace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15" y="6279502"/>
            <a:ext cx="807713" cy="4543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373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AF4B411-656B-48EA-B3A5-7BB6B17DCE63}"/>
              </a:ext>
            </a:extLst>
          </p:cNvPr>
          <p:cNvSpPr txBox="1"/>
          <p:nvPr/>
        </p:nvSpPr>
        <p:spPr>
          <a:xfrm>
            <a:off x="9228841" y="6218279"/>
            <a:ext cx="2045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Fonte: Dados CCEE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66E6247-DA79-49DC-83E2-3C1BD69C1A8D}"/>
              </a:ext>
            </a:extLst>
          </p:cNvPr>
          <p:cNvGraphicFramePr/>
          <p:nvPr/>
        </p:nvGraphicFramePr>
        <p:xfrm>
          <a:off x="5969823" y="1263818"/>
          <a:ext cx="5215877" cy="491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3"/>
          <p:cNvSpPr/>
          <p:nvPr/>
        </p:nvSpPr>
        <p:spPr>
          <a:xfrm>
            <a:off x="5987162" y="1300268"/>
            <a:ext cx="520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kumimoji="0" lang="pt-BR" sz="2800" b="1" i="0" u="none" strike="noStrike" kern="1200" cap="none" spc="0" normalizeH="0" baseline="0">
                <a:ln>
                  <a:noFill/>
                </a:ln>
                <a:solidFill>
                  <a:srgbClr val="21386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pPr>
            <a:r>
              <a:rPr lang="pt-BR" sz="2400" b="1" dirty="0">
                <a:solidFill>
                  <a:srgbClr val="213868"/>
                </a:solidFill>
                <a:latin typeface="+mj-lt"/>
                <a:ea typeface="+mj-ea"/>
                <a:cs typeface="+mj-cs"/>
                <a:sym typeface="Calibri"/>
              </a:rPr>
              <a:t>Volume de venda por categoria (</a:t>
            </a:r>
            <a:r>
              <a:rPr lang="pt-BR" sz="2400" b="1" dirty="0" err="1">
                <a:solidFill>
                  <a:srgbClr val="213868"/>
                </a:solidFill>
                <a:latin typeface="+mj-lt"/>
                <a:ea typeface="+mj-ea"/>
                <a:cs typeface="+mj-cs"/>
                <a:sym typeface="Calibri"/>
              </a:rPr>
              <a:t>GWmed</a:t>
            </a:r>
            <a:r>
              <a:rPr lang="pt-BR" sz="2400" b="1" dirty="0">
                <a:solidFill>
                  <a:srgbClr val="213868"/>
                </a:solidFill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sp>
        <p:nvSpPr>
          <p:cNvPr id="18" name="O que o mercado espera do MME, ANEEL, CCEE e ONS em 4 anos">
            <a:extLst>
              <a:ext uri="{FF2B5EF4-FFF2-40B4-BE49-F238E27FC236}">
                <a16:creationId xmlns:a16="http://schemas.microsoft.com/office/drawing/2014/main" id="{385636F1-BF6C-4380-A0D9-EA78B0AEEC9E}"/>
              </a:ext>
            </a:extLst>
          </p:cNvPr>
          <p:cNvSpPr txBox="1"/>
          <p:nvPr/>
        </p:nvSpPr>
        <p:spPr>
          <a:xfrm>
            <a:off x="0" y="3561"/>
            <a:ext cx="12192000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Mercado Livre em números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A8A84CB8-7083-4415-A5BD-5BF1DEC9006C}"/>
              </a:ext>
            </a:extLst>
          </p:cNvPr>
          <p:cNvSpPr/>
          <p:nvPr/>
        </p:nvSpPr>
        <p:spPr>
          <a:xfrm flipV="1">
            <a:off x="2179601" y="613088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F450E5F-91F8-482C-872C-7CC33CF3866F}"/>
              </a:ext>
            </a:extLst>
          </p:cNvPr>
          <p:cNvSpPr/>
          <p:nvPr/>
        </p:nvSpPr>
        <p:spPr>
          <a:xfrm>
            <a:off x="1322431" y="2489268"/>
            <a:ext cx="3041434" cy="1135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6.700</a:t>
            </a:r>
          </a:p>
          <a:p>
            <a:pPr algn="ctr"/>
            <a:r>
              <a:rPr lang="pt-BR" sz="2400" b="1" dirty="0"/>
              <a:t>Consumidores</a:t>
            </a:r>
            <a:endParaRPr lang="pt-BR" sz="20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63331D5-69C6-448F-9ACD-F690F7430B89}"/>
              </a:ext>
            </a:extLst>
          </p:cNvPr>
          <p:cNvSpPr/>
          <p:nvPr/>
        </p:nvSpPr>
        <p:spPr>
          <a:xfrm>
            <a:off x="1322431" y="3777449"/>
            <a:ext cx="3041434" cy="1135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95.400 MW médios </a:t>
            </a:r>
            <a:r>
              <a:rPr lang="pt-BR" sz="2000" b="1" dirty="0"/>
              <a:t>Volume</a:t>
            </a:r>
            <a:endParaRPr lang="pt-BR" b="1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13E298D-DCE2-41F5-A81E-C67CEC7ECB78}"/>
              </a:ext>
            </a:extLst>
          </p:cNvPr>
          <p:cNvSpPr/>
          <p:nvPr/>
        </p:nvSpPr>
        <p:spPr>
          <a:xfrm>
            <a:off x="1322431" y="5084911"/>
            <a:ext cx="3041434" cy="1135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+ R$ 100 Bilhões/ano</a:t>
            </a:r>
          </a:p>
          <a:p>
            <a:pPr algn="ctr"/>
            <a:r>
              <a:rPr lang="pt-BR" sz="2000" b="1" dirty="0"/>
              <a:t>Movimento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A3A9550-A306-4853-8891-700A819C2C66}"/>
              </a:ext>
            </a:extLst>
          </p:cNvPr>
          <p:cNvSpPr/>
          <p:nvPr/>
        </p:nvSpPr>
        <p:spPr>
          <a:xfrm>
            <a:off x="1322431" y="1207387"/>
            <a:ext cx="3041434" cy="1135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32% Consumo</a:t>
            </a:r>
          </a:p>
          <a:p>
            <a:pPr algn="ctr"/>
            <a:r>
              <a:rPr lang="pt-BR" sz="2000" b="1" dirty="0"/>
              <a:t>19.400 MW médios</a:t>
            </a:r>
          </a:p>
        </p:txBody>
      </p:sp>
    </p:spTree>
    <p:extLst>
      <p:ext uri="{BB962C8B-B14F-4D97-AF65-F5344CB8AC3E}">
        <p14:creationId xmlns:p14="http://schemas.microsoft.com/office/powerpoint/2010/main" val="358650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74566"/>
            <a:ext cx="12192000" cy="56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latin typeface="+mj-lt"/>
                <a:sym typeface="Gotham Medium"/>
              </a:rPr>
              <a:t>Expansão da Oferta para o Mercado Livre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Retângulo 7"/>
          <p:cNvSpPr/>
          <p:nvPr/>
        </p:nvSpPr>
        <p:spPr>
          <a:xfrm>
            <a:off x="251013" y="1023215"/>
            <a:ext cx="11600328" cy="461665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Estudo Abraceel sobre a contribuição do Mercado Livre na Expansão da Oferta</a:t>
            </a:r>
          </a:p>
        </p:txBody>
      </p:sp>
      <p:pic>
        <p:nvPicPr>
          <p:cNvPr id="10" name="logo sem fundo abraceel.png" descr="logo sem fundo abrac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6" y="6025234"/>
            <a:ext cx="1491969" cy="8392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3670603"/>
              </p:ext>
            </p:extLst>
          </p:nvPr>
        </p:nvGraphicFramePr>
        <p:xfrm>
          <a:off x="2032000" y="1676400"/>
          <a:ext cx="8128000" cy="501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38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800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 Light"/>
                <a:sym typeface="Gotham Medium"/>
              </a:rPr>
              <a:t>Expansão da Oferta para o Mercado Livre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9868010" y="1470212"/>
            <a:ext cx="1775011" cy="8247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Total em Construção</a:t>
            </a:r>
          </a:p>
          <a:p>
            <a:pPr algn="ctr"/>
            <a:r>
              <a:rPr lang="pt-BR" b="1" dirty="0"/>
              <a:t>18.766 MW</a:t>
            </a:r>
          </a:p>
        </p:txBody>
      </p:sp>
      <p:pic>
        <p:nvPicPr>
          <p:cNvPr id="6" name="logo sem fundo abraceel.png" descr="logo sem fundo abrac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6" y="6025234"/>
            <a:ext cx="1491969" cy="8392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585820" y="1054593"/>
          <a:ext cx="9357956" cy="561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838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800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 Light"/>
                <a:sym typeface="Gotham Medium"/>
              </a:rPr>
              <a:t>Expansão da Oferta para o Mercado Livre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57120"/>
              </p:ext>
            </p:extLst>
          </p:nvPr>
        </p:nvGraphicFramePr>
        <p:xfrm>
          <a:off x="1591197" y="971919"/>
          <a:ext cx="9009606" cy="561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9868010" y="1470212"/>
            <a:ext cx="1775011" cy="8247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Total em Construção</a:t>
            </a:r>
          </a:p>
          <a:p>
            <a:pPr algn="ctr"/>
            <a:r>
              <a:rPr lang="pt-BR" b="1" dirty="0"/>
              <a:t>18.766 MW</a:t>
            </a:r>
          </a:p>
        </p:txBody>
      </p:sp>
      <p:pic>
        <p:nvPicPr>
          <p:cNvPr id="6" name="logo sem fundo abraceel.png" descr="logo sem fundo abrace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426" y="6025234"/>
            <a:ext cx="1491969" cy="839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838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800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 Light"/>
                <a:sym typeface="Gotham Medium"/>
              </a:rPr>
              <a:t>Expansão da Oferta para o Mercado Livre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77150" y="1228163"/>
          <a:ext cx="10255623" cy="4365812"/>
        </p:xfrm>
        <a:graphic>
          <a:graphicData uri="http://schemas.openxmlformats.org/drawingml/2006/table">
            <a:tbl>
              <a:tblPr/>
              <a:tblGrid>
                <a:gridCol w="146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5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814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eilão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ACR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Parcela Livre Leilões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 ACL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R$/kWi (PDE 2027)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Investimento (R$)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UHE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2.744.192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916.665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47.649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3.708.506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7.500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27.813.791.700,00 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PCH/CGH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489.980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64.503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778.540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1.333.023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7.500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9.997.672.500,00 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Eólica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2.027.327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315.558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1.425.515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3.768.400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18.842.000.000,00 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Solar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1.173.860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410.760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1.352.858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2.937.478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4.000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11.749.912.000,00 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Biomassa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379.353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115.040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428.441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922.834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4.000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3.691.336.000,00 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UTE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5.514.354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175.050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406.321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6.095.725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3.000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18.287.175.000,00 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12.329.066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1.997.576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4.439.324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18.765.966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4.816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90.381.887.200,00 </a:t>
                      </a:r>
                    </a:p>
                  </a:txBody>
                  <a:tcPr marL="8294" marR="8294" marT="82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8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800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 Light"/>
                <a:sym typeface="Gotham Medium"/>
              </a:rPr>
              <a:t>Expansão da Oferta para o Mercado Livre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" name="Texto explicativo em seta para a direita 6"/>
          <p:cNvSpPr/>
          <p:nvPr/>
        </p:nvSpPr>
        <p:spPr>
          <a:xfrm>
            <a:off x="188260" y="2565424"/>
            <a:ext cx="2526366" cy="14433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009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34% da oferta</a:t>
            </a:r>
          </a:p>
          <a:p>
            <a:pPr algn="ctr"/>
            <a:r>
              <a:rPr lang="pt-BR" sz="1400" b="1" dirty="0"/>
              <a:t>Destinada ao ACL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R$ 33 bilhões</a:t>
            </a:r>
          </a:p>
          <a:p>
            <a:pPr algn="ctr"/>
            <a:r>
              <a:rPr lang="pt-BR" sz="1400" b="1" dirty="0"/>
              <a:t>em investimentos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591197" y="1026830"/>
          <a:ext cx="9009606" cy="561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9868010" y="1470212"/>
            <a:ext cx="1775011" cy="8247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Total em Construção</a:t>
            </a:r>
          </a:p>
          <a:p>
            <a:pPr algn="ctr"/>
            <a:r>
              <a:rPr lang="pt-BR" b="1" dirty="0"/>
              <a:t>18.766 MW</a:t>
            </a:r>
          </a:p>
        </p:txBody>
      </p:sp>
      <p:pic>
        <p:nvPicPr>
          <p:cNvPr id="10" name="logo sem fundo abraceel.png" descr="logo sem fundo abrace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426" y="6025234"/>
            <a:ext cx="1491969" cy="839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83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800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 Light"/>
                <a:sym typeface="Gotham Medium"/>
              </a:rPr>
              <a:t>Expansão da Oferta para o Mercado Livre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591197" y="944527"/>
          <a:ext cx="9009606" cy="561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838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9388</TotalTime>
  <Words>508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 Neue Medium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Luiza Gimenez D Paiva</dc:creator>
  <cp:lastModifiedBy>Alexandre Lopes</cp:lastModifiedBy>
  <cp:revision>245</cp:revision>
  <dcterms:created xsi:type="dcterms:W3CDTF">2019-04-17T14:44:51Z</dcterms:created>
  <dcterms:modified xsi:type="dcterms:W3CDTF">2019-11-05T21:04:23Z</dcterms:modified>
</cp:coreProperties>
</file>