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4650" r:id="rId2"/>
    <p:sldId id="4613" r:id="rId3"/>
    <p:sldId id="4651" r:id="rId4"/>
    <p:sldId id="4624" r:id="rId5"/>
    <p:sldId id="4615" r:id="rId6"/>
    <p:sldId id="4618" r:id="rId7"/>
    <p:sldId id="4619" r:id="rId8"/>
    <p:sldId id="4620" r:id="rId9"/>
    <p:sldId id="4623" r:id="rId10"/>
    <p:sldId id="4621" r:id="rId11"/>
    <p:sldId id="4637" r:id="rId12"/>
    <p:sldId id="4664" r:id="rId13"/>
    <p:sldId id="4667" r:id="rId14"/>
    <p:sldId id="4680" r:id="rId15"/>
    <p:sldId id="4669" r:id="rId16"/>
    <p:sldId id="4670" r:id="rId17"/>
    <p:sldId id="4671" r:id="rId18"/>
    <p:sldId id="4652" r:id="rId19"/>
    <p:sldId id="4674" r:id="rId20"/>
    <p:sldId id="4675" r:id="rId21"/>
    <p:sldId id="4681" r:id="rId22"/>
    <p:sldId id="4654" r:id="rId23"/>
    <p:sldId id="4676" r:id="rId24"/>
    <p:sldId id="4677" r:id="rId25"/>
    <p:sldId id="4649" r:id="rId26"/>
    <p:sldId id="4656" r:id="rId27"/>
    <p:sldId id="4661" r:id="rId28"/>
    <p:sldId id="4663" r:id="rId29"/>
    <p:sldId id="4662" r:id="rId30"/>
    <p:sldId id="4590" r:id="rId31"/>
    <p:sldId id="4678" r:id="rId32"/>
  </p:sldIdLst>
  <p:sldSz cx="24384000" cy="13716000"/>
  <p:notesSz cx="6858000" cy="9144000"/>
  <p:custDataLst>
    <p:tags r:id="rId35"/>
  </p:custData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22860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743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3200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3657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Seção Padrão" id="{E5A8FC0C-4FE3-4D94-A318-AAC6A6416AC2}">
          <p14:sldIdLst>
            <p14:sldId id="4650"/>
            <p14:sldId id="4613"/>
            <p14:sldId id="4651"/>
            <p14:sldId id="4624"/>
            <p14:sldId id="4615"/>
            <p14:sldId id="4618"/>
            <p14:sldId id="4619"/>
            <p14:sldId id="4620"/>
            <p14:sldId id="4623"/>
            <p14:sldId id="4621"/>
            <p14:sldId id="4637"/>
            <p14:sldId id="4664"/>
            <p14:sldId id="4667"/>
            <p14:sldId id="4680"/>
            <p14:sldId id="4669"/>
            <p14:sldId id="4670"/>
            <p14:sldId id="4671"/>
            <p14:sldId id="4652"/>
            <p14:sldId id="4674"/>
            <p14:sldId id="4675"/>
            <p14:sldId id="4681"/>
            <p14:sldId id="4654"/>
            <p14:sldId id="4676"/>
            <p14:sldId id="4677"/>
            <p14:sldId id="4649"/>
            <p14:sldId id="4656"/>
            <p14:sldId id="4661"/>
            <p14:sldId id="4663"/>
            <p14:sldId id="4662"/>
            <p14:sldId id="4590"/>
            <p14:sldId id="46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ana Passadore" initials="J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4F15"/>
    <a:srgbClr val="63C7F2"/>
    <a:srgbClr val="8B8B8B"/>
    <a:srgbClr val="F7F7B9"/>
    <a:srgbClr val="C2DEAF"/>
    <a:srgbClr val="FFA766"/>
    <a:srgbClr val="A7CAE9"/>
    <a:srgbClr val="D3D3D3"/>
    <a:srgbClr val="ABABAB"/>
    <a:srgbClr val="5FC4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Ênfas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06" autoAdjust="0"/>
    <p:restoredTop sz="96196" autoAdjust="0"/>
  </p:normalViewPr>
  <p:slideViewPr>
    <p:cSldViewPr snapToGrid="0">
      <p:cViewPr varScale="1">
        <p:scale>
          <a:sx n="34" d="100"/>
          <a:sy n="34" d="100"/>
        </p:scale>
        <p:origin x="812" y="72"/>
      </p:cViewPr>
      <p:guideLst>
        <p:guide orient="horz" pos="4320"/>
        <p:guide pos="76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-168"/>
    </p:cViewPr>
  </p:sorter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1800000" cy="180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BB65AEB7-E967-4C99-B1D1-94700A25005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484339C-8AE0-4AB6-A89A-59A6B7204A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6E65F6-6E7A-4A4C-920A-AB87435F63A3}" type="datetimeFigureOut">
              <a:rPr lang="pt-BR" smtClean="0"/>
              <a:t>06/11/2020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A97299A-652F-4A8F-97A0-C3A5B7A7AEF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421D5CC-7DE2-449D-8A39-F427ABB00F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02D584-6A6A-43AC-A328-119F320B075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603193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062295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828800" latinLnBrk="0">
      <a:defRPr sz="2400">
        <a:latin typeface="Calibri"/>
        <a:ea typeface="Calibri"/>
        <a:cs typeface="Calibri"/>
        <a:sym typeface="Calibri"/>
      </a:defRPr>
    </a:lvl1pPr>
    <a:lvl2pPr indent="228600" defTabSz="1828800" latinLnBrk="0">
      <a:defRPr sz="2400">
        <a:latin typeface="Calibri"/>
        <a:ea typeface="Calibri"/>
        <a:cs typeface="Calibri"/>
        <a:sym typeface="Calibri"/>
      </a:defRPr>
    </a:lvl2pPr>
    <a:lvl3pPr indent="457200" defTabSz="1828800" latinLnBrk="0">
      <a:defRPr sz="2400">
        <a:latin typeface="Calibri"/>
        <a:ea typeface="Calibri"/>
        <a:cs typeface="Calibri"/>
        <a:sym typeface="Calibri"/>
      </a:defRPr>
    </a:lvl3pPr>
    <a:lvl4pPr indent="685800" defTabSz="1828800" latinLnBrk="0">
      <a:defRPr sz="2400">
        <a:latin typeface="Calibri"/>
        <a:ea typeface="Calibri"/>
        <a:cs typeface="Calibri"/>
        <a:sym typeface="Calibri"/>
      </a:defRPr>
    </a:lvl4pPr>
    <a:lvl5pPr indent="914400" defTabSz="1828800" latinLnBrk="0">
      <a:defRPr sz="2400">
        <a:latin typeface="Calibri"/>
        <a:ea typeface="Calibri"/>
        <a:cs typeface="Calibri"/>
        <a:sym typeface="Calibri"/>
      </a:defRPr>
    </a:lvl5pPr>
    <a:lvl6pPr indent="1143000" defTabSz="1828800" latinLnBrk="0">
      <a:defRPr sz="2400">
        <a:latin typeface="Calibri"/>
        <a:ea typeface="Calibri"/>
        <a:cs typeface="Calibri"/>
        <a:sym typeface="Calibri"/>
      </a:defRPr>
    </a:lvl6pPr>
    <a:lvl7pPr indent="1371600" defTabSz="1828800" latinLnBrk="0">
      <a:defRPr sz="2400">
        <a:latin typeface="Calibri"/>
        <a:ea typeface="Calibri"/>
        <a:cs typeface="Calibri"/>
        <a:sym typeface="Calibri"/>
      </a:defRPr>
    </a:lvl7pPr>
    <a:lvl8pPr indent="1600200" defTabSz="1828800" latinLnBrk="0">
      <a:defRPr sz="2400">
        <a:latin typeface="Calibri"/>
        <a:ea typeface="Calibri"/>
        <a:cs typeface="Calibri"/>
        <a:sym typeface="Calibri"/>
      </a:defRPr>
    </a:lvl8pPr>
    <a:lvl9pPr indent="1828800" defTabSz="1828800" latinLnBrk="0">
      <a:defRPr sz="2400">
        <a:latin typeface="Calibri"/>
        <a:ea typeface="Calibri"/>
        <a:cs typeface="Calibri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5.xml"/><Relationship Id="rId7" Type="http://schemas.openxmlformats.org/officeDocument/2006/relationships/image" Target="../media/image3.png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10" Type="http://schemas.microsoft.com/office/2007/relationships/hdphoto" Target="../media/hdphoto1.wdp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3.png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>
            <a:spLocks noGrp="1"/>
          </p:cNvSpPr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Texto do Título</a:t>
            </a:r>
          </a:p>
        </p:txBody>
      </p:sp>
      <p:sp>
        <p:nvSpPr>
          <p:cNvPr id="12" name="Nível de Corpo Um…"/>
          <p:cNvSpPr>
            <a:spLocks noGrp="1"/>
          </p:cNvSpPr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4800"/>
            </a:lvl1pPr>
            <a:lvl2pPr marL="0" indent="457200" algn="ctr">
              <a:buSzTx/>
              <a:buFontTx/>
              <a:buNone/>
              <a:defRPr sz="4800"/>
            </a:lvl2pPr>
            <a:lvl3pPr marL="0" indent="914400" algn="ctr">
              <a:buSzTx/>
              <a:buFontTx/>
              <a:buNone/>
              <a:defRPr sz="4800"/>
            </a:lvl3pPr>
            <a:lvl4pPr marL="0" indent="1371600" algn="ctr">
              <a:buSzTx/>
              <a:buFontTx/>
              <a:buNone/>
              <a:defRPr sz="4800"/>
            </a:lvl4pPr>
            <a:lvl5pPr marL="0" indent="1828800" algn="ctr">
              <a:buSzTx/>
              <a:buFontTx/>
              <a:buNone/>
              <a:defRPr sz="4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CB9306C-9475-4F62-B3B1-047DFCB503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4369967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o Título"/>
          <p:cNvSpPr>
            <a:spLocks noGrp="1"/>
          </p:cNvSpPr>
          <p:nvPr>
            <p:ph type="title"/>
          </p:nvPr>
        </p:nvSpPr>
        <p:spPr>
          <a:xfrm>
            <a:off x="1663700" y="3419476"/>
            <a:ext cx="21031200" cy="5705474"/>
          </a:xfrm>
          <a:prstGeom prst="rect">
            <a:avLst/>
          </a:prstGeom>
        </p:spPr>
        <p:txBody>
          <a:bodyPr anchor="b"/>
          <a:lstStyle>
            <a:lvl1pPr>
              <a:defRPr sz="12000"/>
            </a:lvl1pPr>
          </a:lstStyle>
          <a:p>
            <a:r>
              <a:t>Texto do Título</a:t>
            </a:r>
          </a:p>
        </p:txBody>
      </p:sp>
      <p:sp>
        <p:nvSpPr>
          <p:cNvPr id="30" name="Nível de Corpo Um…"/>
          <p:cNvSpPr>
            <a:spLocks noGrp="1"/>
          </p:cNvSpPr>
          <p:nvPr>
            <p:ph type="body" sz="quarter" idx="1"/>
          </p:nvPr>
        </p:nvSpPr>
        <p:spPr>
          <a:xfrm>
            <a:off x="1663700" y="9178925"/>
            <a:ext cx="21031200" cy="300037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48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48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48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4800">
                <a:solidFill>
                  <a:srgbClr val="888888"/>
                </a:solidFill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1" name="Número do Slide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o Título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9" name="Nível de Corpo Um…"/>
          <p:cNvSpPr>
            <a:spLocks noGrp="1"/>
          </p:cNvSpPr>
          <p:nvPr>
            <p:ph type="body" sz="half" idx="1"/>
          </p:nvPr>
        </p:nvSpPr>
        <p:spPr>
          <a:xfrm>
            <a:off x="1676400" y="3651250"/>
            <a:ext cx="10363200" cy="8702676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0" name="Número do Slide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o Título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31201" cy="2651126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8" name="Nível de Corpo Um…"/>
          <p:cNvSpPr>
            <a:spLocks noGrp="1"/>
          </p:cNvSpPr>
          <p:nvPr>
            <p:ph type="body" sz="quarter" idx="1"/>
          </p:nvPr>
        </p:nvSpPr>
        <p:spPr>
          <a:xfrm>
            <a:off x="1679575" y="3362326"/>
            <a:ext cx="10315576" cy="164782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4800" b="1">
                <a:latin typeface="Helvetica"/>
                <a:ea typeface="Helvetica"/>
                <a:cs typeface="Helvetica"/>
                <a:sym typeface="Helvetica"/>
              </a:defRPr>
            </a:lvl1pPr>
            <a:lvl2pPr marL="0" indent="457200">
              <a:buSzTx/>
              <a:buFontTx/>
              <a:buNone/>
              <a:defRPr sz="4800" b="1">
                <a:latin typeface="Helvetica"/>
                <a:ea typeface="Helvetica"/>
                <a:cs typeface="Helvetica"/>
                <a:sym typeface="Helvetica"/>
              </a:defRPr>
            </a:lvl2pPr>
            <a:lvl3pPr marL="0" indent="914400">
              <a:buSzTx/>
              <a:buFontTx/>
              <a:buNone/>
              <a:defRPr sz="4800" b="1">
                <a:latin typeface="Helvetica"/>
                <a:ea typeface="Helvetica"/>
                <a:cs typeface="Helvetica"/>
                <a:sym typeface="Helvetica"/>
              </a:defRPr>
            </a:lvl3pPr>
            <a:lvl4pPr marL="0" indent="1371600">
              <a:buSzTx/>
              <a:buFontTx/>
              <a:buNone/>
              <a:defRPr sz="4800" b="1">
                <a:latin typeface="Helvetica"/>
                <a:ea typeface="Helvetica"/>
                <a:cs typeface="Helvetica"/>
                <a:sym typeface="Helvetica"/>
              </a:defRPr>
            </a:lvl4pPr>
            <a:lvl5pPr marL="0" indent="1828800">
              <a:buSzTx/>
              <a:buFontTx/>
              <a:buNone/>
              <a:defRPr sz="4800" b="1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9" name="Espaço Reservado para Texto 4"/>
          <p:cNvSpPr>
            <a:spLocks noGrp="1"/>
          </p:cNvSpPr>
          <p:nvPr>
            <p:ph type="body" sz="quarter" idx="13"/>
          </p:nvPr>
        </p:nvSpPr>
        <p:spPr>
          <a:xfrm>
            <a:off x="12344400" y="3362326"/>
            <a:ext cx="10366376" cy="1647825"/>
          </a:xfrm>
          <a:prstGeom prst="rect">
            <a:avLst/>
          </a:prstGeom>
          <a:ln w="12700"/>
        </p:spPr>
        <p:txBody>
          <a:bodyPr anchor="b"/>
          <a:lstStyle/>
          <a:p>
            <a:pPr marL="0" indent="0">
              <a:buSzTx/>
              <a:buFontTx/>
              <a:buNone/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0" name="Número do Slide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o Título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6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t>Texto do Título</a:t>
            </a:r>
          </a:p>
        </p:txBody>
      </p:sp>
      <p:sp>
        <p:nvSpPr>
          <p:cNvPr id="73" name="Nível de Corpo Um…"/>
          <p:cNvSpPr>
            <a:spLocks noGrp="1"/>
          </p:cNvSpPr>
          <p:nvPr>
            <p:ph type="body" sz="half" idx="1"/>
          </p:nvPr>
        </p:nvSpPr>
        <p:spPr>
          <a:xfrm>
            <a:off x="10366375" y="1974850"/>
            <a:ext cx="12344401" cy="9747250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  <a:lvl2pPr marL="979714" indent="-522514">
              <a:defRPr sz="6400"/>
            </a:lvl2pPr>
            <a:lvl3pPr marL="1524000" indent="-609600">
              <a:defRPr sz="6400"/>
            </a:lvl3pPr>
            <a:lvl4pPr marL="2103120" indent="-731520">
              <a:defRPr sz="6400"/>
            </a:lvl4pPr>
            <a:lvl5pPr marL="2560320" indent="-731520">
              <a:defRPr sz="6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4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1679575" y="4114800"/>
            <a:ext cx="7864475" cy="7623176"/>
          </a:xfrm>
          <a:prstGeom prst="rect">
            <a:avLst/>
          </a:prstGeom>
          <a:ln w="12700"/>
        </p:spPr>
        <p:txBody>
          <a:bodyPr/>
          <a:lstStyle/>
          <a:p>
            <a:pPr marL="0" indent="0">
              <a:buSzTx/>
              <a:buFontTx/>
              <a:buNone/>
              <a:defRPr sz="3200"/>
            </a:pPr>
            <a:endParaRPr/>
          </a:p>
        </p:txBody>
      </p:sp>
      <p:sp>
        <p:nvSpPr>
          <p:cNvPr id="75" name="Número do Slide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o Título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6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t>Texto do Título</a:t>
            </a:r>
          </a:p>
        </p:txBody>
      </p:sp>
      <p:sp>
        <p:nvSpPr>
          <p:cNvPr id="83" name="Espaço Reservado para Imagem 2"/>
          <p:cNvSpPr>
            <a:spLocks noGrp="1"/>
          </p:cNvSpPr>
          <p:nvPr>
            <p:ph type="pic" sz="half" idx="13"/>
          </p:nvPr>
        </p:nvSpPr>
        <p:spPr>
          <a:xfrm>
            <a:off x="10366375" y="1974850"/>
            <a:ext cx="12344401" cy="9747250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84" name="Nível de Corpo Um…"/>
          <p:cNvSpPr>
            <a:spLocks noGrp="1"/>
          </p:cNvSpPr>
          <p:nvPr>
            <p:ph type="body" sz="quarter" idx="1"/>
          </p:nvPr>
        </p:nvSpPr>
        <p:spPr>
          <a:xfrm>
            <a:off x="1679575" y="4114800"/>
            <a:ext cx="7864476" cy="762317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3200"/>
            </a:lvl1pPr>
            <a:lvl2pPr marL="0" indent="457200">
              <a:buSzTx/>
              <a:buFontTx/>
              <a:buNone/>
              <a:defRPr sz="3200"/>
            </a:lvl2pPr>
            <a:lvl3pPr marL="0" indent="914400">
              <a:buSzTx/>
              <a:buFontTx/>
              <a:buNone/>
              <a:defRPr sz="3200"/>
            </a:lvl3pPr>
            <a:lvl4pPr marL="0" indent="1371600">
              <a:buSzTx/>
              <a:buFontTx/>
              <a:buNone/>
              <a:defRPr sz="3200"/>
            </a:lvl4pPr>
            <a:lvl5pPr marL="0" indent="1828800">
              <a:buSzTx/>
              <a:buFontTx/>
              <a:buNone/>
              <a:defRPr sz="32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5" name="Número do Slide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81528783-4C6A-4398-B603-703E2FE426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93995430"/>
              </p:ext>
            </p:extLst>
          </p:nvPr>
        </p:nvGraphicFramePr>
        <p:xfrm>
          <a:off x="3176" y="3176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773" name="Slide do think-cell" r:id="rId5" imgW="421" imgH="423" progId="TCLayout.ActiveDocument.1">
                  <p:embed/>
                </p:oleObj>
              </mc:Choice>
              <mc:Fallback>
                <p:oleObj name="Slide do think-cell" r:id="rId5" imgW="421" imgH="423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81528783-4C6A-4398-B603-703E2FE426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76" y="3176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tângulo 2" hidden="1">
            <a:extLst>
              <a:ext uri="{FF2B5EF4-FFF2-40B4-BE49-F238E27FC236}">
                <a16:creationId xmlns:a16="http://schemas.microsoft.com/office/drawing/2014/main" id="{517FC8BB-D763-41A8-A87D-5932F67FD224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317500" cy="317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pt-PT" sz="4800" b="1" i="1" baseline="0" dirty="0">
              <a:latin typeface="Raleway-SemiBold"/>
              <a:ea typeface="+mn-ea"/>
              <a:cs typeface="+mn-cs"/>
              <a:sym typeface="Raleway-SemiBold"/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7B4A81E-D387-49B6-9841-BBBB15994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022796" y="12800828"/>
            <a:ext cx="684803" cy="553996"/>
          </a:xfrm>
        </p:spPr>
        <p:txBody>
          <a:bodyPr/>
          <a:lstStyle/>
          <a:p>
            <a:fld id="{59CA350E-AE1A-4EC8-BB97-E02A6D9822DC}" type="slidenum">
              <a:rPr lang="pt-BR" smtClean="0"/>
              <a:t>‹nº›</a:t>
            </a:fld>
            <a:endParaRPr lang="pt-BR" dirty="0"/>
          </a:p>
        </p:txBody>
      </p:sp>
      <p:sp>
        <p:nvSpPr>
          <p:cNvPr id="9" name="Retângulo 20">
            <a:extLst>
              <a:ext uri="{FF2B5EF4-FFF2-40B4-BE49-F238E27FC236}">
                <a16:creationId xmlns:a16="http://schemas.microsoft.com/office/drawing/2014/main" id="{5E3DF8EA-4A10-45FD-891F-7C6EEA0B3B9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5125" y="195619"/>
            <a:ext cx="15246481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r>
              <a:rPr lang="pt-BR" sz="4800" b="1" i="1" dirty="0">
                <a:solidFill>
                  <a:srgbClr val="F44F15"/>
                </a:solidFill>
              </a:rPr>
              <a:t>                                                                                                            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594DF616-56D8-4C96-A835-4622C43D5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2" y="254977"/>
            <a:ext cx="23391624" cy="849461"/>
          </a:xfrm>
          <a:noFill/>
        </p:spPr>
        <p:txBody>
          <a:bodyPr wrap="square" rtlCol="0">
            <a:spAutoFit/>
          </a:bodyPr>
          <a:lstStyle>
            <a:lvl1pPr>
              <a:defRPr lang="pt-BR" sz="4800" b="1" i="1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pt-PT" dirty="0"/>
              <a:t>Clique para editar o estilo de título do Modelo Global</a:t>
            </a:r>
            <a:endParaRPr lang="pt-BR"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AE1406E-CEA5-45F2-9BB9-3D02F193619E}"/>
              </a:ext>
            </a:extLst>
          </p:cNvPr>
          <p:cNvSpPr/>
          <p:nvPr userDrawn="1"/>
        </p:nvSpPr>
        <p:spPr>
          <a:xfrm>
            <a:off x="0" y="13592685"/>
            <a:ext cx="24384000" cy="125558"/>
          </a:xfrm>
          <a:prstGeom prst="rect">
            <a:avLst/>
          </a:prstGeom>
          <a:solidFill>
            <a:srgbClr val="F44F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CCBBF573-2AF1-45CE-B279-5C9B4B21103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50898"/>
            <a:ext cx="24384000" cy="13541787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788A73B9-F2D2-45C8-8280-6D90F6683365}"/>
              </a:ext>
            </a:extLst>
          </p:cNvPr>
          <p:cNvSpPr/>
          <p:nvPr userDrawn="1"/>
        </p:nvSpPr>
        <p:spPr>
          <a:xfrm>
            <a:off x="0" y="0"/>
            <a:ext cx="24384000" cy="13592685"/>
          </a:xfrm>
          <a:prstGeom prst="rect">
            <a:avLst/>
          </a:prstGeom>
          <a:solidFill>
            <a:srgbClr val="FFFFFF">
              <a:alpha val="60000"/>
            </a:srgb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Imagem 6" descr="Imagem 6">
            <a:extLst>
              <a:ext uri="{FF2B5EF4-FFF2-40B4-BE49-F238E27FC236}">
                <a16:creationId xmlns:a16="http://schemas.microsoft.com/office/drawing/2014/main" id="{2DD91F1C-FF47-45FF-B10D-EF33B95A3A9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3182728" y="12505912"/>
            <a:ext cx="897119" cy="89712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Espaço Reservado para Número de Slide 2">
            <a:extLst>
              <a:ext uri="{FF2B5EF4-FFF2-40B4-BE49-F238E27FC236}">
                <a16:creationId xmlns:a16="http://schemas.microsoft.com/office/drawing/2014/main" id="{B6E34BF2-D2CF-4AFA-8371-72A7C9D85FAC}"/>
              </a:ext>
            </a:extLst>
          </p:cNvPr>
          <p:cNvSpPr txBox="1">
            <a:spLocks/>
          </p:cNvSpPr>
          <p:nvPr userDrawn="1"/>
        </p:nvSpPr>
        <p:spPr>
          <a:xfrm>
            <a:off x="22741371" y="13179369"/>
            <a:ext cx="1672257" cy="383879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457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914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1371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18288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22860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743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3200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657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r" hangingPunct="1"/>
            <a:fld id="{59CA350E-AE1A-4EC8-BB97-E02A6D9822DC}" type="slidenum">
              <a:rPr lang="pt-BR" sz="2400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algn="r" hangingPunct="1"/>
              <a:t>‹nº›</a:t>
            </a:fld>
            <a:endParaRPr lang="pt-BR" sz="2400" kern="1200" dirty="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pic>
        <p:nvPicPr>
          <p:cNvPr id="16" name="Picture 263" descr="ABRACEEL">
            <a:extLst>
              <a:ext uri="{FF2B5EF4-FFF2-40B4-BE49-F238E27FC236}">
                <a16:creationId xmlns:a16="http://schemas.microsoft.com/office/drawing/2014/main" id="{516AA950-79D5-460E-9C2A-CA416E60836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3562" r="320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086" t="-7354" r="61414" b="-3743"/>
          <a:stretch/>
        </p:blipFill>
        <p:spPr bwMode="auto">
          <a:xfrm flipH="1">
            <a:off x="22267171" y="12520631"/>
            <a:ext cx="948400" cy="89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0810EBCC-AF22-4050-B41D-6D4897BCE8BE}"/>
              </a:ext>
            </a:extLst>
          </p:cNvPr>
          <p:cNvSpPr txBox="1"/>
          <p:nvPr userDrawn="1"/>
        </p:nvSpPr>
        <p:spPr>
          <a:xfrm>
            <a:off x="547252" y="679707"/>
            <a:ext cx="23289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 anchorCtr="0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 dirty="0">
              <a:ln>
                <a:noFill/>
              </a:ln>
              <a:solidFill>
                <a:srgbClr val="F44F15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9755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81528783-4C6A-4398-B603-703E2FE426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81059013"/>
              </p:ext>
            </p:extLst>
          </p:nvPr>
        </p:nvGraphicFramePr>
        <p:xfrm>
          <a:off x="3176" y="3176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751" name="Slide do think-cell" r:id="rId5" imgW="421" imgH="423" progId="TCLayout.ActiveDocument.1">
                  <p:embed/>
                </p:oleObj>
              </mc:Choice>
              <mc:Fallback>
                <p:oleObj name="Slide do think-cell" r:id="rId5" imgW="421" imgH="423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81528783-4C6A-4398-B603-703E2FE426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76" y="3176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tângulo 2" hidden="1">
            <a:extLst>
              <a:ext uri="{FF2B5EF4-FFF2-40B4-BE49-F238E27FC236}">
                <a16:creationId xmlns:a16="http://schemas.microsoft.com/office/drawing/2014/main" id="{517FC8BB-D763-41A8-A87D-5932F67FD224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317500" cy="317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pt-PT" sz="4800" b="1" i="1" baseline="0" dirty="0">
              <a:latin typeface="Raleway-SemiBold"/>
              <a:ea typeface="+mn-ea"/>
              <a:cs typeface="+mn-cs"/>
              <a:sym typeface="Raleway-SemiBold"/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7B4A81E-D387-49B6-9841-BBBB15994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022796" y="12800828"/>
            <a:ext cx="684803" cy="553996"/>
          </a:xfrm>
        </p:spPr>
        <p:txBody>
          <a:bodyPr/>
          <a:lstStyle/>
          <a:p>
            <a:fld id="{59CA350E-AE1A-4EC8-BB97-E02A6D9822DC}" type="slidenum">
              <a:rPr lang="pt-BR" smtClean="0"/>
              <a:t>‹nº›</a:t>
            </a:fld>
            <a:endParaRPr lang="pt-BR" dirty="0"/>
          </a:p>
        </p:txBody>
      </p:sp>
      <p:sp>
        <p:nvSpPr>
          <p:cNvPr id="9" name="Retângulo 20">
            <a:extLst>
              <a:ext uri="{FF2B5EF4-FFF2-40B4-BE49-F238E27FC236}">
                <a16:creationId xmlns:a16="http://schemas.microsoft.com/office/drawing/2014/main" id="{5E3DF8EA-4A10-45FD-891F-7C6EEA0B3B9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5125" y="195619"/>
            <a:ext cx="15246481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r>
              <a:rPr lang="pt-BR" sz="4800" b="1" i="1" dirty="0">
                <a:solidFill>
                  <a:srgbClr val="F44F15"/>
                </a:solidFill>
              </a:rPr>
              <a:t>                                                                                                            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594DF616-56D8-4C96-A835-4622C43D5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2" y="254977"/>
            <a:ext cx="23391624" cy="849461"/>
          </a:xfrm>
          <a:noFill/>
        </p:spPr>
        <p:txBody>
          <a:bodyPr wrap="square" rtlCol="0">
            <a:spAutoFit/>
          </a:bodyPr>
          <a:lstStyle>
            <a:lvl1pPr>
              <a:defRPr lang="pt-BR" sz="4800" b="1" i="1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pt-PT" dirty="0"/>
              <a:t>Clique para editar o estilo de título do Modelo Global</a:t>
            </a:r>
            <a:endParaRPr lang="pt-BR"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AE1406E-CEA5-45F2-9BB9-3D02F193619E}"/>
              </a:ext>
            </a:extLst>
          </p:cNvPr>
          <p:cNvSpPr/>
          <p:nvPr userDrawn="1"/>
        </p:nvSpPr>
        <p:spPr>
          <a:xfrm>
            <a:off x="0" y="13592685"/>
            <a:ext cx="24384000" cy="125558"/>
          </a:xfrm>
          <a:prstGeom prst="rect">
            <a:avLst/>
          </a:prstGeom>
          <a:solidFill>
            <a:srgbClr val="F44F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CCBBF573-2AF1-45CE-B279-5C9B4B21103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50898"/>
            <a:ext cx="24384000" cy="13541787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788A73B9-F2D2-45C8-8280-6D90F6683365}"/>
              </a:ext>
            </a:extLst>
          </p:cNvPr>
          <p:cNvSpPr/>
          <p:nvPr userDrawn="1"/>
        </p:nvSpPr>
        <p:spPr>
          <a:xfrm>
            <a:off x="0" y="0"/>
            <a:ext cx="24384000" cy="13592685"/>
          </a:xfrm>
          <a:prstGeom prst="rect">
            <a:avLst/>
          </a:prstGeom>
          <a:solidFill>
            <a:srgbClr val="FFFFFF">
              <a:alpha val="60000"/>
            </a:srgb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Espaço Reservado para Número de Slide 2">
            <a:extLst>
              <a:ext uri="{FF2B5EF4-FFF2-40B4-BE49-F238E27FC236}">
                <a16:creationId xmlns:a16="http://schemas.microsoft.com/office/drawing/2014/main" id="{B6E34BF2-D2CF-4AFA-8371-72A7C9D85FAC}"/>
              </a:ext>
            </a:extLst>
          </p:cNvPr>
          <p:cNvSpPr txBox="1">
            <a:spLocks/>
          </p:cNvSpPr>
          <p:nvPr userDrawn="1"/>
        </p:nvSpPr>
        <p:spPr>
          <a:xfrm>
            <a:off x="22687584" y="13179369"/>
            <a:ext cx="1672257" cy="383879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457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914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1371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18288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22860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743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3200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657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r" hangingPunct="1"/>
            <a:fld id="{59CA350E-AE1A-4EC8-BB97-E02A6D9822DC}" type="slidenum">
              <a:rPr lang="pt-BR" sz="2400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algn="r" hangingPunct="1"/>
              <a:t>‹nº›</a:t>
            </a:fld>
            <a:endParaRPr lang="pt-BR" sz="2400" kern="1200" dirty="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478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DA021F9B-FC5F-4AC9-B7F5-669B0DE20BC7}"/>
              </a:ext>
            </a:extLst>
          </p:cNvPr>
          <p:cNvSpPr/>
          <p:nvPr userDrawn="1"/>
        </p:nvSpPr>
        <p:spPr>
          <a:xfrm>
            <a:off x="0" y="-2"/>
            <a:ext cx="24384000" cy="1440000"/>
          </a:xfrm>
          <a:prstGeom prst="rect">
            <a:avLst/>
          </a:prstGeom>
          <a:solidFill>
            <a:srgbClr val="F44F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7B4A81E-D387-49B6-9841-BBBB15994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022796" y="12800828"/>
            <a:ext cx="684803" cy="553996"/>
          </a:xfrm>
        </p:spPr>
        <p:txBody>
          <a:bodyPr/>
          <a:lstStyle/>
          <a:p>
            <a:fld id="{59CA350E-AE1A-4EC8-BB97-E02A6D9822DC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Retângulo 20">
            <a:extLst>
              <a:ext uri="{FF2B5EF4-FFF2-40B4-BE49-F238E27FC236}">
                <a16:creationId xmlns:a16="http://schemas.microsoft.com/office/drawing/2014/main" id="{5E3DF8EA-4A10-45FD-891F-7C6EEA0B3B9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5125" y="195619"/>
            <a:ext cx="15246481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r>
              <a:rPr lang="pt-BR" sz="4800" b="1" i="1" dirty="0">
                <a:solidFill>
                  <a:srgbClr val="F44F15"/>
                </a:solidFill>
              </a:rPr>
              <a:t>                                                                                                            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594DF616-56D8-4C96-A835-4622C43D5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2" y="254977"/>
            <a:ext cx="23391624" cy="849461"/>
          </a:xfrm>
          <a:noFill/>
        </p:spPr>
        <p:txBody>
          <a:bodyPr wrap="square" rtlCol="0">
            <a:spAutoFit/>
          </a:bodyPr>
          <a:lstStyle>
            <a:lvl1pPr>
              <a:defRPr lang="pt-BR" sz="4800" b="1" i="1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pt-PT" dirty="0"/>
              <a:t>Clique para editar o estilo de título do Modelo Global</a:t>
            </a:r>
            <a:endParaRPr lang="pt-BR"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AE1406E-CEA5-45F2-9BB9-3D02F193619E}"/>
              </a:ext>
            </a:extLst>
          </p:cNvPr>
          <p:cNvSpPr/>
          <p:nvPr userDrawn="1"/>
        </p:nvSpPr>
        <p:spPr>
          <a:xfrm>
            <a:off x="0" y="13592685"/>
            <a:ext cx="24384000" cy="125558"/>
          </a:xfrm>
          <a:prstGeom prst="rect">
            <a:avLst/>
          </a:prstGeom>
          <a:solidFill>
            <a:srgbClr val="F44F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E59FAF3A-5863-410C-AAFC-D4E5015C0ACB}"/>
              </a:ext>
            </a:extLst>
          </p:cNvPr>
          <p:cNvSpPr/>
          <p:nvPr userDrawn="1"/>
        </p:nvSpPr>
        <p:spPr>
          <a:xfrm>
            <a:off x="22726212" y="186388"/>
            <a:ext cx="1440000" cy="144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59885E33-E79A-47FB-8447-BE2C172072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1000" y="361176"/>
            <a:ext cx="1090424" cy="109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100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188140AF-0F43-4223-A62F-371129F63C6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25256753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" name="Slide do think-cell" r:id="rId15" imgW="351" imgH="351" progId="TCLayout.ActiveDocument.1">
                  <p:embed/>
                </p:oleObj>
              </mc:Choice>
              <mc:Fallback>
                <p:oleObj name="Slide do think-cell" r:id="rId15" imgW="351" imgH="35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815D299B-9C07-40A1-A46F-97281B25AB9B}"/>
              </a:ext>
            </a:extLst>
          </p:cNvPr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0" rtlCol="0" anchor="ctr" anchorCtr="0">
            <a:noAutofit/>
          </a:bodyPr>
          <a:lstStyle/>
          <a:p>
            <a:pPr marL="0" marR="0" lvl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8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2" name="Texto do Título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de Corpo Um…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25400">
            <a:miter lim="400000"/>
          </a:ln>
        </p:spPr>
        <p:txBody>
          <a:bodyPr wrap="none" tIns="91439" bIns="91439" anchor="ctr">
            <a:spAutoFit/>
          </a:bodyPr>
          <a:lstStyle>
            <a:lvl1pPr algn="r">
              <a:defRPr sz="24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6" r:id="rId5"/>
    <p:sldLayoutId id="2147483657" r:id="rId6"/>
    <p:sldLayoutId id="2147483673" r:id="rId7"/>
    <p:sldLayoutId id="2147483675" r:id="rId8"/>
    <p:sldLayoutId id="2147483674" r:id="rId9"/>
    <p:sldLayoutId id="2147483677" r:id="rId10"/>
  </p:sldLayoutIdLst>
  <p:transition spd="med"/>
  <p:txStyles>
    <p:titleStyle>
      <a:lvl1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9.xml"/><Relationship Id="rId7" Type="http://schemas.openxmlformats.org/officeDocument/2006/relationships/image" Target="../media/image8.png"/><Relationship Id="rId2" Type="http://schemas.openxmlformats.org/officeDocument/2006/relationships/tags" Target="../tags/tag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1.gif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png"/><Relationship Id="rId2" Type="http://schemas.openxmlformats.org/officeDocument/2006/relationships/tags" Target="../tags/tag20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6.gif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3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png"/><Relationship Id="rId2" Type="http://schemas.openxmlformats.org/officeDocument/2006/relationships/tags" Target="../tags/tag2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png"/><Relationship Id="rId2" Type="http://schemas.openxmlformats.org/officeDocument/2006/relationships/tags" Target="../tags/tag2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image" Target="../media/image59.png"/><Relationship Id="rId2" Type="http://schemas.openxmlformats.org/officeDocument/2006/relationships/tags" Target="../tags/tag23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5.bin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image" Target="../media/image59.png"/><Relationship Id="rId2" Type="http://schemas.openxmlformats.org/officeDocument/2006/relationships/tags" Target="../tags/tag25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6.bin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image" Target="../media/image59.png"/><Relationship Id="rId2" Type="http://schemas.openxmlformats.org/officeDocument/2006/relationships/tags" Target="../tags/tag2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5.bin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30.xml"/><Relationship Id="rId7" Type="http://schemas.openxmlformats.org/officeDocument/2006/relationships/image" Target="../media/image62.png"/><Relationship Id="rId2" Type="http://schemas.openxmlformats.org/officeDocument/2006/relationships/tags" Target="../tags/tag29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5.bin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png"/><Relationship Id="rId2" Type="http://schemas.openxmlformats.org/officeDocument/2006/relationships/tags" Target="../tags/tag3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5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60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17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3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60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17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tags" Target="../tags/tag11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tags" Target="../tags/tag10.xml"/><Relationship Id="rId16" Type="http://schemas.openxmlformats.org/officeDocument/2006/relationships/image" Target="../media/image22.jpeg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.emf"/><Relationship Id="rId11" Type="http://schemas.openxmlformats.org/officeDocument/2006/relationships/image" Target="../media/image17.png"/><Relationship Id="rId5" Type="http://schemas.openxmlformats.org/officeDocument/2006/relationships/oleObject" Target="../embeddings/oleObject5.bin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4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60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17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png"/><Relationship Id="rId2" Type="http://schemas.openxmlformats.org/officeDocument/2006/relationships/tags" Target="../tags/tag35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5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6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63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18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7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63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18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8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63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18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png"/><Relationship Id="rId12" Type="http://schemas.openxmlformats.org/officeDocument/2006/relationships/image" Target="../media/image60.png"/><Relationship Id="rId2" Type="http://schemas.openxmlformats.org/officeDocument/2006/relationships/tags" Target="../tags/tag39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64.png"/><Relationship Id="rId11" Type="http://schemas.openxmlformats.org/officeDocument/2006/relationships/image" Target="../media/image61.png"/><Relationship Id="rId5" Type="http://schemas.openxmlformats.org/officeDocument/2006/relationships/image" Target="../media/image7.emf"/><Relationship Id="rId10" Type="http://schemas.openxmlformats.org/officeDocument/2006/relationships/image" Target="../media/image59.png"/><Relationship Id="rId4" Type="http://schemas.openxmlformats.org/officeDocument/2006/relationships/oleObject" Target="../embeddings/oleObject19.bin"/><Relationship Id="rId9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png"/><Relationship Id="rId2" Type="http://schemas.openxmlformats.org/officeDocument/2006/relationships/tags" Target="../tags/tag40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64.png"/><Relationship Id="rId5" Type="http://schemas.openxmlformats.org/officeDocument/2006/relationships/image" Target="../media/image7.emf"/><Relationship Id="rId10" Type="http://schemas.openxmlformats.org/officeDocument/2006/relationships/image" Target="../media/image62.png"/><Relationship Id="rId4" Type="http://schemas.openxmlformats.org/officeDocument/2006/relationships/oleObject" Target="../embeddings/oleObject20.bin"/><Relationship Id="rId9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73.png"/><Relationship Id="rId2" Type="http://schemas.openxmlformats.org/officeDocument/2006/relationships/tags" Target="../tags/tag41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image" Target="../media/image7.emf"/><Relationship Id="rId10" Type="http://schemas.openxmlformats.org/officeDocument/2006/relationships/image" Target="../media/image71.png"/><Relationship Id="rId4" Type="http://schemas.openxmlformats.org/officeDocument/2006/relationships/oleObject" Target="../embeddings/oleObject21.bin"/><Relationship Id="rId9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7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png"/><Relationship Id="rId12" Type="http://schemas.openxmlformats.org/officeDocument/2006/relationships/image" Target="../media/image76.emf"/><Relationship Id="rId2" Type="http://schemas.openxmlformats.org/officeDocument/2006/relationships/tags" Target="../tags/tag42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70.png"/><Relationship Id="rId11" Type="http://schemas.openxmlformats.org/officeDocument/2006/relationships/image" Target="../media/image75.emf"/><Relationship Id="rId5" Type="http://schemas.openxmlformats.org/officeDocument/2006/relationships/image" Target="../media/image7.emf"/><Relationship Id="rId10" Type="http://schemas.openxmlformats.org/officeDocument/2006/relationships/image" Target="../media/image74.emf"/><Relationship Id="rId4" Type="http://schemas.openxmlformats.org/officeDocument/2006/relationships/oleObject" Target="../embeddings/oleObject21.bin"/><Relationship Id="rId9" Type="http://schemas.openxmlformats.org/officeDocument/2006/relationships/image" Target="../media/image73.png"/><Relationship Id="rId14" Type="http://schemas.openxmlformats.org/officeDocument/2006/relationships/image" Target="../media/image7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3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7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2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image" Target="../media/image17.png"/><Relationship Id="rId2" Type="http://schemas.openxmlformats.org/officeDocument/2006/relationships/tags" Target="../tags/tag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6.bin"/><Relationship Id="rId4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image" Target="../media/image80.gif"/><Relationship Id="rId2" Type="http://schemas.openxmlformats.org/officeDocument/2006/relationships/tags" Target="../tags/tag44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23.bin"/><Relationship Id="rId4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47.xml"/><Relationship Id="rId7" Type="http://schemas.openxmlformats.org/officeDocument/2006/relationships/image" Target="../media/image8.png"/><Relationship Id="rId2" Type="http://schemas.openxmlformats.org/officeDocument/2006/relationships/tags" Target="../tags/tag46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81.gif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tags" Target="../tags/tag1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emf"/><Relationship Id="rId10" Type="http://schemas.openxmlformats.org/officeDocument/2006/relationships/image" Target="../media/image28.png"/><Relationship Id="rId4" Type="http://schemas.openxmlformats.org/officeDocument/2006/relationships/oleObject" Target="../embeddings/oleObject7.bin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3.png"/><Relationship Id="rId2" Type="http://schemas.openxmlformats.org/officeDocument/2006/relationships/tags" Target="../tags/tag15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2.gif"/><Relationship Id="rId5" Type="http://schemas.openxmlformats.org/officeDocument/2006/relationships/image" Target="../media/image23.e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tags" Target="../tags/tag1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23.emf"/><Relationship Id="rId10" Type="http://schemas.openxmlformats.org/officeDocument/2006/relationships/image" Target="../media/image40.png"/><Relationship Id="rId4" Type="http://schemas.openxmlformats.org/officeDocument/2006/relationships/oleObject" Target="../embeddings/oleObject9.bin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openxmlformats.org/officeDocument/2006/relationships/tags" Target="../tags/tag1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23.emf"/><Relationship Id="rId10" Type="http://schemas.openxmlformats.org/officeDocument/2006/relationships/image" Target="../media/image46.pn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gif"/><Relationship Id="rId2" Type="http://schemas.openxmlformats.org/officeDocument/2006/relationships/tags" Target="../tags/tag18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8.gif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5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2" Type="http://schemas.openxmlformats.org/officeDocument/2006/relationships/tags" Target="../tags/tag19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2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to 14" hidden="1">
            <a:extLst>
              <a:ext uri="{FF2B5EF4-FFF2-40B4-BE49-F238E27FC236}">
                <a16:creationId xmlns:a16="http://schemas.microsoft.com/office/drawing/2014/main" id="{F20137C0-CD18-4D6C-B12F-535F6FB95F6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058" name="Slide do think-cell" r:id="rId5" imgW="425" imgH="426" progId="TCLayout.ActiveDocument.1">
                  <p:embed/>
                </p:oleObj>
              </mc:Choice>
              <mc:Fallback>
                <p:oleObj name="Slide do think-cell" r:id="rId5" imgW="425" imgH="426" progId="TCLayout.ActiveDocument.1">
                  <p:embed/>
                  <p:pic>
                    <p:nvPicPr>
                      <p:cNvPr id="15" name="Objeto 14" hidden="1">
                        <a:extLst>
                          <a:ext uri="{FF2B5EF4-FFF2-40B4-BE49-F238E27FC236}">
                            <a16:creationId xmlns:a16="http://schemas.microsoft.com/office/drawing/2014/main" id="{F20137C0-CD18-4D6C-B12F-535F6FB95F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tângulo 38" hidden="1">
            <a:extLst>
              <a:ext uri="{FF2B5EF4-FFF2-40B4-BE49-F238E27FC236}">
                <a16:creationId xmlns:a16="http://schemas.microsoft.com/office/drawing/2014/main" id="{CB474A31-FC5B-4F7E-8EE2-728D219675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F44F1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0" rtlCol="0" anchor="ctr" anchorCtr="0">
            <a:noAutofit/>
          </a:bodyPr>
          <a:lstStyle/>
          <a:p>
            <a:endParaRPr kumimoji="0" lang="pt-BR" sz="11500" b="1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7D5C79BF-D75E-4E2E-BFE2-C11FDEE6F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9922" y="4825123"/>
            <a:ext cx="11754078" cy="4962895"/>
          </a:xfrm>
        </p:spPr>
        <p:txBody>
          <a:bodyPr/>
          <a:lstStyle/>
          <a:p>
            <a:pPr algn="ctr"/>
            <a:r>
              <a:rPr lang="pt-BR" sz="115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Planejamento Estratégico</a:t>
            </a:r>
            <a:br>
              <a:rPr lang="pt-BR" sz="115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15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2021 - 2024</a:t>
            </a:r>
          </a:p>
        </p:txBody>
      </p:sp>
      <p:pic>
        <p:nvPicPr>
          <p:cNvPr id="16" name="Imagem 15" descr="Uma imagem contendo placa, desenho, copo&#10;&#10;Descrição gerada automaticamente">
            <a:extLst>
              <a:ext uri="{FF2B5EF4-FFF2-40B4-BE49-F238E27FC236}">
                <a16:creationId xmlns:a16="http://schemas.microsoft.com/office/drawing/2014/main" id="{0E7AD1F6-843D-4F55-BD8A-93C68BD504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963" y="12716169"/>
            <a:ext cx="3941000" cy="855802"/>
          </a:xfrm>
          <a:prstGeom prst="rect">
            <a:avLst/>
          </a:prstGeom>
        </p:spPr>
      </p:pic>
      <p:pic>
        <p:nvPicPr>
          <p:cNvPr id="18" name="Imagem 17" descr="Uma imagem contendo desenho&#10;&#10;Descrição gerada automaticamente">
            <a:extLst>
              <a:ext uri="{FF2B5EF4-FFF2-40B4-BE49-F238E27FC236}">
                <a16:creationId xmlns:a16="http://schemas.microsoft.com/office/drawing/2014/main" id="{33100DB4-ED26-4461-BE56-11C1BDEA45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474" y="12731926"/>
            <a:ext cx="735086" cy="739436"/>
          </a:xfrm>
          <a:prstGeom prst="rect">
            <a:avLst/>
          </a:prstGeom>
        </p:spPr>
      </p:pic>
      <p:pic>
        <p:nvPicPr>
          <p:cNvPr id="12" name="Picture 263" descr="ABRACEEL">
            <a:extLst>
              <a:ext uri="{FF2B5EF4-FFF2-40B4-BE49-F238E27FC236}">
                <a16:creationId xmlns:a16="http://schemas.microsoft.com/office/drawing/2014/main" id="{AD616C2D-30F7-434E-A518-6BF6F8109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1325" y="875178"/>
            <a:ext cx="8091272" cy="293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ítulo 4">
            <a:extLst>
              <a:ext uri="{FF2B5EF4-FFF2-40B4-BE49-F238E27FC236}">
                <a16:creationId xmlns:a16="http://schemas.microsoft.com/office/drawing/2014/main" id="{6E5AC7B9-CF71-452D-9ECD-D59DFB2F61E2}"/>
              </a:ext>
            </a:extLst>
          </p:cNvPr>
          <p:cNvSpPr txBox="1">
            <a:spLocks/>
          </p:cNvSpPr>
          <p:nvPr/>
        </p:nvSpPr>
        <p:spPr>
          <a:xfrm>
            <a:off x="12629922" y="10205125"/>
            <a:ext cx="11754078" cy="738662"/>
          </a:xfrm>
          <a:prstGeom prst="rect">
            <a:avLst/>
          </a:prstGeom>
          <a:noFill/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tIns="91439" bIns="91439" rtlCol="0" anchor="ctr">
            <a:spAutoFit/>
          </a:bodyPr>
          <a:lstStyle>
            <a:lvl1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t-BR" sz="4800" b="1" i="1" u="none" strike="noStrike" cap="none" spc="0" baseline="0" dirty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algn="ctr" hangingPunct="1"/>
            <a:r>
              <a:rPr lang="pt-BR" sz="4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Bandeiras, Metas e Atividades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4E60C3E-3235-4339-868F-AD1381B53D53}"/>
              </a:ext>
            </a:extLst>
          </p:cNvPr>
          <p:cNvSpPr txBox="1"/>
          <p:nvPr/>
        </p:nvSpPr>
        <p:spPr>
          <a:xfrm>
            <a:off x="19829931" y="13017975"/>
            <a:ext cx="4554069" cy="553996"/>
          </a:xfrm>
          <a:prstGeom prst="rect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algn="ctr" hangingPunct="1">
              <a:lnSpc>
                <a:spcPct val="100000"/>
              </a:lnSpc>
            </a:pPr>
            <a:r>
              <a:rPr lang="pt-BR" sz="24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Brasília, </a:t>
            </a:r>
            <a:r>
              <a:rPr lang="pt-BR" sz="2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pt-BR" sz="24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novembro de 2020</a:t>
            </a:r>
          </a:p>
        </p:txBody>
      </p:sp>
      <p:pic>
        <p:nvPicPr>
          <p:cNvPr id="385026" name="Picture 2">
            <a:extLst>
              <a:ext uri="{FF2B5EF4-FFF2-40B4-BE49-F238E27FC236}">
                <a16:creationId xmlns:a16="http://schemas.microsoft.com/office/drawing/2014/main" id="{25344D21-08EB-4473-8AB8-E44D4969A8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44" y="3292608"/>
            <a:ext cx="11754078" cy="650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348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id="{C85FC7A7-B611-446B-984A-8A1BC7A5905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983297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537" name="Slide do think-cell" r:id="rId4" imgW="703" imgH="706" progId="TCLayout.ActiveDocument.1">
                  <p:embed/>
                </p:oleObj>
              </mc:Choice>
              <mc:Fallback>
                <p:oleObj name="Slide do think-cell" r:id="rId4" imgW="703" imgH="706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id="{C85FC7A7-B611-446B-984A-8A1BC7A590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11" descr="GIF champagne cinemagraph - animated GIF on GIFER">
            <a:extLst>
              <a:ext uri="{FF2B5EF4-FFF2-40B4-BE49-F238E27FC236}">
                <a16:creationId xmlns:a16="http://schemas.microsoft.com/office/drawing/2014/main" id="{4C625C70-2C99-4F55-BB21-3427FF3E2C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6634" y="468005"/>
            <a:ext cx="5663061" cy="3185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510F3F3-8DCC-47C2-9942-56B144E4BBF9}"/>
              </a:ext>
            </a:extLst>
          </p:cNvPr>
          <p:cNvSpPr txBox="1"/>
          <p:nvPr/>
        </p:nvSpPr>
        <p:spPr>
          <a:xfrm>
            <a:off x="847952" y="2001663"/>
            <a:ext cx="5880103" cy="1126462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6000" b="1" i="0" u="none" strike="noStrike" cap="none" spc="0" normalizeH="0" baseline="0" dirty="0">
                <a:ln>
                  <a:noFill/>
                </a:ln>
                <a:solidFill>
                  <a:srgbClr val="F44F15"/>
                </a:solidFill>
                <a:effectLst/>
                <a:uFillTx/>
                <a:sym typeface="Calibri"/>
              </a:rPr>
              <a:t>Que culminou com nossa votação final no dia 23/10, onde cada participante possuía 15 moedas para “investir” nas atividades que seriam foco da </a:t>
            </a:r>
            <a:r>
              <a:rPr kumimoji="0" lang="pt-BR" sz="6000" b="1" i="0" u="none" strike="noStrike" cap="none" spc="0" normalizeH="0" baseline="0" dirty="0" err="1">
                <a:ln>
                  <a:noFill/>
                </a:ln>
                <a:solidFill>
                  <a:srgbClr val="F44F15"/>
                </a:solidFill>
                <a:effectLst/>
                <a:uFillTx/>
                <a:sym typeface="Calibri"/>
              </a:rPr>
              <a:t>Abraceel</a:t>
            </a:r>
            <a:r>
              <a:rPr kumimoji="0" lang="pt-BR" sz="6000" b="1" i="0" u="none" strike="noStrike" cap="none" spc="0" normalizeH="0" baseline="0" dirty="0">
                <a:ln>
                  <a:noFill/>
                </a:ln>
                <a:solidFill>
                  <a:srgbClr val="F44F15"/>
                </a:solidFill>
                <a:effectLst/>
                <a:uFillTx/>
                <a:sym typeface="Calibri"/>
              </a:rPr>
              <a:t> em 2021...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B21ABAA-368D-4018-9ABA-79061533A5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35655">
            <a:off x="7616834" y="2743380"/>
            <a:ext cx="15537729" cy="87399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DD86F9D-2E0B-4DC9-8A5A-F5E230095D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3338" y="449717"/>
            <a:ext cx="4964984" cy="27928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419033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to 11" hidden="1">
            <a:extLst>
              <a:ext uri="{FF2B5EF4-FFF2-40B4-BE49-F238E27FC236}">
                <a16:creationId xmlns:a16="http://schemas.microsoft.com/office/drawing/2014/main" id="{23A450B0-2B61-4D20-94CA-45F5673B6D4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930984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672" name="Slide do think-cell" r:id="rId4" imgW="425" imgH="426" progId="TCLayout.ActiveDocument.1">
                  <p:embed/>
                </p:oleObj>
              </mc:Choice>
              <mc:Fallback>
                <p:oleObj name="Slide do think-cell" r:id="rId4" imgW="425" imgH="426" progId="TCLayout.ActiveDocument.1">
                  <p:embed/>
                  <p:pic>
                    <p:nvPicPr>
                      <p:cNvPr id="12" name="Objeto 11" hidden="1">
                        <a:extLst>
                          <a:ext uri="{FF2B5EF4-FFF2-40B4-BE49-F238E27FC236}">
                            <a16:creationId xmlns:a16="http://schemas.microsoft.com/office/drawing/2014/main" id="{23A450B0-2B61-4D20-94CA-45F5673B6D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tângulo 3">
            <a:extLst>
              <a:ext uri="{FF2B5EF4-FFF2-40B4-BE49-F238E27FC236}">
                <a16:creationId xmlns:a16="http://schemas.microsoft.com/office/drawing/2014/main" id="{B406B8EB-D201-4202-89C9-C43BAD60890B}"/>
              </a:ext>
            </a:extLst>
          </p:cNvPr>
          <p:cNvSpPr/>
          <p:nvPr/>
        </p:nvSpPr>
        <p:spPr>
          <a:xfrm>
            <a:off x="10595155" y="1265635"/>
            <a:ext cx="5871393" cy="11373833"/>
          </a:xfrm>
          <a:prstGeom prst="rect">
            <a:avLst/>
          </a:prstGeom>
          <a:solidFill>
            <a:srgbClr val="C00000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57D6125-2D19-49DE-9EFC-9B6BE4D99F0A}"/>
              </a:ext>
            </a:extLst>
          </p:cNvPr>
          <p:cNvSpPr/>
          <p:nvPr/>
        </p:nvSpPr>
        <p:spPr>
          <a:xfrm>
            <a:off x="2184772" y="1265635"/>
            <a:ext cx="8410383" cy="12022169"/>
          </a:xfrm>
          <a:prstGeom prst="rect">
            <a:avLst/>
          </a:prstGeom>
          <a:solidFill>
            <a:srgbClr val="203864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sng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1487936-7E89-440C-B1B2-E194D615BC7E}"/>
              </a:ext>
            </a:extLst>
          </p:cNvPr>
          <p:cNvSpPr/>
          <p:nvPr/>
        </p:nvSpPr>
        <p:spPr>
          <a:xfrm>
            <a:off x="16466547" y="1265635"/>
            <a:ext cx="5871393" cy="11373833"/>
          </a:xfrm>
          <a:prstGeom prst="rect">
            <a:avLst/>
          </a:prstGeom>
          <a:solidFill>
            <a:srgbClr val="548235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Elipse 3">
            <a:extLst>
              <a:ext uri="{FF2B5EF4-FFF2-40B4-BE49-F238E27FC236}">
                <a16:creationId xmlns:a16="http://schemas.microsoft.com/office/drawing/2014/main" id="{68090F76-232A-44DB-A362-A7DBBFA51D0C}"/>
              </a:ext>
            </a:extLst>
          </p:cNvPr>
          <p:cNvSpPr/>
          <p:nvPr/>
        </p:nvSpPr>
        <p:spPr>
          <a:xfrm>
            <a:off x="10674503" y="1602543"/>
            <a:ext cx="1407557" cy="1292661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Elipse 3">
            <a:extLst>
              <a:ext uri="{FF2B5EF4-FFF2-40B4-BE49-F238E27FC236}">
                <a16:creationId xmlns:a16="http://schemas.microsoft.com/office/drawing/2014/main" id="{02576D6E-18AF-44A6-B706-41D8632DE102}"/>
              </a:ext>
            </a:extLst>
          </p:cNvPr>
          <p:cNvSpPr/>
          <p:nvPr/>
        </p:nvSpPr>
        <p:spPr>
          <a:xfrm>
            <a:off x="16559801" y="1602543"/>
            <a:ext cx="1407557" cy="1292661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01D3E03-CBAC-4FEC-BE52-3DC0665F6FDC}"/>
              </a:ext>
            </a:extLst>
          </p:cNvPr>
          <p:cNvSpPr/>
          <p:nvPr/>
        </p:nvSpPr>
        <p:spPr>
          <a:xfrm>
            <a:off x="10595155" y="12621549"/>
            <a:ext cx="11742785" cy="666255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6A86C0E7-E169-4F16-A6BD-113F5E8C9456}"/>
              </a:ext>
            </a:extLst>
          </p:cNvPr>
          <p:cNvCxnSpPr>
            <a:cxnSpLocks/>
          </p:cNvCxnSpPr>
          <p:nvPr/>
        </p:nvCxnSpPr>
        <p:spPr>
          <a:xfrm>
            <a:off x="3901231" y="1360759"/>
            <a:ext cx="0" cy="2709223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477E6566-738D-4C9B-84FD-10FE170142EC}"/>
              </a:ext>
            </a:extLst>
          </p:cNvPr>
          <p:cNvSpPr txBox="1"/>
          <p:nvPr/>
        </p:nvSpPr>
        <p:spPr>
          <a:xfrm>
            <a:off x="4112115" y="1360759"/>
            <a:ext cx="5379505" cy="304698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6000" b="1" dirty="0">
                <a:solidFill>
                  <a:schemeClr val="bg1"/>
                </a:solidFill>
              </a:rPr>
              <a:t>Expansão do Mercado Livre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66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37,8%</a:t>
            </a:r>
            <a:endParaRPr kumimoji="0" lang="pt-BR" sz="6600" i="1" u="none" strike="noStrike" cap="none" spc="0" normalizeH="0" baseline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FillTx/>
              <a:sym typeface="Calibri"/>
            </a:endParaRPr>
          </a:p>
        </p:txBody>
      </p:sp>
      <p:sp>
        <p:nvSpPr>
          <p:cNvPr id="10" name="Elipse 3">
            <a:extLst>
              <a:ext uri="{FF2B5EF4-FFF2-40B4-BE49-F238E27FC236}">
                <a16:creationId xmlns:a16="http://schemas.microsoft.com/office/drawing/2014/main" id="{3807644B-77CA-4DEE-9C72-3157C37BD36F}"/>
              </a:ext>
            </a:extLst>
          </p:cNvPr>
          <p:cNvSpPr/>
          <p:nvPr/>
        </p:nvSpPr>
        <p:spPr>
          <a:xfrm>
            <a:off x="2401340" y="1618077"/>
            <a:ext cx="1407557" cy="1292661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63242E9A-D44B-4CA8-8874-AC96DCCB122E}"/>
              </a:ext>
            </a:extLst>
          </p:cNvPr>
          <p:cNvCxnSpPr>
            <a:cxnSpLocks/>
          </p:cNvCxnSpPr>
          <p:nvPr/>
        </p:nvCxnSpPr>
        <p:spPr>
          <a:xfrm>
            <a:off x="12214068" y="1360759"/>
            <a:ext cx="0" cy="2709223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16C924C-E3EB-47FE-AA13-8D42EFB8A3E1}"/>
              </a:ext>
            </a:extLst>
          </p:cNvPr>
          <p:cNvSpPr txBox="1"/>
          <p:nvPr/>
        </p:nvSpPr>
        <p:spPr>
          <a:xfrm>
            <a:off x="12424952" y="1360759"/>
            <a:ext cx="3830707" cy="276998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5400" b="1" dirty="0">
                <a:solidFill>
                  <a:schemeClr val="bg1"/>
                </a:solidFill>
              </a:rPr>
              <a:t>Formação de Preços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6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27,9%</a:t>
            </a:r>
            <a:endParaRPr kumimoji="0" lang="pt-BR" sz="6000" i="1" u="none" strike="noStrike" cap="none" spc="0" normalizeH="0" baseline="0" dirty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FillTx/>
              <a:sym typeface="Calibri"/>
            </a:endParaRP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AB10DC8A-8D55-463A-A646-57FB7B5D0CD2}"/>
              </a:ext>
            </a:extLst>
          </p:cNvPr>
          <p:cNvCxnSpPr>
            <a:cxnSpLocks/>
          </p:cNvCxnSpPr>
          <p:nvPr/>
        </p:nvCxnSpPr>
        <p:spPr>
          <a:xfrm>
            <a:off x="18099366" y="1360759"/>
            <a:ext cx="0" cy="2709223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F6FD6F3D-A8C5-46F3-9436-F1057308DEBE}"/>
              </a:ext>
            </a:extLst>
          </p:cNvPr>
          <p:cNvSpPr txBox="1"/>
          <p:nvPr/>
        </p:nvSpPr>
        <p:spPr>
          <a:xfrm>
            <a:off x="18310250" y="1360759"/>
            <a:ext cx="3888975" cy="276998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5400" b="1" dirty="0">
                <a:solidFill>
                  <a:schemeClr val="bg1"/>
                </a:solidFill>
              </a:rPr>
              <a:t>Segurança de Mercado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600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26,9%</a:t>
            </a:r>
            <a:endParaRPr kumimoji="0" lang="pt-BR" sz="6000" i="1" u="none" strike="noStrike" cap="none" spc="0" normalizeH="0" baseline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FillTx/>
              <a:sym typeface="Calibri"/>
            </a:endParaRPr>
          </a:p>
        </p:txBody>
      </p: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74BF9421-6BAB-4A0F-88BD-81C6A817BDE6}"/>
              </a:ext>
            </a:extLst>
          </p:cNvPr>
          <p:cNvCxnSpPr>
            <a:cxnSpLocks/>
          </p:cNvCxnSpPr>
          <p:nvPr/>
        </p:nvCxnSpPr>
        <p:spPr>
          <a:xfrm>
            <a:off x="11419798" y="12668475"/>
            <a:ext cx="0" cy="310276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Elipse 3">
            <a:extLst>
              <a:ext uri="{FF2B5EF4-FFF2-40B4-BE49-F238E27FC236}">
                <a16:creationId xmlns:a16="http://schemas.microsoft.com/office/drawing/2014/main" id="{2E81FD40-1CA2-4B07-9B59-896E4E18E336}"/>
              </a:ext>
            </a:extLst>
          </p:cNvPr>
          <p:cNvSpPr/>
          <p:nvPr/>
        </p:nvSpPr>
        <p:spPr>
          <a:xfrm>
            <a:off x="10718146" y="12623212"/>
            <a:ext cx="577709" cy="597565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1B253C7C-BF9F-4F0B-B3B0-9E4735A5BD56}"/>
              </a:ext>
            </a:extLst>
          </p:cNvPr>
          <p:cNvSpPr txBox="1"/>
          <p:nvPr/>
        </p:nvSpPr>
        <p:spPr>
          <a:xfrm>
            <a:off x="11539906" y="12464359"/>
            <a:ext cx="12079013" cy="92332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2400" b="1" dirty="0">
                <a:solidFill>
                  <a:schemeClr val="bg1"/>
                </a:solidFill>
              </a:rPr>
              <a:t>Desenvolvimento de Outros Mercados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240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7,4%</a:t>
            </a:r>
            <a:endParaRPr kumimoji="0" lang="pt-BR" sz="2400" i="1" u="none" strike="noStrike" cap="none" spc="0" normalizeH="0" baseline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FillTx/>
              <a:sym typeface="Calibri"/>
            </a:endParaRPr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DFE18CA6-C364-481F-AB59-2F8167775065}"/>
              </a:ext>
            </a:extLst>
          </p:cNvPr>
          <p:cNvSpPr txBox="1">
            <a:spLocks/>
          </p:cNvSpPr>
          <p:nvPr/>
        </p:nvSpPr>
        <p:spPr>
          <a:xfrm>
            <a:off x="261656" y="265985"/>
            <a:ext cx="23289282" cy="13167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 um total de </a:t>
            </a:r>
            <a:r>
              <a:rPr lang="pt-BR" sz="5400" b="1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578 moedas</a:t>
            </a:r>
            <a:r>
              <a:rPr lang="pt-BR" b="1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o resultado da votação foi....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B6238C2-698F-47CC-8800-A9E4BE7710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449" y="1510964"/>
            <a:ext cx="1399774" cy="1399774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D341F860-8FE7-4B41-AB8F-A1C3A31B85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504" y="1662661"/>
            <a:ext cx="1211049" cy="1211049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70994B20-38CD-423F-99FC-E535567D2A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247" y="1553075"/>
            <a:ext cx="1422663" cy="1422663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49B8103C-E441-4F22-A995-E99D705867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443" y="12500691"/>
            <a:ext cx="787113" cy="78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2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6" grpId="0" animBg="1"/>
      <p:bldP spid="18" grpId="0" animBg="1"/>
      <p:bldP spid="22" grpId="0" animBg="1"/>
      <p:bldP spid="5" grpId="0" animBg="1"/>
      <p:bldP spid="8" grpId="0"/>
      <p:bldP spid="10" grpId="0" animBg="1"/>
      <p:bldP spid="16" grpId="0"/>
      <p:bldP spid="20" grpId="0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to 11" hidden="1">
            <a:extLst>
              <a:ext uri="{FF2B5EF4-FFF2-40B4-BE49-F238E27FC236}">
                <a16:creationId xmlns:a16="http://schemas.microsoft.com/office/drawing/2014/main" id="{23A450B0-2B61-4D20-94CA-45F5673B6D4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441" name="Slide do think-cell" r:id="rId4" imgW="425" imgH="426" progId="TCLayout.ActiveDocument.1">
                  <p:embed/>
                </p:oleObj>
              </mc:Choice>
              <mc:Fallback>
                <p:oleObj name="Slide do think-cell" r:id="rId4" imgW="425" imgH="426" progId="TCLayout.ActiveDocument.1">
                  <p:embed/>
                  <p:pic>
                    <p:nvPicPr>
                      <p:cNvPr id="12" name="Objeto 11" hidden="1">
                        <a:extLst>
                          <a:ext uri="{FF2B5EF4-FFF2-40B4-BE49-F238E27FC236}">
                            <a16:creationId xmlns:a16="http://schemas.microsoft.com/office/drawing/2014/main" id="{23A450B0-2B61-4D20-94CA-45F5673B6D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tângulo 3">
            <a:extLst>
              <a:ext uri="{FF2B5EF4-FFF2-40B4-BE49-F238E27FC236}">
                <a16:creationId xmlns:a16="http://schemas.microsoft.com/office/drawing/2014/main" id="{B406B8EB-D201-4202-89C9-C43BAD60890B}"/>
              </a:ext>
            </a:extLst>
          </p:cNvPr>
          <p:cNvSpPr/>
          <p:nvPr/>
        </p:nvSpPr>
        <p:spPr>
          <a:xfrm>
            <a:off x="10595155" y="1265635"/>
            <a:ext cx="5871393" cy="11373833"/>
          </a:xfrm>
          <a:prstGeom prst="rect">
            <a:avLst/>
          </a:prstGeom>
          <a:solidFill>
            <a:srgbClr val="C00000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57D6125-2D19-49DE-9EFC-9B6BE4D99F0A}"/>
              </a:ext>
            </a:extLst>
          </p:cNvPr>
          <p:cNvSpPr/>
          <p:nvPr/>
        </p:nvSpPr>
        <p:spPr>
          <a:xfrm>
            <a:off x="2184772" y="1265635"/>
            <a:ext cx="8410383" cy="12022169"/>
          </a:xfrm>
          <a:prstGeom prst="rect">
            <a:avLst/>
          </a:prstGeom>
          <a:solidFill>
            <a:srgbClr val="203864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sng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1487936-7E89-440C-B1B2-E194D615BC7E}"/>
              </a:ext>
            </a:extLst>
          </p:cNvPr>
          <p:cNvSpPr/>
          <p:nvPr/>
        </p:nvSpPr>
        <p:spPr>
          <a:xfrm>
            <a:off x="16466547" y="1265635"/>
            <a:ext cx="5871393" cy="11373833"/>
          </a:xfrm>
          <a:prstGeom prst="rect">
            <a:avLst/>
          </a:prstGeom>
          <a:solidFill>
            <a:srgbClr val="548235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Elipse 3">
            <a:extLst>
              <a:ext uri="{FF2B5EF4-FFF2-40B4-BE49-F238E27FC236}">
                <a16:creationId xmlns:a16="http://schemas.microsoft.com/office/drawing/2014/main" id="{68090F76-232A-44DB-A362-A7DBBFA51D0C}"/>
              </a:ext>
            </a:extLst>
          </p:cNvPr>
          <p:cNvSpPr/>
          <p:nvPr/>
        </p:nvSpPr>
        <p:spPr>
          <a:xfrm>
            <a:off x="10674503" y="1602543"/>
            <a:ext cx="1407557" cy="1292661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Elipse 3">
            <a:extLst>
              <a:ext uri="{FF2B5EF4-FFF2-40B4-BE49-F238E27FC236}">
                <a16:creationId xmlns:a16="http://schemas.microsoft.com/office/drawing/2014/main" id="{02576D6E-18AF-44A6-B706-41D8632DE102}"/>
              </a:ext>
            </a:extLst>
          </p:cNvPr>
          <p:cNvSpPr/>
          <p:nvPr/>
        </p:nvSpPr>
        <p:spPr>
          <a:xfrm>
            <a:off x="16559801" y="1602543"/>
            <a:ext cx="1407557" cy="1292661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01D3E03-CBAC-4FEC-BE52-3DC0665F6FDC}"/>
              </a:ext>
            </a:extLst>
          </p:cNvPr>
          <p:cNvSpPr/>
          <p:nvPr/>
        </p:nvSpPr>
        <p:spPr>
          <a:xfrm>
            <a:off x="10595155" y="12621549"/>
            <a:ext cx="11742785" cy="666255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6A86C0E7-E169-4F16-A6BD-113F5E8C9456}"/>
              </a:ext>
            </a:extLst>
          </p:cNvPr>
          <p:cNvCxnSpPr>
            <a:cxnSpLocks/>
          </p:cNvCxnSpPr>
          <p:nvPr/>
        </p:nvCxnSpPr>
        <p:spPr>
          <a:xfrm>
            <a:off x="3901231" y="1360759"/>
            <a:ext cx="0" cy="2709223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477E6566-738D-4C9B-84FD-10FE170142EC}"/>
              </a:ext>
            </a:extLst>
          </p:cNvPr>
          <p:cNvSpPr txBox="1"/>
          <p:nvPr/>
        </p:nvSpPr>
        <p:spPr>
          <a:xfrm>
            <a:off x="4112115" y="1360759"/>
            <a:ext cx="5379505" cy="304698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6000" b="1" dirty="0">
                <a:solidFill>
                  <a:schemeClr val="bg1"/>
                </a:solidFill>
              </a:rPr>
              <a:t>Expansão do Mercado Livre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66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37,8%</a:t>
            </a:r>
            <a:endParaRPr kumimoji="0" lang="pt-BR" sz="6600" i="1" u="none" strike="noStrike" cap="none" spc="0" normalizeH="0" baseline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FillTx/>
              <a:sym typeface="Calibri"/>
            </a:endParaRPr>
          </a:p>
        </p:txBody>
      </p:sp>
      <p:sp>
        <p:nvSpPr>
          <p:cNvPr id="10" name="Elipse 3">
            <a:extLst>
              <a:ext uri="{FF2B5EF4-FFF2-40B4-BE49-F238E27FC236}">
                <a16:creationId xmlns:a16="http://schemas.microsoft.com/office/drawing/2014/main" id="{3807644B-77CA-4DEE-9C72-3157C37BD36F}"/>
              </a:ext>
            </a:extLst>
          </p:cNvPr>
          <p:cNvSpPr/>
          <p:nvPr/>
        </p:nvSpPr>
        <p:spPr>
          <a:xfrm>
            <a:off x="2401340" y="1618077"/>
            <a:ext cx="1407557" cy="1292661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63242E9A-D44B-4CA8-8874-AC96DCCB122E}"/>
              </a:ext>
            </a:extLst>
          </p:cNvPr>
          <p:cNvCxnSpPr>
            <a:cxnSpLocks/>
          </p:cNvCxnSpPr>
          <p:nvPr/>
        </p:nvCxnSpPr>
        <p:spPr>
          <a:xfrm>
            <a:off x="12214068" y="1360759"/>
            <a:ext cx="0" cy="2709223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16C924C-E3EB-47FE-AA13-8D42EFB8A3E1}"/>
              </a:ext>
            </a:extLst>
          </p:cNvPr>
          <p:cNvSpPr txBox="1"/>
          <p:nvPr/>
        </p:nvSpPr>
        <p:spPr>
          <a:xfrm>
            <a:off x="12424952" y="1360759"/>
            <a:ext cx="3830707" cy="276998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5400" b="1" dirty="0">
                <a:solidFill>
                  <a:schemeClr val="bg1"/>
                </a:solidFill>
              </a:rPr>
              <a:t>Formação de Preços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6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27,9%</a:t>
            </a:r>
            <a:endParaRPr kumimoji="0" lang="pt-BR" sz="6000" i="1" u="none" strike="noStrike" cap="none" spc="0" normalizeH="0" baseline="0" dirty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FillTx/>
              <a:sym typeface="Calibri"/>
            </a:endParaRP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AB10DC8A-8D55-463A-A646-57FB7B5D0CD2}"/>
              </a:ext>
            </a:extLst>
          </p:cNvPr>
          <p:cNvCxnSpPr>
            <a:cxnSpLocks/>
          </p:cNvCxnSpPr>
          <p:nvPr/>
        </p:nvCxnSpPr>
        <p:spPr>
          <a:xfrm>
            <a:off x="18099366" y="1360759"/>
            <a:ext cx="0" cy="2709223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F6FD6F3D-A8C5-46F3-9436-F1057308DEBE}"/>
              </a:ext>
            </a:extLst>
          </p:cNvPr>
          <p:cNvSpPr txBox="1"/>
          <p:nvPr/>
        </p:nvSpPr>
        <p:spPr>
          <a:xfrm>
            <a:off x="18310250" y="1360759"/>
            <a:ext cx="3888975" cy="276998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5400" b="1" dirty="0">
                <a:solidFill>
                  <a:schemeClr val="bg1"/>
                </a:solidFill>
              </a:rPr>
              <a:t>Segurança de Mercado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600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26,9%</a:t>
            </a:r>
            <a:endParaRPr kumimoji="0" lang="pt-BR" sz="6000" i="1" u="none" strike="noStrike" cap="none" spc="0" normalizeH="0" baseline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FillTx/>
              <a:sym typeface="Calibri"/>
            </a:endParaRPr>
          </a:p>
        </p:txBody>
      </p: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74BF9421-6BAB-4A0F-88BD-81C6A817BDE6}"/>
              </a:ext>
            </a:extLst>
          </p:cNvPr>
          <p:cNvCxnSpPr>
            <a:cxnSpLocks/>
          </p:cNvCxnSpPr>
          <p:nvPr/>
        </p:nvCxnSpPr>
        <p:spPr>
          <a:xfrm>
            <a:off x="11419798" y="12668475"/>
            <a:ext cx="0" cy="310276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Elipse 3">
            <a:extLst>
              <a:ext uri="{FF2B5EF4-FFF2-40B4-BE49-F238E27FC236}">
                <a16:creationId xmlns:a16="http://schemas.microsoft.com/office/drawing/2014/main" id="{2E81FD40-1CA2-4B07-9B59-896E4E18E336}"/>
              </a:ext>
            </a:extLst>
          </p:cNvPr>
          <p:cNvSpPr/>
          <p:nvPr/>
        </p:nvSpPr>
        <p:spPr>
          <a:xfrm>
            <a:off x="10718146" y="12623212"/>
            <a:ext cx="577709" cy="597565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1B253C7C-BF9F-4F0B-B3B0-9E4735A5BD56}"/>
              </a:ext>
            </a:extLst>
          </p:cNvPr>
          <p:cNvSpPr txBox="1"/>
          <p:nvPr/>
        </p:nvSpPr>
        <p:spPr>
          <a:xfrm>
            <a:off x="11539906" y="12464359"/>
            <a:ext cx="12079013" cy="92332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2400" b="1" dirty="0">
                <a:solidFill>
                  <a:schemeClr val="bg1"/>
                </a:solidFill>
              </a:rPr>
              <a:t>Desenvolvimento de Outros Mercados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240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7,4%</a:t>
            </a:r>
            <a:endParaRPr kumimoji="0" lang="pt-BR" sz="2400" i="1" u="none" strike="noStrike" cap="none" spc="0" normalizeH="0" baseline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FillTx/>
              <a:sym typeface="Calibri"/>
            </a:endParaRPr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DFE18CA6-C364-481F-AB59-2F8167775065}"/>
              </a:ext>
            </a:extLst>
          </p:cNvPr>
          <p:cNvSpPr txBox="1">
            <a:spLocks/>
          </p:cNvSpPr>
          <p:nvPr/>
        </p:nvSpPr>
        <p:spPr>
          <a:xfrm>
            <a:off x="261656" y="265985"/>
            <a:ext cx="23289282" cy="13167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 um total de </a:t>
            </a:r>
            <a:r>
              <a:rPr lang="pt-BR" sz="5400" b="1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578 moedas</a:t>
            </a:r>
            <a:r>
              <a:rPr lang="pt-BR" b="1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o resultado da votação foi....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B6238C2-698F-47CC-8800-A9E4BE7710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449" y="1510964"/>
            <a:ext cx="1399774" cy="1399774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D341F860-8FE7-4B41-AB8F-A1C3A31B85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504" y="1662661"/>
            <a:ext cx="1211049" cy="1211049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70994B20-38CD-423F-99FC-E535567D2A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247" y="1553075"/>
            <a:ext cx="1422663" cy="1422663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49B8103C-E441-4F22-A995-E99D705867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443" y="12500691"/>
            <a:ext cx="787113" cy="787113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96119B69-FD6C-4E7B-B5D4-6A6075518542}"/>
              </a:ext>
            </a:extLst>
          </p:cNvPr>
          <p:cNvSpPr/>
          <p:nvPr/>
        </p:nvSpPr>
        <p:spPr>
          <a:xfrm>
            <a:off x="10576867" y="1265635"/>
            <a:ext cx="11862891" cy="12022169"/>
          </a:xfrm>
          <a:prstGeom prst="rect">
            <a:avLst/>
          </a:prstGeom>
          <a:solidFill>
            <a:srgbClr val="FFFFFF">
              <a:alpha val="90000"/>
            </a:srgb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232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6" grpId="0" animBg="1"/>
      <p:bldP spid="18" grpId="0" animBg="1"/>
      <p:bldP spid="22" grpId="0" animBg="1"/>
      <p:bldP spid="5" grpId="0" animBg="1"/>
      <p:bldP spid="8" grpId="0"/>
      <p:bldP spid="10" grpId="0" animBg="1"/>
      <p:bldP spid="16" grpId="0"/>
      <p:bldP spid="20" grpId="0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to 11" hidden="1">
            <a:extLst>
              <a:ext uri="{FF2B5EF4-FFF2-40B4-BE49-F238E27FC236}">
                <a16:creationId xmlns:a16="http://schemas.microsoft.com/office/drawing/2014/main" id="{23A450B0-2B61-4D20-94CA-45F5673B6D4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516" name="Slide do think-cell" r:id="rId5" imgW="425" imgH="426" progId="TCLayout.ActiveDocument.1">
                  <p:embed/>
                </p:oleObj>
              </mc:Choice>
              <mc:Fallback>
                <p:oleObj name="Slide do think-cell" r:id="rId5" imgW="425" imgH="426" progId="TCLayout.ActiveDocument.1">
                  <p:embed/>
                  <p:pic>
                    <p:nvPicPr>
                      <p:cNvPr id="12" name="Objeto 11" hidden="1">
                        <a:extLst>
                          <a:ext uri="{FF2B5EF4-FFF2-40B4-BE49-F238E27FC236}">
                            <a16:creationId xmlns:a16="http://schemas.microsoft.com/office/drawing/2014/main" id="{23A450B0-2B61-4D20-94CA-45F5673B6D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Agrupar 1">
            <a:extLst>
              <a:ext uri="{FF2B5EF4-FFF2-40B4-BE49-F238E27FC236}">
                <a16:creationId xmlns:a16="http://schemas.microsoft.com/office/drawing/2014/main" id="{8D0FE5CF-64CE-4779-85EC-40F59515B13E}"/>
              </a:ext>
            </a:extLst>
          </p:cNvPr>
          <p:cNvGrpSpPr/>
          <p:nvPr/>
        </p:nvGrpSpPr>
        <p:grpSpPr>
          <a:xfrm>
            <a:off x="2196353" y="1360759"/>
            <a:ext cx="8274423" cy="11974719"/>
            <a:chOff x="2196353" y="1263989"/>
            <a:chExt cx="8274423" cy="11974719"/>
          </a:xfrm>
        </p:grpSpPr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19237F80-4913-4205-9AB7-79218EB24EFA}"/>
                </a:ext>
              </a:extLst>
            </p:cNvPr>
            <p:cNvSpPr/>
            <p:nvPr/>
          </p:nvSpPr>
          <p:spPr>
            <a:xfrm>
              <a:off x="2196353" y="1265004"/>
              <a:ext cx="4087780" cy="11973704"/>
            </a:xfrm>
            <a:prstGeom prst="rect">
              <a:avLst/>
            </a:prstGeom>
            <a:solidFill>
              <a:srgbClr val="203864"/>
            </a:soli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443622D1-5782-4260-8A3F-DB42A488AFF3}"/>
                </a:ext>
              </a:extLst>
            </p:cNvPr>
            <p:cNvSpPr/>
            <p:nvPr/>
          </p:nvSpPr>
          <p:spPr>
            <a:xfrm>
              <a:off x="6409522" y="1265636"/>
              <a:ext cx="4061254" cy="6120000"/>
            </a:xfrm>
            <a:prstGeom prst="rect">
              <a:avLst/>
            </a:prstGeom>
            <a:solidFill>
              <a:srgbClr val="203864"/>
            </a:soli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07D140FB-3D30-4914-A523-8299BA948500}"/>
                </a:ext>
              </a:extLst>
            </p:cNvPr>
            <p:cNvSpPr/>
            <p:nvPr/>
          </p:nvSpPr>
          <p:spPr>
            <a:xfrm>
              <a:off x="6405556" y="7474461"/>
              <a:ext cx="4061255" cy="5760000"/>
            </a:xfrm>
            <a:prstGeom prst="rect">
              <a:avLst/>
            </a:prstGeom>
            <a:solidFill>
              <a:srgbClr val="203864"/>
            </a:soli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CaixaDeTexto 73">
              <a:extLst>
                <a:ext uri="{FF2B5EF4-FFF2-40B4-BE49-F238E27FC236}">
                  <a16:creationId xmlns:a16="http://schemas.microsoft.com/office/drawing/2014/main" id="{1D6FCC7B-1863-4D50-A270-98EA74837B60}"/>
                </a:ext>
              </a:extLst>
            </p:cNvPr>
            <p:cNvSpPr txBox="1"/>
            <p:nvPr/>
          </p:nvSpPr>
          <p:spPr>
            <a:xfrm>
              <a:off x="2369231" y="1263989"/>
              <a:ext cx="3077875" cy="575542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4000" b="1" dirty="0">
                  <a:solidFill>
                    <a:schemeClr val="bg1"/>
                  </a:solidFill>
                </a:rPr>
                <a:t>Antecipar o Cronograma de Abertura do Mercado Livre</a:t>
              </a: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4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Calibri"/>
              </a:endParaRP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5400" b="1" i="0" u="none" strike="noStrike" cap="none" spc="0" normalizeH="0" baseline="0" dirty="0">
                  <a:ln>
                    <a:noFill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uFillTx/>
                  <a:sym typeface="Calibri"/>
                </a:rPr>
                <a:t>50%</a:t>
              </a: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pt-BR" sz="3200" b="1" i="1" dirty="0">
                <a:solidFill>
                  <a:schemeClr val="bg1"/>
                </a:solidFill>
              </a:endParaRP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3200" b="1" i="1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(18,9% do total)</a:t>
              </a:r>
              <a:endParaRPr kumimoji="0" lang="pt-BR" sz="4800" b="1" i="1" u="none" strike="noStrike" cap="none" spc="0" normalizeH="0" baseline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FillTx/>
                <a:sym typeface="Calibri"/>
              </a:endParaRPr>
            </a:p>
          </p:txBody>
        </p:sp>
        <p:sp>
          <p:nvSpPr>
            <p:cNvPr id="77" name="CaixaDeTexto 76">
              <a:extLst>
                <a:ext uri="{FF2B5EF4-FFF2-40B4-BE49-F238E27FC236}">
                  <a16:creationId xmlns:a16="http://schemas.microsoft.com/office/drawing/2014/main" id="{E68E2FBA-5E16-4AFB-909B-A0F6D27016A6}"/>
                </a:ext>
              </a:extLst>
            </p:cNvPr>
            <p:cNvSpPr txBox="1"/>
            <p:nvPr/>
          </p:nvSpPr>
          <p:spPr>
            <a:xfrm>
              <a:off x="6595591" y="1263989"/>
              <a:ext cx="3650180" cy="461664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4000" b="1" dirty="0">
                  <a:solidFill>
                    <a:schemeClr val="bg1"/>
                  </a:solidFill>
                </a:rPr>
                <a:t>Fortalecer o Comercializador Varejista</a:t>
              </a: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4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Calibri"/>
              </a:endParaRP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4800" b="1" i="0" u="none" strike="noStrike" cap="none" spc="0" normalizeH="0" baseline="0" dirty="0">
                  <a:ln>
                    <a:noFill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uFillTx/>
                  <a:sym typeface="Calibri"/>
                </a:rPr>
                <a:t>26,2%</a:t>
              </a: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4400" b="1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FillTx/>
                <a:sym typeface="Calibri"/>
              </a:endParaRP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3200" b="1" i="1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(9,9% do total)</a:t>
              </a:r>
              <a:endParaRPr kumimoji="0" lang="pt-BR" sz="4400" b="1" i="1" u="none" strike="noStrike" cap="none" spc="0" normalizeH="0" baseline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FillTx/>
                <a:sym typeface="Calibri"/>
              </a:endParaRPr>
            </a:p>
          </p:txBody>
        </p:sp>
        <p:sp>
          <p:nvSpPr>
            <p:cNvPr id="78" name="CaixaDeTexto 77">
              <a:extLst>
                <a:ext uri="{FF2B5EF4-FFF2-40B4-BE49-F238E27FC236}">
                  <a16:creationId xmlns:a16="http://schemas.microsoft.com/office/drawing/2014/main" id="{F0A74B50-3463-4568-BEFF-679577474D9E}"/>
                </a:ext>
              </a:extLst>
            </p:cNvPr>
            <p:cNvSpPr txBox="1"/>
            <p:nvPr/>
          </p:nvSpPr>
          <p:spPr>
            <a:xfrm>
              <a:off x="6595591" y="7492750"/>
              <a:ext cx="3650180" cy="473975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4000" b="1" dirty="0">
                  <a:solidFill>
                    <a:schemeClr val="bg1"/>
                  </a:solidFill>
                </a:rPr>
                <a:t>Facilitar o Processo de Migração</a:t>
              </a: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4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Calibri"/>
              </a:endParaRP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4800" b="1" i="0" u="none" strike="noStrike" cap="none" spc="0" normalizeH="0" baseline="0" dirty="0">
                  <a:ln>
                    <a:noFill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uFillTx/>
                  <a:sym typeface="Calibri"/>
                </a:rPr>
                <a:t>23,8%</a:t>
              </a: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pt-BR" sz="4400" b="1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3200" b="1" i="1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(9% do total)</a:t>
              </a:r>
              <a:endParaRPr kumimoji="0" lang="pt-BR" b="1" i="1" u="none" strike="noStrike" cap="none" spc="0" normalizeH="0" baseline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FillTx/>
                <a:sym typeface="Calibri"/>
              </a:endParaRPr>
            </a:p>
          </p:txBody>
        </p:sp>
      </p:grpSp>
      <p:sp>
        <p:nvSpPr>
          <p:cNvPr id="29" name="Título 1">
            <a:extLst>
              <a:ext uri="{FF2B5EF4-FFF2-40B4-BE49-F238E27FC236}">
                <a16:creationId xmlns:a16="http://schemas.microsoft.com/office/drawing/2014/main" id="{DFE18CA6-C364-481F-AB59-2F8167775065}"/>
              </a:ext>
            </a:extLst>
          </p:cNvPr>
          <p:cNvSpPr txBox="1">
            <a:spLocks/>
          </p:cNvSpPr>
          <p:nvPr/>
        </p:nvSpPr>
        <p:spPr>
          <a:xfrm>
            <a:off x="1886210" y="390700"/>
            <a:ext cx="23289282" cy="13167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Expansão do Mercado Livre - Bandeira mais votada com </a:t>
            </a:r>
            <a:r>
              <a:rPr lang="pt-BR" sz="54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37,8%</a:t>
            </a:r>
            <a:r>
              <a:rPr lang="pt-BR" b="1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dos votos</a:t>
            </a: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63242E9A-D44B-4CA8-8874-AC96DCCB122E}"/>
              </a:ext>
            </a:extLst>
          </p:cNvPr>
          <p:cNvCxnSpPr>
            <a:cxnSpLocks/>
          </p:cNvCxnSpPr>
          <p:nvPr/>
        </p:nvCxnSpPr>
        <p:spPr>
          <a:xfrm>
            <a:off x="12214068" y="1398781"/>
            <a:ext cx="0" cy="2709223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AB10DC8A-8D55-463A-A646-57FB7B5D0CD2}"/>
              </a:ext>
            </a:extLst>
          </p:cNvPr>
          <p:cNvCxnSpPr>
            <a:cxnSpLocks/>
          </p:cNvCxnSpPr>
          <p:nvPr/>
        </p:nvCxnSpPr>
        <p:spPr>
          <a:xfrm>
            <a:off x="18099366" y="1398781"/>
            <a:ext cx="0" cy="2709223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1B253C7C-BF9F-4F0B-B3B0-9E4735A5BD56}"/>
              </a:ext>
            </a:extLst>
          </p:cNvPr>
          <p:cNvSpPr txBox="1"/>
          <p:nvPr/>
        </p:nvSpPr>
        <p:spPr>
          <a:xfrm>
            <a:off x="11539906" y="12464359"/>
            <a:ext cx="12079013" cy="92332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2400" b="1" dirty="0">
                <a:solidFill>
                  <a:schemeClr val="bg1"/>
                </a:solidFill>
              </a:rPr>
              <a:t>Abertura do Mercado de Gás Natural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2400" b="1" dirty="0">
                <a:solidFill>
                  <a:schemeClr val="bg1"/>
                </a:solidFill>
              </a:rPr>
              <a:t>3,9% dos votos </a:t>
            </a:r>
            <a:endParaRPr kumimoji="0" lang="pt-BR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Elipse 3">
            <a:extLst>
              <a:ext uri="{FF2B5EF4-FFF2-40B4-BE49-F238E27FC236}">
                <a16:creationId xmlns:a16="http://schemas.microsoft.com/office/drawing/2014/main" id="{22DC5537-DF1B-4957-8805-7F1A7FAE0DE4}"/>
              </a:ext>
            </a:extLst>
          </p:cNvPr>
          <p:cNvSpPr/>
          <p:nvPr/>
        </p:nvSpPr>
        <p:spPr>
          <a:xfrm>
            <a:off x="300831" y="68098"/>
            <a:ext cx="1407557" cy="1292661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" name="Imagem 75">
            <a:extLst>
              <a:ext uri="{FF2B5EF4-FFF2-40B4-BE49-F238E27FC236}">
                <a16:creationId xmlns:a16="http://schemas.microsoft.com/office/drawing/2014/main" id="{A7C52774-6275-45BE-8126-A9A1207B8A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47" y="14541"/>
            <a:ext cx="1399774" cy="1399774"/>
          </a:xfrm>
          <a:prstGeom prst="rect">
            <a:avLst/>
          </a:prstGeom>
        </p:spPr>
      </p:pic>
      <p:sp>
        <p:nvSpPr>
          <p:cNvPr id="81" name="CaixaDeTexto 80">
            <a:extLst>
              <a:ext uri="{FF2B5EF4-FFF2-40B4-BE49-F238E27FC236}">
                <a16:creationId xmlns:a16="http://schemas.microsoft.com/office/drawing/2014/main" id="{7281A32A-B4C3-490D-906C-FB645C1C07F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595155" y="2359431"/>
            <a:ext cx="11742772" cy="10944000"/>
          </a:xfrm>
          <a:prstGeom prst="rect">
            <a:avLst/>
          </a:prstGeom>
          <a:solidFill>
            <a:schemeClr val="bg1"/>
          </a:solidFill>
          <a:ln w="25400" cap="flat">
            <a:solidFill>
              <a:srgbClr val="F44F1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 anchorCtr="0">
            <a:noAutofit/>
          </a:bodyPr>
          <a:lstStyle>
            <a:lvl1pPr marL="457200" marR="0" indent="-457200" algn="l" defTabSz="1828800" rtl="0" latinLnBrk="0">
              <a:buClrTx/>
              <a:buSzPct val="100000"/>
              <a:buFont typeface="Arial"/>
              <a:buChar char="•"/>
            </a:lvl1pPr>
            <a:lvl2pPr marL="990600" marR="0" indent="-533400" algn="l" defTabSz="1828800" rtl="0" latinLnBrk="0">
              <a:buClrTx/>
              <a:buSzPct val="100000"/>
              <a:buFont typeface="Arial"/>
              <a:buChar char="•"/>
            </a:lvl2pPr>
            <a:lvl3pPr marL="1554479" marR="0" indent="-640079" algn="l" defTabSz="1828800" rtl="0" latinLnBrk="0">
              <a:buClrTx/>
              <a:buSzPct val="100000"/>
              <a:buFont typeface="Arial"/>
              <a:buChar char="•"/>
            </a:lvl3pPr>
            <a:lvl4pPr marL="2082800" marR="0" indent="-711200" algn="l" defTabSz="1828800" rtl="0" latinLnBrk="0">
              <a:buClrTx/>
              <a:buSzPct val="100000"/>
              <a:buFont typeface="Arial"/>
              <a:buChar char="•"/>
            </a:lvl4pPr>
            <a:lvl5pPr marL="2540000" marR="0" indent="-711200" algn="l" defTabSz="1828800" rtl="0" latinLnBrk="0">
              <a:buClrTx/>
              <a:buSzPct val="100000"/>
              <a:buFont typeface="Arial"/>
              <a:buChar char="•"/>
            </a:lvl5pPr>
            <a:lvl6pPr marL="2997200" marR="0" indent="-711200" algn="l" defTabSz="1828800" rtl="0" latinLnBrk="0">
              <a:buClrTx/>
              <a:buSzPct val="100000"/>
              <a:buFont typeface="Arial"/>
              <a:buChar char="•"/>
            </a:lvl6pPr>
            <a:lvl7pPr marL="3454400" marR="0" indent="-711200" algn="l" defTabSz="1828800" rtl="0" latinLnBrk="0">
              <a:buClrTx/>
              <a:buSzPct val="100000"/>
              <a:buFont typeface="Arial"/>
              <a:buChar char="•"/>
            </a:lvl7pPr>
            <a:lvl8pPr marL="3911600" marR="0" indent="-711200" algn="l" defTabSz="1828800" rtl="0" latinLnBrk="0">
              <a:buClrTx/>
              <a:buSzPct val="100000"/>
              <a:buFont typeface="Arial"/>
              <a:buChar char="•"/>
            </a:lvl8pPr>
            <a:lvl9pPr marL="4368800" marR="0" indent="-711200" algn="l" defTabSz="1828800" rtl="0" latinLnBrk="0">
              <a:buClrTx/>
              <a:buSzPct val="100000"/>
              <a:buFont typeface="Arial"/>
              <a:buChar char="•"/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None/>
            </a:pPr>
            <a:r>
              <a:rPr lang="pt-BR" sz="6000" dirty="0"/>
              <a:t>Tornar o Mercado Livre de Energia acessível a todos, antecipando o cronograma de expansão, fortalecendo o comercializador varejista e facilitando o </a:t>
            </a:r>
            <a:br>
              <a:rPr lang="pt-BR" sz="6000" dirty="0"/>
            </a:br>
            <a:r>
              <a:rPr lang="pt-BR" sz="6000" dirty="0"/>
              <a:t>processo de migração.</a:t>
            </a:r>
            <a:endParaRPr lang="pt-BR" sz="6000" strike="sngStrike" dirty="0">
              <a:solidFill>
                <a:schemeClr val="tx1"/>
              </a:solidFill>
            </a:endParaRPr>
          </a:p>
          <a:p>
            <a:pPr marR="0" algn="l" defTabSz="1828800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44F15"/>
              </a:buClr>
              <a:buSzTx/>
              <a:tabLst/>
            </a:pPr>
            <a:endParaRPr kumimoji="0" lang="pt-BR" sz="6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4174F07-B584-4537-9C31-77D5EAA16628}"/>
              </a:ext>
            </a:extLst>
          </p:cNvPr>
          <p:cNvSpPr/>
          <p:nvPr/>
        </p:nvSpPr>
        <p:spPr>
          <a:xfrm>
            <a:off x="10595155" y="1360759"/>
            <a:ext cx="11742772" cy="923328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solidFill>
              <a:srgbClr val="F44F1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OBJETIVO</a:t>
            </a:r>
          </a:p>
        </p:txBody>
      </p:sp>
    </p:spTree>
    <p:extLst>
      <p:ext uri="{BB962C8B-B14F-4D97-AF65-F5344CB8AC3E}">
        <p14:creationId xmlns:p14="http://schemas.microsoft.com/office/powerpoint/2010/main" val="21998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to 11" hidden="1">
            <a:extLst>
              <a:ext uri="{FF2B5EF4-FFF2-40B4-BE49-F238E27FC236}">
                <a16:creationId xmlns:a16="http://schemas.microsoft.com/office/drawing/2014/main" id="{23A450B0-2B61-4D20-94CA-45F5673B6D4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868" name="Slide do think-cell" r:id="rId5" imgW="425" imgH="426" progId="TCLayout.ActiveDocument.1">
                  <p:embed/>
                </p:oleObj>
              </mc:Choice>
              <mc:Fallback>
                <p:oleObj name="Slide do think-cell" r:id="rId5" imgW="425" imgH="426" progId="TCLayout.ActiveDocument.1">
                  <p:embed/>
                  <p:pic>
                    <p:nvPicPr>
                      <p:cNvPr id="12" name="Objeto 11" hidden="1">
                        <a:extLst>
                          <a:ext uri="{FF2B5EF4-FFF2-40B4-BE49-F238E27FC236}">
                            <a16:creationId xmlns:a16="http://schemas.microsoft.com/office/drawing/2014/main" id="{23A450B0-2B61-4D20-94CA-45F5673B6D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Agrupar 1">
            <a:extLst>
              <a:ext uri="{FF2B5EF4-FFF2-40B4-BE49-F238E27FC236}">
                <a16:creationId xmlns:a16="http://schemas.microsoft.com/office/drawing/2014/main" id="{8D0FE5CF-64CE-4779-85EC-40F59515B13E}"/>
              </a:ext>
            </a:extLst>
          </p:cNvPr>
          <p:cNvGrpSpPr/>
          <p:nvPr/>
        </p:nvGrpSpPr>
        <p:grpSpPr>
          <a:xfrm>
            <a:off x="2196353" y="1360759"/>
            <a:ext cx="8274423" cy="11974719"/>
            <a:chOff x="2196353" y="1263989"/>
            <a:chExt cx="8274423" cy="11974719"/>
          </a:xfrm>
        </p:grpSpPr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19237F80-4913-4205-9AB7-79218EB24EFA}"/>
                </a:ext>
              </a:extLst>
            </p:cNvPr>
            <p:cNvSpPr/>
            <p:nvPr/>
          </p:nvSpPr>
          <p:spPr>
            <a:xfrm>
              <a:off x="2196353" y="1265004"/>
              <a:ext cx="4087780" cy="11973704"/>
            </a:xfrm>
            <a:prstGeom prst="rect">
              <a:avLst/>
            </a:prstGeom>
            <a:solidFill>
              <a:srgbClr val="203864"/>
            </a:soli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443622D1-5782-4260-8A3F-DB42A488AFF3}"/>
                </a:ext>
              </a:extLst>
            </p:cNvPr>
            <p:cNvSpPr/>
            <p:nvPr/>
          </p:nvSpPr>
          <p:spPr>
            <a:xfrm>
              <a:off x="6409522" y="1265636"/>
              <a:ext cx="4061254" cy="6120000"/>
            </a:xfrm>
            <a:prstGeom prst="rect">
              <a:avLst/>
            </a:prstGeom>
            <a:solidFill>
              <a:srgbClr val="203864"/>
            </a:soli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07D140FB-3D30-4914-A523-8299BA948500}"/>
                </a:ext>
              </a:extLst>
            </p:cNvPr>
            <p:cNvSpPr/>
            <p:nvPr/>
          </p:nvSpPr>
          <p:spPr>
            <a:xfrm>
              <a:off x="6405556" y="7474461"/>
              <a:ext cx="4061255" cy="5760000"/>
            </a:xfrm>
            <a:prstGeom prst="rect">
              <a:avLst/>
            </a:prstGeom>
            <a:solidFill>
              <a:srgbClr val="203864"/>
            </a:soli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CaixaDeTexto 73">
              <a:extLst>
                <a:ext uri="{FF2B5EF4-FFF2-40B4-BE49-F238E27FC236}">
                  <a16:creationId xmlns:a16="http://schemas.microsoft.com/office/drawing/2014/main" id="{1D6FCC7B-1863-4D50-A270-98EA74837B60}"/>
                </a:ext>
              </a:extLst>
            </p:cNvPr>
            <p:cNvSpPr txBox="1"/>
            <p:nvPr/>
          </p:nvSpPr>
          <p:spPr>
            <a:xfrm>
              <a:off x="2369231" y="1263989"/>
              <a:ext cx="3077875" cy="575542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4000" b="1" dirty="0">
                  <a:solidFill>
                    <a:schemeClr val="bg1"/>
                  </a:solidFill>
                </a:rPr>
                <a:t>Antecipar o Cronograma de Abertura do Mercado Livre</a:t>
              </a: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4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Calibri"/>
              </a:endParaRP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5400" b="1" i="0" u="none" strike="noStrike" cap="none" spc="0" normalizeH="0" baseline="0" dirty="0">
                  <a:ln>
                    <a:noFill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uFillTx/>
                  <a:sym typeface="Calibri"/>
                </a:rPr>
                <a:t>50%</a:t>
              </a: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pt-BR" sz="3200" b="1" i="1" dirty="0">
                <a:solidFill>
                  <a:schemeClr val="bg1"/>
                </a:solidFill>
              </a:endParaRP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3200" b="1" i="1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(18,9% do total)</a:t>
              </a:r>
              <a:endParaRPr kumimoji="0" lang="pt-BR" sz="4800" b="1" i="1" u="none" strike="noStrike" cap="none" spc="0" normalizeH="0" baseline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FillTx/>
                <a:sym typeface="Calibri"/>
              </a:endParaRPr>
            </a:p>
          </p:txBody>
        </p:sp>
        <p:sp>
          <p:nvSpPr>
            <p:cNvPr id="77" name="CaixaDeTexto 76">
              <a:extLst>
                <a:ext uri="{FF2B5EF4-FFF2-40B4-BE49-F238E27FC236}">
                  <a16:creationId xmlns:a16="http://schemas.microsoft.com/office/drawing/2014/main" id="{E68E2FBA-5E16-4AFB-909B-A0F6D27016A6}"/>
                </a:ext>
              </a:extLst>
            </p:cNvPr>
            <p:cNvSpPr txBox="1"/>
            <p:nvPr/>
          </p:nvSpPr>
          <p:spPr>
            <a:xfrm>
              <a:off x="6595591" y="1263989"/>
              <a:ext cx="3650180" cy="461664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4000" b="1" dirty="0">
                  <a:solidFill>
                    <a:schemeClr val="bg1"/>
                  </a:solidFill>
                </a:rPr>
                <a:t>Fortalecer o Comercializador Varejista</a:t>
              </a: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4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Calibri"/>
              </a:endParaRP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4800" b="1" i="0" u="none" strike="noStrike" cap="none" spc="0" normalizeH="0" baseline="0" dirty="0">
                  <a:ln>
                    <a:noFill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uFillTx/>
                  <a:sym typeface="Calibri"/>
                </a:rPr>
                <a:t>26,2%</a:t>
              </a: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4400" b="1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FillTx/>
                <a:sym typeface="Calibri"/>
              </a:endParaRP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3200" b="1" i="1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(9,9% do total)</a:t>
              </a:r>
              <a:endParaRPr kumimoji="0" lang="pt-BR" sz="4400" b="1" i="1" u="none" strike="noStrike" cap="none" spc="0" normalizeH="0" baseline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FillTx/>
                <a:sym typeface="Calibri"/>
              </a:endParaRPr>
            </a:p>
          </p:txBody>
        </p:sp>
        <p:sp>
          <p:nvSpPr>
            <p:cNvPr id="78" name="CaixaDeTexto 77">
              <a:extLst>
                <a:ext uri="{FF2B5EF4-FFF2-40B4-BE49-F238E27FC236}">
                  <a16:creationId xmlns:a16="http://schemas.microsoft.com/office/drawing/2014/main" id="{F0A74B50-3463-4568-BEFF-679577474D9E}"/>
                </a:ext>
              </a:extLst>
            </p:cNvPr>
            <p:cNvSpPr txBox="1"/>
            <p:nvPr/>
          </p:nvSpPr>
          <p:spPr>
            <a:xfrm>
              <a:off x="6595591" y="7492750"/>
              <a:ext cx="3650180" cy="473975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4000" b="1" dirty="0">
                  <a:solidFill>
                    <a:schemeClr val="bg1"/>
                  </a:solidFill>
                </a:rPr>
                <a:t>Facilitar o Processo de Migração</a:t>
              </a: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4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Calibri"/>
              </a:endParaRP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4800" b="1" i="0" u="none" strike="noStrike" cap="none" spc="0" normalizeH="0" baseline="0" dirty="0">
                  <a:ln>
                    <a:noFill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uFillTx/>
                  <a:sym typeface="Calibri"/>
                </a:rPr>
                <a:t>23,8%</a:t>
              </a: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pt-BR" sz="4400" b="1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3200" b="1" i="1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(9% do total)</a:t>
              </a:r>
              <a:endParaRPr kumimoji="0" lang="pt-BR" b="1" i="1" u="none" strike="noStrike" cap="none" spc="0" normalizeH="0" baseline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FillTx/>
                <a:sym typeface="Calibri"/>
              </a:endParaRPr>
            </a:p>
          </p:txBody>
        </p:sp>
      </p:grpSp>
      <p:sp>
        <p:nvSpPr>
          <p:cNvPr id="29" name="Título 1">
            <a:extLst>
              <a:ext uri="{FF2B5EF4-FFF2-40B4-BE49-F238E27FC236}">
                <a16:creationId xmlns:a16="http://schemas.microsoft.com/office/drawing/2014/main" id="{DFE18CA6-C364-481F-AB59-2F8167775065}"/>
              </a:ext>
            </a:extLst>
          </p:cNvPr>
          <p:cNvSpPr txBox="1">
            <a:spLocks/>
          </p:cNvSpPr>
          <p:nvPr/>
        </p:nvSpPr>
        <p:spPr>
          <a:xfrm>
            <a:off x="1886210" y="390700"/>
            <a:ext cx="23289282" cy="13167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Expansão do Mercado Livre - Bandeira mais votada com </a:t>
            </a:r>
            <a:r>
              <a:rPr lang="pt-BR" sz="54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37,8%</a:t>
            </a:r>
            <a:r>
              <a:rPr lang="pt-BR" b="1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dos votos</a:t>
            </a: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63242E9A-D44B-4CA8-8874-AC96DCCB122E}"/>
              </a:ext>
            </a:extLst>
          </p:cNvPr>
          <p:cNvCxnSpPr>
            <a:cxnSpLocks/>
          </p:cNvCxnSpPr>
          <p:nvPr/>
        </p:nvCxnSpPr>
        <p:spPr>
          <a:xfrm>
            <a:off x="12214068" y="1398781"/>
            <a:ext cx="0" cy="2709223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AB10DC8A-8D55-463A-A646-57FB7B5D0CD2}"/>
              </a:ext>
            </a:extLst>
          </p:cNvPr>
          <p:cNvCxnSpPr>
            <a:cxnSpLocks/>
          </p:cNvCxnSpPr>
          <p:nvPr/>
        </p:nvCxnSpPr>
        <p:spPr>
          <a:xfrm>
            <a:off x="18099366" y="1398781"/>
            <a:ext cx="0" cy="2709223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1B253C7C-BF9F-4F0B-B3B0-9E4735A5BD56}"/>
              </a:ext>
            </a:extLst>
          </p:cNvPr>
          <p:cNvSpPr txBox="1"/>
          <p:nvPr/>
        </p:nvSpPr>
        <p:spPr>
          <a:xfrm>
            <a:off x="11539906" y="12464359"/>
            <a:ext cx="12079013" cy="92332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2400" b="1" dirty="0">
                <a:solidFill>
                  <a:schemeClr val="bg1"/>
                </a:solidFill>
              </a:rPr>
              <a:t>Abertura do Mercado de Gás Natural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2400" b="1" dirty="0">
                <a:solidFill>
                  <a:schemeClr val="bg1"/>
                </a:solidFill>
              </a:rPr>
              <a:t>3,9% dos votos </a:t>
            </a:r>
            <a:endParaRPr kumimoji="0" lang="pt-BR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Elipse 3">
            <a:extLst>
              <a:ext uri="{FF2B5EF4-FFF2-40B4-BE49-F238E27FC236}">
                <a16:creationId xmlns:a16="http://schemas.microsoft.com/office/drawing/2014/main" id="{22DC5537-DF1B-4957-8805-7F1A7FAE0DE4}"/>
              </a:ext>
            </a:extLst>
          </p:cNvPr>
          <p:cNvSpPr/>
          <p:nvPr/>
        </p:nvSpPr>
        <p:spPr>
          <a:xfrm>
            <a:off x="300831" y="68098"/>
            <a:ext cx="1407557" cy="1292661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" name="Imagem 75">
            <a:extLst>
              <a:ext uri="{FF2B5EF4-FFF2-40B4-BE49-F238E27FC236}">
                <a16:creationId xmlns:a16="http://schemas.microsoft.com/office/drawing/2014/main" id="{A7C52774-6275-45BE-8126-A9A1207B8A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47" y="14541"/>
            <a:ext cx="1399774" cy="1399774"/>
          </a:xfrm>
          <a:prstGeom prst="rect">
            <a:avLst/>
          </a:prstGeom>
        </p:spPr>
      </p:pic>
      <p:sp>
        <p:nvSpPr>
          <p:cNvPr id="81" name="CaixaDeTexto 80">
            <a:extLst>
              <a:ext uri="{FF2B5EF4-FFF2-40B4-BE49-F238E27FC236}">
                <a16:creationId xmlns:a16="http://schemas.microsoft.com/office/drawing/2014/main" id="{7281A32A-B4C3-490D-906C-FB645C1C07F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595155" y="2359431"/>
            <a:ext cx="11742772" cy="10944000"/>
          </a:xfrm>
          <a:prstGeom prst="rect">
            <a:avLst/>
          </a:prstGeom>
          <a:solidFill>
            <a:schemeClr val="bg1"/>
          </a:solidFill>
          <a:ln w="25400" cap="flat">
            <a:solidFill>
              <a:srgbClr val="F44F1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 anchorCtr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457200" indent="-457200">
              <a:buSzPct val="100000"/>
              <a:buFont typeface="Arial"/>
              <a:buChar char="•"/>
            </a:lvl1pPr>
            <a:lvl2pPr marL="1143000" lvl="1" indent="-1143000">
              <a:spcBef>
                <a:spcPts val="600"/>
              </a:spcBef>
              <a:spcAft>
                <a:spcPts val="600"/>
              </a:spcAft>
              <a:buClr>
                <a:srgbClr val="F44F15"/>
              </a:buClr>
              <a:buSzPct val="100000"/>
              <a:buFont typeface="Wingdings" panose="05000000000000000000" pitchFamily="2" charset="2"/>
              <a:buChar char="q"/>
              <a:defRPr b="1">
                <a:solidFill>
                  <a:schemeClr val="tx1"/>
                </a:solidFill>
              </a:defRPr>
            </a:lvl2pPr>
            <a:lvl3pPr marL="1554479" indent="-640079">
              <a:buSzPct val="100000"/>
              <a:buFont typeface="Arial"/>
              <a:buChar char="•"/>
            </a:lvl3pPr>
            <a:lvl4pPr marL="2082800" indent="-711200">
              <a:buSzPct val="100000"/>
              <a:buFont typeface="Arial"/>
              <a:buChar char="•"/>
            </a:lvl4pPr>
            <a:lvl5pPr marL="2540000" indent="-711200">
              <a:buSzPct val="100000"/>
              <a:buFont typeface="Arial"/>
              <a:buChar char="•"/>
            </a:lvl5pPr>
            <a:lvl6pPr marL="2997200" indent="-711200">
              <a:buSzPct val="100000"/>
              <a:buFont typeface="Arial"/>
              <a:buChar char="•"/>
            </a:lvl6pPr>
            <a:lvl7pPr marL="3454400" indent="-711200">
              <a:buSzPct val="100000"/>
              <a:buFont typeface="Arial"/>
              <a:buChar char="•"/>
            </a:lvl7pPr>
            <a:lvl8pPr marL="1143000" lvl="7" indent="-1143000">
              <a:spcBef>
                <a:spcPts val="600"/>
              </a:spcBef>
              <a:spcAft>
                <a:spcPts val="600"/>
              </a:spcAft>
              <a:buClr>
                <a:srgbClr val="F44F15"/>
              </a:buClr>
              <a:buSzPct val="100000"/>
              <a:buFont typeface="Wingdings" panose="05000000000000000000" pitchFamily="2" charset="2"/>
              <a:buChar char="§"/>
              <a:defRPr b="1">
                <a:solidFill>
                  <a:schemeClr val="tx1"/>
                </a:solidFill>
              </a:defRPr>
            </a:lvl8pPr>
            <a:lvl9pPr marL="1143000" lvl="8" indent="-1143000">
              <a:spcBef>
                <a:spcPts val="600"/>
              </a:spcBef>
              <a:spcAft>
                <a:spcPts val="600"/>
              </a:spcAft>
              <a:buClr>
                <a:srgbClr val="F44F15"/>
              </a:buClr>
              <a:buSzPct val="100000"/>
              <a:buFont typeface="Wingdings" panose="05000000000000000000" pitchFamily="2" charset="2"/>
              <a:buChar char="§"/>
              <a:defRPr b="1">
                <a:solidFill>
                  <a:schemeClr val="tx1"/>
                </a:solidFill>
              </a:defRPr>
            </a:lvl9pPr>
          </a:lstStyle>
          <a:p>
            <a:pPr lvl="1"/>
            <a:r>
              <a:rPr lang="pt-BR" dirty="0"/>
              <a:t>Acelerar a Reforma do Setor Elétrico (PLS 232, PL 1917, MP 998, GT Modernização), atuando nos principais gargalos para avanços da matéria</a:t>
            </a:r>
          </a:p>
          <a:p>
            <a:pPr>
              <a:buFont typeface="Wingdings" panose="05000000000000000000" pitchFamily="2" charset="2"/>
              <a:buChar char="q"/>
            </a:pPr>
            <a:endParaRPr lang="pt-BR" dirty="0"/>
          </a:p>
          <a:p>
            <a:pPr lvl="1"/>
            <a:r>
              <a:rPr lang="pt-BR" dirty="0"/>
              <a:t>Atuar para que CCEE e ANEEL realizem os estudos da abertura do mercado livre conforme previsto na Portaria 465/2019</a:t>
            </a:r>
          </a:p>
          <a:p>
            <a:pPr>
              <a:buFont typeface="Wingdings" panose="05000000000000000000" pitchFamily="2" charset="2"/>
              <a:buChar char="q"/>
            </a:pPr>
            <a:endParaRPr lang="pt-BR" dirty="0"/>
          </a:p>
          <a:p>
            <a:pPr lvl="1"/>
            <a:r>
              <a:rPr lang="pt-BR" dirty="0"/>
              <a:t>Persuadir as principais instituições do Setor Elétrico da importância da Abertura (MME, CCEE, ANEEL, ONS)</a:t>
            </a:r>
          </a:p>
          <a:p>
            <a:pPr lvl="1"/>
            <a:endParaRPr lang="pt-BR" dirty="0"/>
          </a:p>
          <a:p>
            <a:pPr lvl="1"/>
            <a:r>
              <a:rPr lang="pt-BR" dirty="0"/>
              <a:t>Implementar ações de mídia e comunicação para conscientização da sociedade</a:t>
            </a:r>
          </a:p>
          <a:p>
            <a:pPr>
              <a:buFont typeface="Wingdings" panose="05000000000000000000" pitchFamily="2" charset="2"/>
              <a:buChar char="q"/>
            </a:pPr>
            <a:endParaRPr lang="pt-BR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4174F07-B584-4537-9C31-77D5EAA16628}"/>
              </a:ext>
            </a:extLst>
          </p:cNvPr>
          <p:cNvSpPr/>
          <p:nvPr/>
        </p:nvSpPr>
        <p:spPr>
          <a:xfrm>
            <a:off x="10595155" y="1360759"/>
            <a:ext cx="11742772" cy="923328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solidFill>
              <a:srgbClr val="F44F1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ATIVIDADES PRINCIPAIS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7582B0D9-5EB5-412C-B785-E8F589D92C61}"/>
              </a:ext>
            </a:extLst>
          </p:cNvPr>
          <p:cNvSpPr txBox="1"/>
          <p:nvPr/>
        </p:nvSpPr>
        <p:spPr>
          <a:xfrm>
            <a:off x="6377828" y="1188720"/>
            <a:ext cx="4092947" cy="12172563"/>
          </a:xfrm>
          <a:prstGeom prst="rect">
            <a:avLst/>
          </a:prstGeom>
          <a:solidFill>
            <a:schemeClr val="lt1">
              <a:alpha val="9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628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to 11" hidden="1">
            <a:extLst>
              <a:ext uri="{FF2B5EF4-FFF2-40B4-BE49-F238E27FC236}">
                <a16:creationId xmlns:a16="http://schemas.microsoft.com/office/drawing/2014/main" id="{23A450B0-2B61-4D20-94CA-45F5673B6D4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7561" name="Slide do think-cell" r:id="rId5" imgW="425" imgH="426" progId="TCLayout.ActiveDocument.1">
                  <p:embed/>
                </p:oleObj>
              </mc:Choice>
              <mc:Fallback>
                <p:oleObj name="Slide do think-cell" r:id="rId5" imgW="425" imgH="426" progId="TCLayout.ActiveDocument.1">
                  <p:embed/>
                  <p:pic>
                    <p:nvPicPr>
                      <p:cNvPr id="12" name="Objeto 11" hidden="1">
                        <a:extLst>
                          <a:ext uri="{FF2B5EF4-FFF2-40B4-BE49-F238E27FC236}">
                            <a16:creationId xmlns:a16="http://schemas.microsoft.com/office/drawing/2014/main" id="{23A450B0-2B61-4D20-94CA-45F5673B6D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Agrupar 1">
            <a:extLst>
              <a:ext uri="{FF2B5EF4-FFF2-40B4-BE49-F238E27FC236}">
                <a16:creationId xmlns:a16="http://schemas.microsoft.com/office/drawing/2014/main" id="{8D0FE5CF-64CE-4779-85EC-40F59515B13E}"/>
              </a:ext>
            </a:extLst>
          </p:cNvPr>
          <p:cNvGrpSpPr/>
          <p:nvPr/>
        </p:nvGrpSpPr>
        <p:grpSpPr>
          <a:xfrm>
            <a:off x="2196353" y="1360759"/>
            <a:ext cx="8274423" cy="11974719"/>
            <a:chOff x="2196353" y="1263989"/>
            <a:chExt cx="8274423" cy="11974719"/>
          </a:xfrm>
        </p:grpSpPr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19237F80-4913-4205-9AB7-79218EB24EFA}"/>
                </a:ext>
              </a:extLst>
            </p:cNvPr>
            <p:cNvSpPr/>
            <p:nvPr/>
          </p:nvSpPr>
          <p:spPr>
            <a:xfrm>
              <a:off x="2196353" y="1265004"/>
              <a:ext cx="4087780" cy="11973704"/>
            </a:xfrm>
            <a:prstGeom prst="rect">
              <a:avLst/>
            </a:prstGeom>
            <a:solidFill>
              <a:srgbClr val="203864"/>
            </a:soli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443622D1-5782-4260-8A3F-DB42A488AFF3}"/>
                </a:ext>
              </a:extLst>
            </p:cNvPr>
            <p:cNvSpPr/>
            <p:nvPr/>
          </p:nvSpPr>
          <p:spPr>
            <a:xfrm>
              <a:off x="6409522" y="1265636"/>
              <a:ext cx="4061254" cy="6120000"/>
            </a:xfrm>
            <a:prstGeom prst="rect">
              <a:avLst/>
            </a:prstGeom>
            <a:solidFill>
              <a:srgbClr val="203864"/>
            </a:soli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07D140FB-3D30-4914-A523-8299BA948500}"/>
                </a:ext>
              </a:extLst>
            </p:cNvPr>
            <p:cNvSpPr/>
            <p:nvPr/>
          </p:nvSpPr>
          <p:spPr>
            <a:xfrm>
              <a:off x="6405556" y="7474461"/>
              <a:ext cx="4061255" cy="5760000"/>
            </a:xfrm>
            <a:prstGeom prst="rect">
              <a:avLst/>
            </a:prstGeom>
            <a:solidFill>
              <a:srgbClr val="203864"/>
            </a:soli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CaixaDeTexto 73">
              <a:extLst>
                <a:ext uri="{FF2B5EF4-FFF2-40B4-BE49-F238E27FC236}">
                  <a16:creationId xmlns:a16="http://schemas.microsoft.com/office/drawing/2014/main" id="{1D6FCC7B-1863-4D50-A270-98EA74837B60}"/>
                </a:ext>
              </a:extLst>
            </p:cNvPr>
            <p:cNvSpPr txBox="1"/>
            <p:nvPr/>
          </p:nvSpPr>
          <p:spPr>
            <a:xfrm>
              <a:off x="2369231" y="1263989"/>
              <a:ext cx="3077875" cy="575542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4000" b="1" dirty="0">
                  <a:solidFill>
                    <a:schemeClr val="bg1"/>
                  </a:solidFill>
                </a:rPr>
                <a:t>Antecipar o Cronograma de Abertura do Mercado Livre</a:t>
              </a: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4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Calibri"/>
              </a:endParaRP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5400" b="1" i="0" u="none" strike="noStrike" cap="none" spc="0" normalizeH="0" baseline="0" dirty="0">
                  <a:ln>
                    <a:noFill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uFillTx/>
                  <a:sym typeface="Calibri"/>
                </a:rPr>
                <a:t>50%</a:t>
              </a: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pt-BR" sz="3200" b="1" i="1" dirty="0">
                <a:solidFill>
                  <a:schemeClr val="bg1"/>
                </a:solidFill>
              </a:endParaRP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3200" b="1" i="1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(18,9% do total)</a:t>
              </a:r>
              <a:endParaRPr kumimoji="0" lang="pt-BR" sz="4800" b="1" i="1" u="none" strike="noStrike" cap="none" spc="0" normalizeH="0" baseline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FillTx/>
                <a:sym typeface="Calibri"/>
              </a:endParaRPr>
            </a:p>
          </p:txBody>
        </p:sp>
        <p:sp>
          <p:nvSpPr>
            <p:cNvPr id="77" name="CaixaDeTexto 76">
              <a:extLst>
                <a:ext uri="{FF2B5EF4-FFF2-40B4-BE49-F238E27FC236}">
                  <a16:creationId xmlns:a16="http://schemas.microsoft.com/office/drawing/2014/main" id="{E68E2FBA-5E16-4AFB-909B-A0F6D27016A6}"/>
                </a:ext>
              </a:extLst>
            </p:cNvPr>
            <p:cNvSpPr txBox="1"/>
            <p:nvPr/>
          </p:nvSpPr>
          <p:spPr>
            <a:xfrm>
              <a:off x="6595591" y="1263989"/>
              <a:ext cx="3650180" cy="461664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4000" b="1" dirty="0">
                  <a:solidFill>
                    <a:schemeClr val="bg1"/>
                  </a:solidFill>
                </a:rPr>
                <a:t>Fortalecer o Comercializador Varejista</a:t>
              </a: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4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Calibri"/>
              </a:endParaRP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4800" b="1" i="0" u="none" strike="noStrike" cap="none" spc="0" normalizeH="0" baseline="0" dirty="0">
                  <a:ln>
                    <a:noFill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uFillTx/>
                  <a:sym typeface="Calibri"/>
                </a:rPr>
                <a:t>26,2%</a:t>
              </a: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4400" b="1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FillTx/>
                <a:sym typeface="Calibri"/>
              </a:endParaRP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3200" b="1" i="1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(9,9% do total)</a:t>
              </a:r>
              <a:endParaRPr kumimoji="0" lang="pt-BR" sz="4400" b="1" i="1" u="none" strike="noStrike" cap="none" spc="0" normalizeH="0" baseline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FillTx/>
                <a:sym typeface="Calibri"/>
              </a:endParaRPr>
            </a:p>
          </p:txBody>
        </p:sp>
        <p:sp>
          <p:nvSpPr>
            <p:cNvPr id="78" name="CaixaDeTexto 77">
              <a:extLst>
                <a:ext uri="{FF2B5EF4-FFF2-40B4-BE49-F238E27FC236}">
                  <a16:creationId xmlns:a16="http://schemas.microsoft.com/office/drawing/2014/main" id="{F0A74B50-3463-4568-BEFF-679577474D9E}"/>
                </a:ext>
              </a:extLst>
            </p:cNvPr>
            <p:cNvSpPr txBox="1"/>
            <p:nvPr/>
          </p:nvSpPr>
          <p:spPr>
            <a:xfrm>
              <a:off x="6595591" y="7492750"/>
              <a:ext cx="3650180" cy="473975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4000" b="1" dirty="0">
                  <a:solidFill>
                    <a:schemeClr val="bg1"/>
                  </a:solidFill>
                </a:rPr>
                <a:t>Facilitar o Processo de Migração</a:t>
              </a: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4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Calibri"/>
              </a:endParaRP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4800" b="1" i="0" u="none" strike="noStrike" cap="none" spc="0" normalizeH="0" baseline="0" dirty="0">
                  <a:ln>
                    <a:noFill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uFillTx/>
                  <a:sym typeface="Calibri"/>
                </a:rPr>
                <a:t>23,8%</a:t>
              </a: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pt-BR" sz="4400" b="1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3200" b="1" i="1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(9% do total)</a:t>
              </a:r>
              <a:endParaRPr kumimoji="0" lang="pt-BR" b="1" i="1" u="none" strike="noStrike" cap="none" spc="0" normalizeH="0" baseline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FillTx/>
                <a:sym typeface="Calibri"/>
              </a:endParaRPr>
            </a:p>
          </p:txBody>
        </p:sp>
      </p:grpSp>
      <p:sp>
        <p:nvSpPr>
          <p:cNvPr id="29" name="Título 1">
            <a:extLst>
              <a:ext uri="{FF2B5EF4-FFF2-40B4-BE49-F238E27FC236}">
                <a16:creationId xmlns:a16="http://schemas.microsoft.com/office/drawing/2014/main" id="{DFE18CA6-C364-481F-AB59-2F8167775065}"/>
              </a:ext>
            </a:extLst>
          </p:cNvPr>
          <p:cNvSpPr txBox="1">
            <a:spLocks/>
          </p:cNvSpPr>
          <p:nvPr/>
        </p:nvSpPr>
        <p:spPr>
          <a:xfrm>
            <a:off x="1886210" y="390700"/>
            <a:ext cx="23289282" cy="13167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Expansão do Mercado Livre - Bandeira mais votada com </a:t>
            </a:r>
            <a:r>
              <a:rPr lang="pt-BR" sz="54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37,8%</a:t>
            </a:r>
            <a:r>
              <a:rPr lang="pt-BR" b="1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dos votos</a:t>
            </a: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63242E9A-D44B-4CA8-8874-AC96DCCB122E}"/>
              </a:ext>
            </a:extLst>
          </p:cNvPr>
          <p:cNvCxnSpPr>
            <a:cxnSpLocks/>
          </p:cNvCxnSpPr>
          <p:nvPr/>
        </p:nvCxnSpPr>
        <p:spPr>
          <a:xfrm>
            <a:off x="12214068" y="1398781"/>
            <a:ext cx="0" cy="2709223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AB10DC8A-8D55-463A-A646-57FB7B5D0CD2}"/>
              </a:ext>
            </a:extLst>
          </p:cNvPr>
          <p:cNvCxnSpPr>
            <a:cxnSpLocks/>
          </p:cNvCxnSpPr>
          <p:nvPr/>
        </p:nvCxnSpPr>
        <p:spPr>
          <a:xfrm>
            <a:off x="18099366" y="1398781"/>
            <a:ext cx="0" cy="2709223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5" name="Elipse 3">
            <a:extLst>
              <a:ext uri="{FF2B5EF4-FFF2-40B4-BE49-F238E27FC236}">
                <a16:creationId xmlns:a16="http://schemas.microsoft.com/office/drawing/2014/main" id="{22DC5537-DF1B-4957-8805-7F1A7FAE0DE4}"/>
              </a:ext>
            </a:extLst>
          </p:cNvPr>
          <p:cNvSpPr/>
          <p:nvPr/>
        </p:nvSpPr>
        <p:spPr>
          <a:xfrm>
            <a:off x="300831" y="68098"/>
            <a:ext cx="1407557" cy="1292661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" name="Imagem 75">
            <a:extLst>
              <a:ext uri="{FF2B5EF4-FFF2-40B4-BE49-F238E27FC236}">
                <a16:creationId xmlns:a16="http://schemas.microsoft.com/office/drawing/2014/main" id="{A7C52774-6275-45BE-8126-A9A1207B8A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47" y="14541"/>
            <a:ext cx="1399774" cy="1399774"/>
          </a:xfrm>
          <a:prstGeom prst="rect">
            <a:avLst/>
          </a:prstGeom>
        </p:spPr>
      </p:pic>
      <p:sp>
        <p:nvSpPr>
          <p:cNvPr id="81" name="CaixaDeTexto 80">
            <a:extLst>
              <a:ext uri="{FF2B5EF4-FFF2-40B4-BE49-F238E27FC236}">
                <a16:creationId xmlns:a16="http://schemas.microsoft.com/office/drawing/2014/main" id="{7281A32A-B4C3-490D-906C-FB645C1C07F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595155" y="2359431"/>
            <a:ext cx="11742772" cy="10944000"/>
          </a:xfrm>
          <a:prstGeom prst="rect">
            <a:avLst/>
          </a:prstGeom>
          <a:solidFill>
            <a:schemeClr val="bg1"/>
          </a:solidFill>
          <a:ln w="25400" cap="flat">
            <a:solidFill>
              <a:srgbClr val="F44F1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 anchorCtr="0">
            <a:noAutofit/>
          </a:bodyPr>
          <a:lstStyle>
            <a:lvl1pPr marL="457200" marR="0" indent="-457200" algn="l" defTabSz="1828800" rtl="0" latinLnBrk="0">
              <a:buClrTx/>
              <a:buSzPct val="100000"/>
              <a:buFont typeface="Arial"/>
              <a:buChar char="•"/>
            </a:lvl1pPr>
            <a:lvl2pPr marL="990600" marR="0" indent="-533400" algn="l" defTabSz="1828800" rtl="0" latinLnBrk="0">
              <a:buClrTx/>
              <a:buSzPct val="100000"/>
              <a:buFont typeface="Arial"/>
              <a:buChar char="•"/>
            </a:lvl2pPr>
            <a:lvl3pPr marL="1554479" marR="0" indent="-640079" algn="l" defTabSz="1828800" rtl="0" latinLnBrk="0">
              <a:buClrTx/>
              <a:buSzPct val="100000"/>
              <a:buFont typeface="Arial"/>
              <a:buChar char="•"/>
            </a:lvl3pPr>
            <a:lvl4pPr marL="2082800" marR="0" indent="-711200" algn="l" defTabSz="1828800" rtl="0" latinLnBrk="0">
              <a:buClrTx/>
              <a:buSzPct val="100000"/>
              <a:buFont typeface="Arial"/>
              <a:buChar char="•"/>
            </a:lvl4pPr>
            <a:lvl5pPr marL="2540000" marR="0" indent="-711200" algn="l" defTabSz="1828800" rtl="0" latinLnBrk="0">
              <a:buClrTx/>
              <a:buSzPct val="100000"/>
              <a:buFont typeface="Arial"/>
              <a:buChar char="•"/>
            </a:lvl5pPr>
            <a:lvl6pPr marL="2997200" marR="0" indent="-711200" algn="l" defTabSz="1828800" rtl="0" latinLnBrk="0">
              <a:buClrTx/>
              <a:buSzPct val="100000"/>
              <a:buFont typeface="Arial"/>
              <a:buChar char="•"/>
            </a:lvl6pPr>
            <a:lvl7pPr marL="3454400" marR="0" indent="-711200" algn="l" defTabSz="1828800" rtl="0" latinLnBrk="0">
              <a:buClrTx/>
              <a:buSzPct val="100000"/>
              <a:buFont typeface="Arial"/>
              <a:buChar char="•"/>
            </a:lvl7pPr>
            <a:lvl8pPr marL="3911600" marR="0" indent="-711200" algn="l" defTabSz="1828800" rtl="0" latinLnBrk="0">
              <a:buClrTx/>
              <a:buSzPct val="100000"/>
              <a:buFont typeface="Arial"/>
              <a:buChar char="•"/>
            </a:lvl8pPr>
            <a:lvl9pPr marL="4368800" marR="0" indent="-711200" algn="l" defTabSz="1828800" rtl="0" latinLnBrk="0">
              <a:buClrTx/>
              <a:buSzPct val="100000"/>
              <a:buFont typeface="Arial"/>
              <a:buChar char="•"/>
            </a:lvl9pPr>
          </a:lstStyle>
          <a:p>
            <a:pPr marL="1143000" lvl="1" indent="-1143000">
              <a:spcBef>
                <a:spcPts val="600"/>
              </a:spcBef>
              <a:spcAft>
                <a:spcPts val="600"/>
              </a:spcAft>
              <a:buClr>
                <a:srgbClr val="F44F15"/>
              </a:buClr>
              <a:buFont typeface="Wingdings" panose="05000000000000000000" pitchFamily="2" charset="2"/>
              <a:buChar char="q"/>
            </a:pPr>
            <a:r>
              <a:rPr lang="pt-BR" b="1" dirty="0">
                <a:solidFill>
                  <a:schemeClr val="tx1"/>
                </a:solidFill>
              </a:rPr>
              <a:t>Atuar para fortalecer o Comercializador Varejista no Congresso</a:t>
            </a:r>
          </a:p>
          <a:p>
            <a:pPr marL="1143000" lvl="1" indent="-1143000">
              <a:spcBef>
                <a:spcPts val="600"/>
              </a:spcBef>
              <a:spcAft>
                <a:spcPts val="600"/>
              </a:spcAft>
              <a:buClr>
                <a:srgbClr val="F44F15"/>
              </a:buClr>
              <a:buFont typeface="Wingdings" panose="05000000000000000000" pitchFamily="2" charset="2"/>
              <a:buChar char="q"/>
            </a:pPr>
            <a:endParaRPr lang="pt-BR" b="1" dirty="0">
              <a:solidFill>
                <a:schemeClr val="tx1"/>
              </a:solidFill>
            </a:endParaRPr>
          </a:p>
          <a:p>
            <a:pPr marL="1143000" lvl="1" indent="-1143000">
              <a:spcBef>
                <a:spcPts val="600"/>
              </a:spcBef>
              <a:spcAft>
                <a:spcPts val="600"/>
              </a:spcAft>
              <a:buClr>
                <a:srgbClr val="F44F15"/>
              </a:buClr>
              <a:buFont typeface="Wingdings" panose="05000000000000000000" pitchFamily="2" charset="2"/>
              <a:buChar char="q"/>
            </a:pPr>
            <a:r>
              <a:rPr lang="pt-BR" b="1" dirty="0">
                <a:solidFill>
                  <a:schemeClr val="tx1"/>
                </a:solidFill>
              </a:rPr>
              <a:t>Realizar estudo para identificar outros pontos de aprimoramentos:</a:t>
            </a:r>
          </a:p>
          <a:p>
            <a:pPr marL="1143000" lvl="1" indent="-1143000">
              <a:spcBef>
                <a:spcPts val="600"/>
              </a:spcBef>
              <a:spcAft>
                <a:spcPts val="600"/>
              </a:spcAft>
              <a:buClr>
                <a:srgbClr val="F44F15"/>
              </a:buClr>
              <a:buFont typeface="Wingdings" panose="05000000000000000000" pitchFamily="2" charset="2"/>
              <a:buChar char="q"/>
            </a:pPr>
            <a:endParaRPr lang="pt-BR" b="1" dirty="0">
              <a:solidFill>
                <a:schemeClr val="tx1"/>
              </a:solidFill>
            </a:endParaRPr>
          </a:p>
          <a:p>
            <a:pPr marL="1143000" lvl="7" indent="-1143000">
              <a:spcBef>
                <a:spcPts val="600"/>
              </a:spcBef>
              <a:spcAft>
                <a:spcPts val="600"/>
              </a:spcAft>
              <a:buClr>
                <a:srgbClr val="F44F15"/>
              </a:buClr>
              <a:buFont typeface="Wingdings" panose="05000000000000000000" pitchFamily="2" charset="2"/>
              <a:buChar char="§"/>
            </a:pPr>
            <a:r>
              <a:rPr lang="pt-BR" b="1" dirty="0">
                <a:solidFill>
                  <a:schemeClr val="tx1"/>
                </a:solidFill>
              </a:rPr>
              <a:t>Discutir e detalhar pontos críticos com os associados, propondo medidas de superação</a:t>
            </a:r>
          </a:p>
          <a:p>
            <a:pPr marL="1143000" lvl="8" indent="-1143000">
              <a:spcBef>
                <a:spcPts val="600"/>
              </a:spcBef>
              <a:spcAft>
                <a:spcPts val="600"/>
              </a:spcAft>
              <a:buClr>
                <a:srgbClr val="F44F15"/>
              </a:buClr>
              <a:buFont typeface="Wingdings" panose="05000000000000000000" pitchFamily="2" charset="2"/>
              <a:buChar char="§"/>
            </a:pPr>
            <a:endParaRPr lang="pt-BR" b="1" dirty="0">
              <a:solidFill>
                <a:schemeClr val="tx1"/>
              </a:solidFill>
            </a:endParaRPr>
          </a:p>
          <a:p>
            <a:pPr marL="1143000" lvl="8" indent="-1143000">
              <a:spcBef>
                <a:spcPts val="600"/>
              </a:spcBef>
              <a:spcAft>
                <a:spcPts val="600"/>
              </a:spcAft>
              <a:buClr>
                <a:srgbClr val="F44F15"/>
              </a:buClr>
              <a:buFont typeface="Wingdings" panose="05000000000000000000" pitchFamily="2" charset="2"/>
              <a:buChar char="§"/>
            </a:pPr>
            <a:r>
              <a:rPr lang="pt-BR" b="1" dirty="0">
                <a:solidFill>
                  <a:schemeClr val="tx1"/>
                </a:solidFill>
              </a:rPr>
              <a:t>Avaliar contratação de consultoria especializada</a:t>
            </a:r>
            <a:endParaRPr kumimoji="0" lang="pt-BR" sz="32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Calibri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4174F07-B584-4537-9C31-77D5EAA16628}"/>
              </a:ext>
            </a:extLst>
          </p:cNvPr>
          <p:cNvSpPr/>
          <p:nvPr/>
        </p:nvSpPr>
        <p:spPr>
          <a:xfrm>
            <a:off x="10595155" y="1360759"/>
            <a:ext cx="11742772" cy="923328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solidFill>
              <a:srgbClr val="F44F1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ATIVIDADES PRINCIPAIS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7582B0D9-5EB5-412C-B785-E8F589D92C61}"/>
              </a:ext>
            </a:extLst>
          </p:cNvPr>
          <p:cNvSpPr txBox="1"/>
          <p:nvPr/>
        </p:nvSpPr>
        <p:spPr>
          <a:xfrm>
            <a:off x="6377828" y="7482406"/>
            <a:ext cx="4092947" cy="5878877"/>
          </a:xfrm>
          <a:prstGeom prst="rect">
            <a:avLst/>
          </a:prstGeom>
          <a:solidFill>
            <a:schemeClr val="lt1">
              <a:alpha val="9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49A1DA30-A9DB-4B04-AE8D-8BC277995FED}"/>
              </a:ext>
            </a:extLst>
          </p:cNvPr>
          <p:cNvSpPr txBox="1"/>
          <p:nvPr/>
        </p:nvSpPr>
        <p:spPr>
          <a:xfrm>
            <a:off x="2202927" y="1082352"/>
            <a:ext cx="4092947" cy="12278932"/>
          </a:xfrm>
          <a:prstGeom prst="rect">
            <a:avLst/>
          </a:prstGeom>
          <a:solidFill>
            <a:schemeClr val="lt1">
              <a:alpha val="9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811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to 11" hidden="1">
            <a:extLst>
              <a:ext uri="{FF2B5EF4-FFF2-40B4-BE49-F238E27FC236}">
                <a16:creationId xmlns:a16="http://schemas.microsoft.com/office/drawing/2014/main" id="{23A450B0-2B61-4D20-94CA-45F5673B6D4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585" name="Slide do think-cell" r:id="rId5" imgW="425" imgH="426" progId="TCLayout.ActiveDocument.1">
                  <p:embed/>
                </p:oleObj>
              </mc:Choice>
              <mc:Fallback>
                <p:oleObj name="Slide do think-cell" r:id="rId5" imgW="425" imgH="426" progId="TCLayout.ActiveDocument.1">
                  <p:embed/>
                  <p:pic>
                    <p:nvPicPr>
                      <p:cNvPr id="12" name="Objeto 11" hidden="1">
                        <a:extLst>
                          <a:ext uri="{FF2B5EF4-FFF2-40B4-BE49-F238E27FC236}">
                            <a16:creationId xmlns:a16="http://schemas.microsoft.com/office/drawing/2014/main" id="{23A450B0-2B61-4D20-94CA-45F5673B6D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Agrupar 1">
            <a:extLst>
              <a:ext uri="{FF2B5EF4-FFF2-40B4-BE49-F238E27FC236}">
                <a16:creationId xmlns:a16="http://schemas.microsoft.com/office/drawing/2014/main" id="{8D0FE5CF-64CE-4779-85EC-40F59515B13E}"/>
              </a:ext>
            </a:extLst>
          </p:cNvPr>
          <p:cNvGrpSpPr/>
          <p:nvPr/>
        </p:nvGrpSpPr>
        <p:grpSpPr>
          <a:xfrm>
            <a:off x="2196353" y="1360759"/>
            <a:ext cx="8274423" cy="11974719"/>
            <a:chOff x="2196353" y="1263989"/>
            <a:chExt cx="8274423" cy="11974719"/>
          </a:xfrm>
        </p:grpSpPr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19237F80-4913-4205-9AB7-79218EB24EFA}"/>
                </a:ext>
              </a:extLst>
            </p:cNvPr>
            <p:cNvSpPr/>
            <p:nvPr/>
          </p:nvSpPr>
          <p:spPr>
            <a:xfrm>
              <a:off x="2196353" y="1265004"/>
              <a:ext cx="4087780" cy="11973704"/>
            </a:xfrm>
            <a:prstGeom prst="rect">
              <a:avLst/>
            </a:prstGeom>
            <a:solidFill>
              <a:srgbClr val="203864"/>
            </a:soli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443622D1-5782-4260-8A3F-DB42A488AFF3}"/>
                </a:ext>
              </a:extLst>
            </p:cNvPr>
            <p:cNvSpPr/>
            <p:nvPr/>
          </p:nvSpPr>
          <p:spPr>
            <a:xfrm>
              <a:off x="6409522" y="1265636"/>
              <a:ext cx="4061254" cy="6120000"/>
            </a:xfrm>
            <a:prstGeom prst="rect">
              <a:avLst/>
            </a:prstGeom>
            <a:solidFill>
              <a:srgbClr val="203864"/>
            </a:soli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07D140FB-3D30-4914-A523-8299BA948500}"/>
                </a:ext>
              </a:extLst>
            </p:cNvPr>
            <p:cNvSpPr/>
            <p:nvPr/>
          </p:nvSpPr>
          <p:spPr>
            <a:xfrm>
              <a:off x="6405556" y="7474461"/>
              <a:ext cx="4061255" cy="5760000"/>
            </a:xfrm>
            <a:prstGeom prst="rect">
              <a:avLst/>
            </a:prstGeom>
            <a:solidFill>
              <a:srgbClr val="203864"/>
            </a:soli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CaixaDeTexto 73">
              <a:extLst>
                <a:ext uri="{FF2B5EF4-FFF2-40B4-BE49-F238E27FC236}">
                  <a16:creationId xmlns:a16="http://schemas.microsoft.com/office/drawing/2014/main" id="{1D6FCC7B-1863-4D50-A270-98EA74837B60}"/>
                </a:ext>
              </a:extLst>
            </p:cNvPr>
            <p:cNvSpPr txBox="1"/>
            <p:nvPr/>
          </p:nvSpPr>
          <p:spPr>
            <a:xfrm>
              <a:off x="2369231" y="1263989"/>
              <a:ext cx="3077875" cy="575542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4000" b="1" dirty="0">
                  <a:solidFill>
                    <a:schemeClr val="bg1"/>
                  </a:solidFill>
                </a:rPr>
                <a:t>Antecipar o Cronograma de Abertura do Mercado Livre</a:t>
              </a: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4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Calibri"/>
              </a:endParaRP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5400" b="1" i="0" u="none" strike="noStrike" cap="none" spc="0" normalizeH="0" baseline="0" dirty="0">
                  <a:ln>
                    <a:noFill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uFillTx/>
                  <a:sym typeface="Calibri"/>
                </a:rPr>
                <a:t>50%</a:t>
              </a: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pt-BR" sz="3200" b="1" i="1" dirty="0">
                <a:solidFill>
                  <a:schemeClr val="bg1"/>
                </a:solidFill>
              </a:endParaRP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3200" b="1" i="1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(18,9% do total)</a:t>
              </a:r>
              <a:endParaRPr kumimoji="0" lang="pt-BR" sz="4800" b="1" i="1" u="none" strike="noStrike" cap="none" spc="0" normalizeH="0" baseline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FillTx/>
                <a:sym typeface="Calibri"/>
              </a:endParaRPr>
            </a:p>
          </p:txBody>
        </p:sp>
        <p:sp>
          <p:nvSpPr>
            <p:cNvPr id="77" name="CaixaDeTexto 76">
              <a:extLst>
                <a:ext uri="{FF2B5EF4-FFF2-40B4-BE49-F238E27FC236}">
                  <a16:creationId xmlns:a16="http://schemas.microsoft.com/office/drawing/2014/main" id="{E68E2FBA-5E16-4AFB-909B-A0F6D27016A6}"/>
                </a:ext>
              </a:extLst>
            </p:cNvPr>
            <p:cNvSpPr txBox="1"/>
            <p:nvPr/>
          </p:nvSpPr>
          <p:spPr>
            <a:xfrm>
              <a:off x="6595591" y="1263989"/>
              <a:ext cx="3650180" cy="461664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4000" b="1" dirty="0">
                  <a:solidFill>
                    <a:schemeClr val="bg1"/>
                  </a:solidFill>
                </a:rPr>
                <a:t>Fortalecer o Comercializador Varejista</a:t>
              </a: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4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Calibri"/>
              </a:endParaRP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4800" b="1" i="0" u="none" strike="noStrike" cap="none" spc="0" normalizeH="0" baseline="0" dirty="0">
                  <a:ln>
                    <a:noFill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uFillTx/>
                  <a:sym typeface="Calibri"/>
                </a:rPr>
                <a:t>26,2%</a:t>
              </a: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4400" b="1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FillTx/>
                <a:sym typeface="Calibri"/>
              </a:endParaRP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3200" b="1" i="1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(9,9% do total)</a:t>
              </a:r>
              <a:endParaRPr kumimoji="0" lang="pt-BR" sz="4400" b="1" i="1" u="none" strike="noStrike" cap="none" spc="0" normalizeH="0" baseline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FillTx/>
                <a:sym typeface="Calibri"/>
              </a:endParaRPr>
            </a:p>
          </p:txBody>
        </p:sp>
        <p:sp>
          <p:nvSpPr>
            <p:cNvPr id="78" name="CaixaDeTexto 77">
              <a:extLst>
                <a:ext uri="{FF2B5EF4-FFF2-40B4-BE49-F238E27FC236}">
                  <a16:creationId xmlns:a16="http://schemas.microsoft.com/office/drawing/2014/main" id="{F0A74B50-3463-4568-BEFF-679577474D9E}"/>
                </a:ext>
              </a:extLst>
            </p:cNvPr>
            <p:cNvSpPr txBox="1"/>
            <p:nvPr/>
          </p:nvSpPr>
          <p:spPr>
            <a:xfrm>
              <a:off x="6595591" y="7492750"/>
              <a:ext cx="3650180" cy="473975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4000" b="1" dirty="0">
                  <a:solidFill>
                    <a:schemeClr val="bg1"/>
                  </a:solidFill>
                </a:rPr>
                <a:t>Facilitar o Processo de Migração</a:t>
              </a: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4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Calibri"/>
              </a:endParaRP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4800" b="1" i="0" u="none" strike="noStrike" cap="none" spc="0" normalizeH="0" baseline="0" dirty="0">
                  <a:ln>
                    <a:noFill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uFillTx/>
                  <a:sym typeface="Calibri"/>
                </a:rPr>
                <a:t>23,8%</a:t>
              </a: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pt-BR" sz="4400" b="1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3200" b="1" i="1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(9% do total)</a:t>
              </a:r>
              <a:endParaRPr kumimoji="0" lang="pt-BR" b="1" i="1" u="none" strike="noStrike" cap="none" spc="0" normalizeH="0" baseline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FillTx/>
                <a:sym typeface="Calibri"/>
              </a:endParaRPr>
            </a:p>
          </p:txBody>
        </p:sp>
      </p:grpSp>
      <p:sp>
        <p:nvSpPr>
          <p:cNvPr id="29" name="Título 1">
            <a:extLst>
              <a:ext uri="{FF2B5EF4-FFF2-40B4-BE49-F238E27FC236}">
                <a16:creationId xmlns:a16="http://schemas.microsoft.com/office/drawing/2014/main" id="{DFE18CA6-C364-481F-AB59-2F8167775065}"/>
              </a:ext>
            </a:extLst>
          </p:cNvPr>
          <p:cNvSpPr txBox="1">
            <a:spLocks/>
          </p:cNvSpPr>
          <p:nvPr/>
        </p:nvSpPr>
        <p:spPr>
          <a:xfrm>
            <a:off x="1886210" y="390700"/>
            <a:ext cx="23289282" cy="13167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Expansão do Mercado Livre - Bandeira mais votada com </a:t>
            </a:r>
            <a:r>
              <a:rPr lang="pt-BR" sz="54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37,8%</a:t>
            </a:r>
            <a:r>
              <a:rPr lang="pt-BR" b="1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dos votos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01D3E03-CBAC-4FEC-BE52-3DC0665F6FDC}"/>
              </a:ext>
            </a:extLst>
          </p:cNvPr>
          <p:cNvSpPr/>
          <p:nvPr/>
        </p:nvSpPr>
        <p:spPr>
          <a:xfrm>
            <a:off x="10595155" y="12621549"/>
            <a:ext cx="11742785" cy="666255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63242E9A-D44B-4CA8-8874-AC96DCCB122E}"/>
              </a:ext>
            </a:extLst>
          </p:cNvPr>
          <p:cNvCxnSpPr>
            <a:cxnSpLocks/>
          </p:cNvCxnSpPr>
          <p:nvPr/>
        </p:nvCxnSpPr>
        <p:spPr>
          <a:xfrm>
            <a:off x="12214068" y="1398781"/>
            <a:ext cx="0" cy="2709223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AB10DC8A-8D55-463A-A646-57FB7B5D0CD2}"/>
              </a:ext>
            </a:extLst>
          </p:cNvPr>
          <p:cNvCxnSpPr>
            <a:cxnSpLocks/>
          </p:cNvCxnSpPr>
          <p:nvPr/>
        </p:nvCxnSpPr>
        <p:spPr>
          <a:xfrm>
            <a:off x="18099366" y="1398781"/>
            <a:ext cx="0" cy="2709223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74BF9421-6BAB-4A0F-88BD-81C6A817BDE6}"/>
              </a:ext>
            </a:extLst>
          </p:cNvPr>
          <p:cNvCxnSpPr>
            <a:cxnSpLocks/>
          </p:cNvCxnSpPr>
          <p:nvPr/>
        </p:nvCxnSpPr>
        <p:spPr>
          <a:xfrm>
            <a:off x="11419798" y="12668475"/>
            <a:ext cx="0" cy="310276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Elipse 3">
            <a:extLst>
              <a:ext uri="{FF2B5EF4-FFF2-40B4-BE49-F238E27FC236}">
                <a16:creationId xmlns:a16="http://schemas.microsoft.com/office/drawing/2014/main" id="{2E81FD40-1CA2-4B07-9B59-896E4E18E336}"/>
              </a:ext>
            </a:extLst>
          </p:cNvPr>
          <p:cNvSpPr/>
          <p:nvPr/>
        </p:nvSpPr>
        <p:spPr>
          <a:xfrm>
            <a:off x="10718146" y="12623212"/>
            <a:ext cx="577709" cy="597565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49B8103C-E441-4F22-A995-E99D705867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450" y="12522961"/>
            <a:ext cx="787113" cy="787113"/>
          </a:xfrm>
          <a:prstGeom prst="rect">
            <a:avLst/>
          </a:prstGeom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1B253C7C-BF9F-4F0B-B3B0-9E4735A5BD56}"/>
              </a:ext>
            </a:extLst>
          </p:cNvPr>
          <p:cNvSpPr txBox="1"/>
          <p:nvPr/>
        </p:nvSpPr>
        <p:spPr>
          <a:xfrm>
            <a:off x="11539906" y="12464359"/>
            <a:ext cx="12079013" cy="92332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2400" b="1" dirty="0">
                <a:solidFill>
                  <a:schemeClr val="bg1"/>
                </a:solidFill>
              </a:rPr>
              <a:t>Abertura do Mercado de Gás Natural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2400" b="1" dirty="0">
                <a:solidFill>
                  <a:schemeClr val="bg1"/>
                </a:solidFill>
              </a:rPr>
              <a:t>3,9% dos votos </a:t>
            </a:r>
            <a:endParaRPr kumimoji="0" lang="pt-BR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Elipse 3">
            <a:extLst>
              <a:ext uri="{FF2B5EF4-FFF2-40B4-BE49-F238E27FC236}">
                <a16:creationId xmlns:a16="http://schemas.microsoft.com/office/drawing/2014/main" id="{22DC5537-DF1B-4957-8805-7F1A7FAE0DE4}"/>
              </a:ext>
            </a:extLst>
          </p:cNvPr>
          <p:cNvSpPr/>
          <p:nvPr/>
        </p:nvSpPr>
        <p:spPr>
          <a:xfrm>
            <a:off x="300831" y="68098"/>
            <a:ext cx="1407557" cy="1292661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" name="Imagem 75">
            <a:extLst>
              <a:ext uri="{FF2B5EF4-FFF2-40B4-BE49-F238E27FC236}">
                <a16:creationId xmlns:a16="http://schemas.microsoft.com/office/drawing/2014/main" id="{A7C52774-6275-45BE-8126-A9A1207B8A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47" y="14541"/>
            <a:ext cx="1399774" cy="1399774"/>
          </a:xfrm>
          <a:prstGeom prst="rect">
            <a:avLst/>
          </a:prstGeom>
        </p:spPr>
      </p:pic>
      <p:sp>
        <p:nvSpPr>
          <p:cNvPr id="81" name="CaixaDeTexto 80">
            <a:extLst>
              <a:ext uri="{FF2B5EF4-FFF2-40B4-BE49-F238E27FC236}">
                <a16:creationId xmlns:a16="http://schemas.microsoft.com/office/drawing/2014/main" id="{7281A32A-B4C3-490D-906C-FB645C1C07F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595155" y="2359431"/>
            <a:ext cx="11742772" cy="10944000"/>
          </a:xfrm>
          <a:prstGeom prst="rect">
            <a:avLst/>
          </a:prstGeom>
          <a:solidFill>
            <a:schemeClr val="bg1"/>
          </a:solidFill>
          <a:ln w="25400" cap="flat">
            <a:solidFill>
              <a:srgbClr val="F44F1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 anchorCtr="0">
            <a:noAutofit/>
          </a:bodyPr>
          <a:lstStyle>
            <a:lvl1pPr marL="457200" marR="0" indent="-457200" algn="l" defTabSz="1828800" rtl="0" latinLnBrk="0">
              <a:buClrTx/>
              <a:buSzPct val="100000"/>
              <a:buFont typeface="Arial"/>
              <a:buChar char="•"/>
            </a:lvl1pPr>
            <a:lvl2pPr marL="990600" marR="0" indent="-533400" algn="l" defTabSz="1828800" rtl="0" latinLnBrk="0">
              <a:buClrTx/>
              <a:buSzPct val="100000"/>
              <a:buFont typeface="Arial"/>
              <a:buChar char="•"/>
            </a:lvl2pPr>
            <a:lvl3pPr marL="1554479" marR="0" indent="-640079" algn="l" defTabSz="1828800" rtl="0" latinLnBrk="0">
              <a:buClrTx/>
              <a:buSzPct val="100000"/>
              <a:buFont typeface="Arial"/>
              <a:buChar char="•"/>
            </a:lvl3pPr>
            <a:lvl4pPr marL="2082800" marR="0" indent="-711200" algn="l" defTabSz="1828800" rtl="0" latinLnBrk="0">
              <a:buClrTx/>
              <a:buSzPct val="100000"/>
              <a:buFont typeface="Arial"/>
              <a:buChar char="•"/>
            </a:lvl4pPr>
            <a:lvl5pPr marL="2540000" marR="0" indent="-711200" algn="l" defTabSz="1828800" rtl="0" latinLnBrk="0">
              <a:buClrTx/>
              <a:buSzPct val="100000"/>
              <a:buFont typeface="Arial"/>
              <a:buChar char="•"/>
            </a:lvl5pPr>
            <a:lvl6pPr marL="2997200" marR="0" indent="-711200" algn="l" defTabSz="1828800" rtl="0" latinLnBrk="0">
              <a:buClrTx/>
              <a:buSzPct val="100000"/>
              <a:buFont typeface="Arial"/>
              <a:buChar char="•"/>
            </a:lvl6pPr>
            <a:lvl7pPr marL="3454400" marR="0" indent="-711200" algn="l" defTabSz="1828800" rtl="0" latinLnBrk="0">
              <a:buClrTx/>
              <a:buSzPct val="100000"/>
              <a:buFont typeface="Arial"/>
              <a:buChar char="•"/>
            </a:lvl7pPr>
            <a:lvl8pPr marL="3911600" marR="0" indent="-711200" algn="l" defTabSz="1828800" rtl="0" latinLnBrk="0">
              <a:buClrTx/>
              <a:buSzPct val="100000"/>
              <a:buFont typeface="Arial"/>
              <a:buChar char="•"/>
            </a:lvl8pPr>
            <a:lvl9pPr marL="4368800" marR="0" indent="-711200" algn="l" defTabSz="1828800" rtl="0" latinLnBrk="0">
              <a:buClrTx/>
              <a:buSzPct val="100000"/>
              <a:buFont typeface="Arial"/>
              <a:buChar char="•"/>
            </a:lvl9pPr>
          </a:lstStyle>
          <a:p>
            <a:pPr marL="1143000" lvl="1" indent="-1143000">
              <a:spcBef>
                <a:spcPts val="600"/>
              </a:spcBef>
              <a:spcAft>
                <a:spcPts val="600"/>
              </a:spcAft>
              <a:buClr>
                <a:srgbClr val="F44F15"/>
              </a:buClr>
              <a:buFont typeface="Wingdings" panose="05000000000000000000" pitchFamily="2" charset="2"/>
              <a:buChar char="q"/>
            </a:pPr>
            <a:r>
              <a:rPr lang="pt-BR" sz="4000" b="1" dirty="0">
                <a:solidFill>
                  <a:schemeClr val="tx1"/>
                </a:solidFill>
              </a:rPr>
              <a:t>Realizar estudo para identificar pontos críticos no processo de migração </a:t>
            </a:r>
          </a:p>
          <a:p>
            <a:pPr marL="1143000" indent="-1143000">
              <a:spcBef>
                <a:spcPts val="600"/>
              </a:spcBef>
              <a:spcAft>
                <a:spcPts val="600"/>
              </a:spcAft>
              <a:buClr>
                <a:srgbClr val="F44F15"/>
              </a:buClr>
              <a:buFont typeface="Wingdings" panose="05000000000000000000" pitchFamily="2" charset="2"/>
              <a:buChar char="q"/>
            </a:pPr>
            <a:endParaRPr lang="pt-BR" sz="4000" b="1" dirty="0">
              <a:solidFill>
                <a:schemeClr val="tx1"/>
              </a:solidFill>
            </a:endParaRPr>
          </a:p>
          <a:p>
            <a:pPr marL="1143000" indent="-1143000">
              <a:spcBef>
                <a:spcPts val="600"/>
              </a:spcBef>
              <a:spcAft>
                <a:spcPts val="600"/>
              </a:spcAft>
              <a:buClr>
                <a:srgbClr val="F44F15"/>
              </a:buClr>
              <a:buFont typeface="Wingdings" panose="05000000000000000000" pitchFamily="2" charset="2"/>
              <a:buChar char="q"/>
            </a:pPr>
            <a:r>
              <a:rPr lang="pt-BR" sz="4000" b="1" dirty="0">
                <a:solidFill>
                  <a:schemeClr val="tx1"/>
                </a:solidFill>
              </a:rPr>
              <a:t>Propor e atuar pela aprovação de medidas concretas para tornar o processo de migração mais simples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4174F07-B584-4537-9C31-77D5EAA16628}"/>
              </a:ext>
            </a:extLst>
          </p:cNvPr>
          <p:cNvSpPr/>
          <p:nvPr/>
        </p:nvSpPr>
        <p:spPr>
          <a:xfrm>
            <a:off x="10595155" y="1360759"/>
            <a:ext cx="11742772" cy="923328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solidFill>
              <a:srgbClr val="F44F1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ATIVIDADES PRINCIPAIS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7582B0D9-5EB5-412C-B785-E8F589D92C61}"/>
              </a:ext>
            </a:extLst>
          </p:cNvPr>
          <p:cNvSpPr txBox="1"/>
          <p:nvPr/>
        </p:nvSpPr>
        <p:spPr>
          <a:xfrm>
            <a:off x="6377828" y="1360759"/>
            <a:ext cx="4092947" cy="6160725"/>
          </a:xfrm>
          <a:prstGeom prst="rect">
            <a:avLst/>
          </a:prstGeom>
          <a:solidFill>
            <a:schemeClr val="lt1">
              <a:alpha val="9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49A1DA30-A9DB-4B04-AE8D-8BC277995FED}"/>
              </a:ext>
            </a:extLst>
          </p:cNvPr>
          <p:cNvSpPr txBox="1"/>
          <p:nvPr/>
        </p:nvSpPr>
        <p:spPr>
          <a:xfrm>
            <a:off x="2202927" y="1082352"/>
            <a:ext cx="4092947" cy="12278932"/>
          </a:xfrm>
          <a:prstGeom prst="rect">
            <a:avLst/>
          </a:prstGeom>
          <a:solidFill>
            <a:schemeClr val="lt1">
              <a:alpha val="9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811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to 11" hidden="1">
            <a:extLst>
              <a:ext uri="{FF2B5EF4-FFF2-40B4-BE49-F238E27FC236}">
                <a16:creationId xmlns:a16="http://schemas.microsoft.com/office/drawing/2014/main" id="{23A450B0-2B61-4D20-94CA-45F5673B6D4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08" name="Slide do think-cell" r:id="rId4" imgW="425" imgH="426" progId="TCLayout.ActiveDocument.1">
                  <p:embed/>
                </p:oleObj>
              </mc:Choice>
              <mc:Fallback>
                <p:oleObj name="Slide do think-cell" r:id="rId4" imgW="425" imgH="426" progId="TCLayout.ActiveDocument.1">
                  <p:embed/>
                  <p:pic>
                    <p:nvPicPr>
                      <p:cNvPr id="12" name="Objeto 11" hidden="1">
                        <a:extLst>
                          <a:ext uri="{FF2B5EF4-FFF2-40B4-BE49-F238E27FC236}">
                            <a16:creationId xmlns:a16="http://schemas.microsoft.com/office/drawing/2014/main" id="{23A450B0-2B61-4D20-94CA-45F5673B6D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tângulo 3">
            <a:extLst>
              <a:ext uri="{FF2B5EF4-FFF2-40B4-BE49-F238E27FC236}">
                <a16:creationId xmlns:a16="http://schemas.microsoft.com/office/drawing/2014/main" id="{B406B8EB-D201-4202-89C9-C43BAD60890B}"/>
              </a:ext>
            </a:extLst>
          </p:cNvPr>
          <p:cNvSpPr/>
          <p:nvPr/>
        </p:nvSpPr>
        <p:spPr>
          <a:xfrm>
            <a:off x="10595155" y="1265635"/>
            <a:ext cx="5871393" cy="11373833"/>
          </a:xfrm>
          <a:prstGeom prst="rect">
            <a:avLst/>
          </a:prstGeom>
          <a:solidFill>
            <a:srgbClr val="C00000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57D6125-2D19-49DE-9EFC-9B6BE4D99F0A}"/>
              </a:ext>
            </a:extLst>
          </p:cNvPr>
          <p:cNvSpPr/>
          <p:nvPr/>
        </p:nvSpPr>
        <p:spPr>
          <a:xfrm>
            <a:off x="2184772" y="1265635"/>
            <a:ext cx="8410383" cy="12022169"/>
          </a:xfrm>
          <a:prstGeom prst="rect">
            <a:avLst/>
          </a:prstGeom>
          <a:solidFill>
            <a:srgbClr val="203864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sng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1487936-7E89-440C-B1B2-E194D615BC7E}"/>
              </a:ext>
            </a:extLst>
          </p:cNvPr>
          <p:cNvSpPr/>
          <p:nvPr/>
        </p:nvSpPr>
        <p:spPr>
          <a:xfrm>
            <a:off x="16466547" y="1265635"/>
            <a:ext cx="5871393" cy="11373833"/>
          </a:xfrm>
          <a:prstGeom prst="rect">
            <a:avLst/>
          </a:prstGeom>
          <a:solidFill>
            <a:srgbClr val="548235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Elipse 3">
            <a:extLst>
              <a:ext uri="{FF2B5EF4-FFF2-40B4-BE49-F238E27FC236}">
                <a16:creationId xmlns:a16="http://schemas.microsoft.com/office/drawing/2014/main" id="{68090F76-232A-44DB-A362-A7DBBFA51D0C}"/>
              </a:ext>
            </a:extLst>
          </p:cNvPr>
          <p:cNvSpPr/>
          <p:nvPr/>
        </p:nvSpPr>
        <p:spPr>
          <a:xfrm>
            <a:off x="10674503" y="1602543"/>
            <a:ext cx="1407557" cy="1292661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Elipse 3">
            <a:extLst>
              <a:ext uri="{FF2B5EF4-FFF2-40B4-BE49-F238E27FC236}">
                <a16:creationId xmlns:a16="http://schemas.microsoft.com/office/drawing/2014/main" id="{02576D6E-18AF-44A6-B706-41D8632DE102}"/>
              </a:ext>
            </a:extLst>
          </p:cNvPr>
          <p:cNvSpPr/>
          <p:nvPr/>
        </p:nvSpPr>
        <p:spPr>
          <a:xfrm>
            <a:off x="16559801" y="1602543"/>
            <a:ext cx="1407557" cy="1292661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01D3E03-CBAC-4FEC-BE52-3DC0665F6FDC}"/>
              </a:ext>
            </a:extLst>
          </p:cNvPr>
          <p:cNvSpPr/>
          <p:nvPr/>
        </p:nvSpPr>
        <p:spPr>
          <a:xfrm>
            <a:off x="10595155" y="12621549"/>
            <a:ext cx="11742785" cy="666255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6A86C0E7-E169-4F16-A6BD-113F5E8C9456}"/>
              </a:ext>
            </a:extLst>
          </p:cNvPr>
          <p:cNvCxnSpPr>
            <a:cxnSpLocks/>
          </p:cNvCxnSpPr>
          <p:nvPr/>
        </p:nvCxnSpPr>
        <p:spPr>
          <a:xfrm>
            <a:off x="3901231" y="1360759"/>
            <a:ext cx="0" cy="2709223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477E6566-738D-4C9B-84FD-10FE170142EC}"/>
              </a:ext>
            </a:extLst>
          </p:cNvPr>
          <p:cNvSpPr txBox="1"/>
          <p:nvPr/>
        </p:nvSpPr>
        <p:spPr>
          <a:xfrm>
            <a:off x="4112115" y="1360759"/>
            <a:ext cx="5379505" cy="304698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6000" b="1" dirty="0">
                <a:solidFill>
                  <a:schemeClr val="bg1"/>
                </a:solidFill>
              </a:rPr>
              <a:t>Expansão do Mercado Livre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66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37,8%</a:t>
            </a:r>
            <a:endParaRPr kumimoji="0" lang="pt-BR" sz="6600" i="1" u="none" strike="noStrike" cap="none" spc="0" normalizeH="0" baseline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FillTx/>
              <a:sym typeface="Calibri"/>
            </a:endParaRPr>
          </a:p>
        </p:txBody>
      </p:sp>
      <p:sp>
        <p:nvSpPr>
          <p:cNvPr id="10" name="Elipse 3">
            <a:extLst>
              <a:ext uri="{FF2B5EF4-FFF2-40B4-BE49-F238E27FC236}">
                <a16:creationId xmlns:a16="http://schemas.microsoft.com/office/drawing/2014/main" id="{3807644B-77CA-4DEE-9C72-3157C37BD36F}"/>
              </a:ext>
            </a:extLst>
          </p:cNvPr>
          <p:cNvSpPr/>
          <p:nvPr/>
        </p:nvSpPr>
        <p:spPr>
          <a:xfrm>
            <a:off x="2401340" y="1618077"/>
            <a:ext cx="1407557" cy="1292661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63242E9A-D44B-4CA8-8874-AC96DCCB122E}"/>
              </a:ext>
            </a:extLst>
          </p:cNvPr>
          <p:cNvCxnSpPr>
            <a:cxnSpLocks/>
          </p:cNvCxnSpPr>
          <p:nvPr/>
        </p:nvCxnSpPr>
        <p:spPr>
          <a:xfrm>
            <a:off x="12214068" y="1360759"/>
            <a:ext cx="0" cy="2709223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16C924C-E3EB-47FE-AA13-8D42EFB8A3E1}"/>
              </a:ext>
            </a:extLst>
          </p:cNvPr>
          <p:cNvSpPr txBox="1"/>
          <p:nvPr/>
        </p:nvSpPr>
        <p:spPr>
          <a:xfrm>
            <a:off x="12424952" y="1360759"/>
            <a:ext cx="3830707" cy="276998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5400" b="1" dirty="0">
                <a:solidFill>
                  <a:schemeClr val="bg1"/>
                </a:solidFill>
              </a:rPr>
              <a:t>Formação de Preços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6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27,9%</a:t>
            </a:r>
            <a:endParaRPr kumimoji="0" lang="pt-BR" sz="6000" i="1" u="none" strike="noStrike" cap="none" spc="0" normalizeH="0" baseline="0" dirty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FillTx/>
              <a:sym typeface="Calibri"/>
            </a:endParaRP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AB10DC8A-8D55-463A-A646-57FB7B5D0CD2}"/>
              </a:ext>
            </a:extLst>
          </p:cNvPr>
          <p:cNvCxnSpPr>
            <a:cxnSpLocks/>
          </p:cNvCxnSpPr>
          <p:nvPr/>
        </p:nvCxnSpPr>
        <p:spPr>
          <a:xfrm>
            <a:off x="18099366" y="1360759"/>
            <a:ext cx="0" cy="2709223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F6FD6F3D-A8C5-46F3-9436-F1057308DEBE}"/>
              </a:ext>
            </a:extLst>
          </p:cNvPr>
          <p:cNvSpPr txBox="1"/>
          <p:nvPr/>
        </p:nvSpPr>
        <p:spPr>
          <a:xfrm>
            <a:off x="18310250" y="1360759"/>
            <a:ext cx="3888975" cy="276998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5400" b="1" dirty="0">
                <a:solidFill>
                  <a:schemeClr val="bg1"/>
                </a:solidFill>
              </a:rPr>
              <a:t>Segurança de Mercado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600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26,9%</a:t>
            </a:r>
            <a:endParaRPr kumimoji="0" lang="pt-BR" sz="6000" i="1" u="none" strike="noStrike" cap="none" spc="0" normalizeH="0" baseline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FillTx/>
              <a:sym typeface="Calibri"/>
            </a:endParaRPr>
          </a:p>
        </p:txBody>
      </p: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74BF9421-6BAB-4A0F-88BD-81C6A817BDE6}"/>
              </a:ext>
            </a:extLst>
          </p:cNvPr>
          <p:cNvCxnSpPr>
            <a:cxnSpLocks/>
          </p:cNvCxnSpPr>
          <p:nvPr/>
        </p:nvCxnSpPr>
        <p:spPr>
          <a:xfrm>
            <a:off x="11419798" y="12668475"/>
            <a:ext cx="0" cy="310276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Elipse 3">
            <a:extLst>
              <a:ext uri="{FF2B5EF4-FFF2-40B4-BE49-F238E27FC236}">
                <a16:creationId xmlns:a16="http://schemas.microsoft.com/office/drawing/2014/main" id="{2E81FD40-1CA2-4B07-9B59-896E4E18E336}"/>
              </a:ext>
            </a:extLst>
          </p:cNvPr>
          <p:cNvSpPr/>
          <p:nvPr/>
        </p:nvSpPr>
        <p:spPr>
          <a:xfrm>
            <a:off x="10718146" y="12623212"/>
            <a:ext cx="577709" cy="597565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1B253C7C-BF9F-4F0B-B3B0-9E4735A5BD56}"/>
              </a:ext>
            </a:extLst>
          </p:cNvPr>
          <p:cNvSpPr txBox="1"/>
          <p:nvPr/>
        </p:nvSpPr>
        <p:spPr>
          <a:xfrm>
            <a:off x="11539906" y="12464359"/>
            <a:ext cx="12079013" cy="92332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2400" b="1" dirty="0">
                <a:solidFill>
                  <a:schemeClr val="bg1"/>
                </a:solidFill>
              </a:rPr>
              <a:t>Desenvolvimento de Outros Mercados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240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7,4%</a:t>
            </a:r>
            <a:endParaRPr kumimoji="0" lang="pt-BR" sz="2400" i="1" u="none" strike="noStrike" cap="none" spc="0" normalizeH="0" baseline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FillTx/>
              <a:sym typeface="Calibri"/>
            </a:endParaRPr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DFE18CA6-C364-481F-AB59-2F8167775065}"/>
              </a:ext>
            </a:extLst>
          </p:cNvPr>
          <p:cNvSpPr txBox="1">
            <a:spLocks/>
          </p:cNvSpPr>
          <p:nvPr/>
        </p:nvSpPr>
        <p:spPr>
          <a:xfrm>
            <a:off x="261656" y="265985"/>
            <a:ext cx="23289282" cy="13167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 um total de </a:t>
            </a:r>
            <a:r>
              <a:rPr lang="pt-BR" sz="5400" b="1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578 moedas</a:t>
            </a:r>
            <a:r>
              <a:rPr lang="pt-BR" b="1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o resultado da votação foi....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B6238C2-698F-47CC-8800-A9E4BE7710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449" y="1510964"/>
            <a:ext cx="1399774" cy="1399774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D341F860-8FE7-4B41-AB8F-A1C3A31B85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504" y="1662661"/>
            <a:ext cx="1211049" cy="1211049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70994B20-38CD-423F-99FC-E535567D2A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247" y="1553075"/>
            <a:ext cx="1422663" cy="1422663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49B8103C-E441-4F22-A995-E99D705867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443" y="12500691"/>
            <a:ext cx="787113" cy="787113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96119B69-FD6C-4E7B-B5D4-6A6075518542}"/>
              </a:ext>
            </a:extLst>
          </p:cNvPr>
          <p:cNvSpPr/>
          <p:nvPr/>
        </p:nvSpPr>
        <p:spPr>
          <a:xfrm>
            <a:off x="16466542" y="1265635"/>
            <a:ext cx="5897235" cy="12022169"/>
          </a:xfrm>
          <a:prstGeom prst="rect">
            <a:avLst/>
          </a:prstGeom>
          <a:solidFill>
            <a:srgbClr val="FFFFFF">
              <a:alpha val="90000"/>
            </a:srgb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796B20ED-BDF1-4590-99E0-4D41FF71125E}"/>
              </a:ext>
            </a:extLst>
          </p:cNvPr>
          <p:cNvSpPr/>
          <p:nvPr/>
        </p:nvSpPr>
        <p:spPr>
          <a:xfrm>
            <a:off x="2105424" y="1265635"/>
            <a:ext cx="8463637" cy="12022169"/>
          </a:xfrm>
          <a:prstGeom prst="rect">
            <a:avLst/>
          </a:prstGeom>
          <a:solidFill>
            <a:srgbClr val="FFFFFF">
              <a:alpha val="90000"/>
            </a:srgb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2A5548A0-EEDF-4D5F-883C-161160C025B8}"/>
              </a:ext>
            </a:extLst>
          </p:cNvPr>
          <p:cNvSpPr/>
          <p:nvPr/>
        </p:nvSpPr>
        <p:spPr>
          <a:xfrm>
            <a:off x="10563943" y="12621549"/>
            <a:ext cx="5904000" cy="787113"/>
          </a:xfrm>
          <a:prstGeom prst="rect">
            <a:avLst/>
          </a:prstGeom>
          <a:solidFill>
            <a:srgbClr val="FFFFFF">
              <a:alpha val="90000"/>
            </a:srgb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686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6" grpId="0" animBg="1"/>
      <p:bldP spid="18" grpId="0" animBg="1"/>
      <p:bldP spid="22" grpId="0" animBg="1"/>
      <p:bldP spid="5" grpId="0" animBg="1"/>
      <p:bldP spid="8" grpId="0"/>
      <p:bldP spid="10" grpId="0" animBg="1"/>
      <p:bldP spid="16" grpId="0"/>
      <p:bldP spid="20" grpId="0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to 11" hidden="1">
            <a:extLst>
              <a:ext uri="{FF2B5EF4-FFF2-40B4-BE49-F238E27FC236}">
                <a16:creationId xmlns:a16="http://schemas.microsoft.com/office/drawing/2014/main" id="{23A450B0-2B61-4D20-94CA-45F5673B6D4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156963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132" name="Slide do think-cell" r:id="rId4" imgW="425" imgH="426" progId="TCLayout.ActiveDocument.1">
                  <p:embed/>
                </p:oleObj>
              </mc:Choice>
              <mc:Fallback>
                <p:oleObj name="Slide do think-cell" r:id="rId4" imgW="425" imgH="426" progId="TCLayout.ActiveDocument.1">
                  <p:embed/>
                  <p:pic>
                    <p:nvPicPr>
                      <p:cNvPr id="12" name="Objeto 11" hidden="1">
                        <a:extLst>
                          <a:ext uri="{FF2B5EF4-FFF2-40B4-BE49-F238E27FC236}">
                            <a16:creationId xmlns:a16="http://schemas.microsoft.com/office/drawing/2014/main" id="{23A450B0-2B61-4D20-94CA-45F5673B6D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" name="Retângulo 72">
            <a:extLst>
              <a:ext uri="{FF2B5EF4-FFF2-40B4-BE49-F238E27FC236}">
                <a16:creationId xmlns:a16="http://schemas.microsoft.com/office/drawing/2014/main" id="{F8601106-2033-4D50-A785-FCEBBE70981C}"/>
              </a:ext>
            </a:extLst>
          </p:cNvPr>
          <p:cNvSpPr/>
          <p:nvPr/>
        </p:nvSpPr>
        <p:spPr>
          <a:xfrm>
            <a:off x="2203111" y="1261512"/>
            <a:ext cx="5845897" cy="6896576"/>
          </a:xfrm>
          <a:prstGeom prst="rect">
            <a:avLst/>
          </a:prstGeom>
          <a:solidFill>
            <a:srgbClr val="C00000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CaixaDeTexto 86">
            <a:extLst>
              <a:ext uri="{FF2B5EF4-FFF2-40B4-BE49-F238E27FC236}">
                <a16:creationId xmlns:a16="http://schemas.microsoft.com/office/drawing/2014/main" id="{69275559-037E-404B-98DD-3DA747B4BE35}"/>
              </a:ext>
            </a:extLst>
          </p:cNvPr>
          <p:cNvSpPr txBox="1"/>
          <p:nvPr/>
        </p:nvSpPr>
        <p:spPr>
          <a:xfrm>
            <a:off x="2312408" y="1253870"/>
            <a:ext cx="4895488" cy="532453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4000" b="1" dirty="0">
                <a:solidFill>
                  <a:schemeClr val="bg1"/>
                </a:solidFill>
              </a:rPr>
              <a:t>Realizar Estudo para Aprimorar a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4000" b="1" dirty="0">
                <a:solidFill>
                  <a:schemeClr val="bg1"/>
                </a:solidFill>
              </a:rPr>
              <a:t>Formação de Preços</a:t>
            </a:r>
            <a:br>
              <a:rPr lang="pt-BR" sz="4000" b="1" dirty="0">
                <a:solidFill>
                  <a:schemeClr val="bg1"/>
                </a:solidFill>
              </a:rPr>
            </a:br>
            <a:r>
              <a:rPr lang="pt-BR" sz="4000" b="1" dirty="0">
                <a:solidFill>
                  <a:schemeClr val="bg1"/>
                </a:solidFill>
              </a:rPr>
              <a:t>por Modelo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4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5400" b="1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FillTx/>
                <a:sym typeface="Calibri"/>
              </a:rPr>
              <a:t>61,5%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sz="44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3200" b="1" i="1" u="none" strike="noStrike" cap="none" spc="0" normalizeH="0" baseline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FillTx/>
                <a:sym typeface="Calibri"/>
              </a:rPr>
              <a:t>(17,2% do total)</a:t>
            </a:r>
          </a:p>
        </p:txBody>
      </p:sp>
      <p:sp>
        <p:nvSpPr>
          <p:cNvPr id="49" name="Título 1">
            <a:extLst>
              <a:ext uri="{FF2B5EF4-FFF2-40B4-BE49-F238E27FC236}">
                <a16:creationId xmlns:a16="http://schemas.microsoft.com/office/drawing/2014/main" id="{E937E9B4-EC99-4973-81D1-BB37B23F5D6B}"/>
              </a:ext>
            </a:extLst>
          </p:cNvPr>
          <p:cNvSpPr txBox="1">
            <a:spLocks/>
          </p:cNvSpPr>
          <p:nvPr/>
        </p:nvSpPr>
        <p:spPr>
          <a:xfrm>
            <a:off x="1886210" y="390700"/>
            <a:ext cx="23289282" cy="13167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Mecanismos de Formação de Preços – 2ª Bandeira mais votada com </a:t>
            </a:r>
            <a:r>
              <a:rPr lang="pt-BR" sz="54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27,9%</a:t>
            </a:r>
            <a:r>
              <a:rPr lang="pt-BR" b="1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dos votos</a:t>
            </a:r>
          </a:p>
        </p:txBody>
      </p:sp>
      <p:sp>
        <p:nvSpPr>
          <p:cNvPr id="50" name="Elipse 3">
            <a:extLst>
              <a:ext uri="{FF2B5EF4-FFF2-40B4-BE49-F238E27FC236}">
                <a16:creationId xmlns:a16="http://schemas.microsoft.com/office/drawing/2014/main" id="{F034A1CC-8D89-4A29-9D7C-AFAFC4C652CC}"/>
              </a:ext>
            </a:extLst>
          </p:cNvPr>
          <p:cNvSpPr/>
          <p:nvPr/>
        </p:nvSpPr>
        <p:spPr>
          <a:xfrm>
            <a:off x="300831" y="68098"/>
            <a:ext cx="1407557" cy="1292661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" name="Imagem 84">
            <a:extLst>
              <a:ext uri="{FF2B5EF4-FFF2-40B4-BE49-F238E27FC236}">
                <a16:creationId xmlns:a16="http://schemas.microsoft.com/office/drawing/2014/main" id="{7E07B8AD-C693-4B55-B3A5-346F7BE9E9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96" y="140003"/>
            <a:ext cx="1211049" cy="1211049"/>
          </a:xfrm>
          <a:prstGeom prst="rect">
            <a:avLst/>
          </a:prstGeom>
        </p:spPr>
      </p:pic>
      <p:sp>
        <p:nvSpPr>
          <p:cNvPr id="86" name="Retângulo 85">
            <a:extLst>
              <a:ext uri="{FF2B5EF4-FFF2-40B4-BE49-F238E27FC236}">
                <a16:creationId xmlns:a16="http://schemas.microsoft.com/office/drawing/2014/main" id="{E96D28C3-71AF-4018-AAD1-6923B5316804}"/>
              </a:ext>
            </a:extLst>
          </p:cNvPr>
          <p:cNvSpPr/>
          <p:nvPr/>
        </p:nvSpPr>
        <p:spPr>
          <a:xfrm>
            <a:off x="2208179" y="8222763"/>
            <a:ext cx="5846400" cy="4349346"/>
          </a:xfrm>
          <a:prstGeom prst="rect">
            <a:avLst/>
          </a:prstGeom>
          <a:solidFill>
            <a:srgbClr val="C00000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CaixaDeTexto 87">
            <a:extLst>
              <a:ext uri="{FF2B5EF4-FFF2-40B4-BE49-F238E27FC236}">
                <a16:creationId xmlns:a16="http://schemas.microsoft.com/office/drawing/2014/main" id="{7ED648AC-3DD6-455B-9912-40C8B03B018C}"/>
              </a:ext>
            </a:extLst>
          </p:cNvPr>
          <p:cNvSpPr txBox="1"/>
          <p:nvPr/>
        </p:nvSpPr>
        <p:spPr>
          <a:xfrm>
            <a:off x="2332557" y="8222763"/>
            <a:ext cx="4895488" cy="403187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4000" b="1" dirty="0">
                <a:solidFill>
                  <a:schemeClr val="bg1"/>
                </a:solidFill>
              </a:rPr>
              <a:t>Elevar a</a:t>
            </a:r>
            <a:br>
              <a:rPr lang="pt-BR" sz="4000" b="1" dirty="0">
                <a:solidFill>
                  <a:schemeClr val="bg1"/>
                </a:solidFill>
              </a:rPr>
            </a:br>
            <a:r>
              <a:rPr lang="pt-BR" sz="4000" b="1" dirty="0">
                <a:solidFill>
                  <a:schemeClr val="bg1"/>
                </a:solidFill>
              </a:rPr>
              <a:t>Transparência do Cálculo do PLD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4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5400" b="1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FillTx/>
                <a:sym typeface="Calibri"/>
              </a:rPr>
              <a:t>38,5%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3200" b="1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(10,8% do total)</a:t>
            </a:r>
          </a:p>
        </p:txBody>
      </p:sp>
      <p:sp>
        <p:nvSpPr>
          <p:cNvPr id="89" name="CaixaDeTexto 88">
            <a:extLst>
              <a:ext uri="{FF2B5EF4-FFF2-40B4-BE49-F238E27FC236}">
                <a16:creationId xmlns:a16="http://schemas.microsoft.com/office/drawing/2014/main" id="{2AE9B291-315B-4593-BD46-BFFA741AE03F}"/>
              </a:ext>
            </a:extLst>
          </p:cNvPr>
          <p:cNvSpPr txBox="1"/>
          <p:nvPr/>
        </p:nvSpPr>
        <p:spPr>
          <a:xfrm>
            <a:off x="8158305" y="2322575"/>
            <a:ext cx="14179622" cy="10231245"/>
          </a:xfrm>
          <a:prstGeom prst="rect">
            <a:avLst/>
          </a:prstGeom>
          <a:solidFill>
            <a:schemeClr val="bg1"/>
          </a:solidFill>
          <a:ln w="25400" cap="flat">
            <a:solidFill>
              <a:srgbClr val="F44F1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 anchorCtr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457200" indent="-457200">
              <a:spcBef>
                <a:spcPts val="600"/>
              </a:spcBef>
              <a:spcAft>
                <a:spcPts val="600"/>
              </a:spcAft>
              <a:buSzPct val="100000"/>
              <a:buFont typeface="Arial"/>
              <a:defRPr sz="6000"/>
            </a:lvl1pPr>
            <a:lvl2pPr marL="990600" indent="-533400">
              <a:buSzPct val="100000"/>
              <a:buFont typeface="Arial"/>
              <a:buChar char="•"/>
            </a:lvl2pPr>
            <a:lvl3pPr marL="1554479" indent="-640079">
              <a:buSzPct val="100000"/>
              <a:buFont typeface="Arial"/>
              <a:buChar char="•"/>
            </a:lvl3pPr>
            <a:lvl4pPr marL="2082800" indent="-711200">
              <a:buSzPct val="100000"/>
              <a:buFont typeface="Arial"/>
              <a:buChar char="•"/>
            </a:lvl4pPr>
            <a:lvl5pPr marL="2540000" indent="-711200">
              <a:buSzPct val="100000"/>
              <a:buFont typeface="Arial"/>
              <a:buChar char="•"/>
            </a:lvl5pPr>
            <a:lvl6pPr marL="2997200" indent="-711200">
              <a:buSzPct val="100000"/>
              <a:buFont typeface="Arial"/>
              <a:buChar char="•"/>
            </a:lvl6pPr>
            <a:lvl7pPr marL="3454400" indent="-711200">
              <a:buSzPct val="100000"/>
              <a:buFont typeface="Arial"/>
              <a:buChar char="•"/>
            </a:lvl7pPr>
            <a:lvl8pPr marL="3911600" indent="-711200">
              <a:buSzPct val="100000"/>
              <a:buFont typeface="Arial"/>
              <a:buChar char="•"/>
            </a:lvl8pPr>
            <a:lvl9pPr marL="4368800" indent="-711200">
              <a:buSzPct val="100000"/>
              <a:buFont typeface="Arial"/>
              <a:buChar char="•"/>
            </a:lvl9pPr>
          </a:lstStyle>
          <a:p>
            <a:r>
              <a:rPr lang="pt-BR" dirty="0"/>
              <a:t>Realizar Estudo para identificar os pontos fortes e as necessidades de aprimoramento nos modelos computacionais de formação de preço.</a:t>
            </a:r>
          </a:p>
          <a:p>
            <a:endParaRPr lang="pt-BR" dirty="0"/>
          </a:p>
          <a:p>
            <a:r>
              <a:rPr lang="pt-BR" dirty="0"/>
              <a:t>Aperfeiçoar a governança no cálculo e na publicação do PLD e das informações que suportam o processo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D9D44D0C-FD9E-413C-81C9-F40DD3579A0E}"/>
              </a:ext>
            </a:extLst>
          </p:cNvPr>
          <p:cNvSpPr/>
          <p:nvPr/>
        </p:nvSpPr>
        <p:spPr>
          <a:xfrm>
            <a:off x="8158305" y="1287607"/>
            <a:ext cx="14179622" cy="923328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solidFill>
              <a:srgbClr val="F44F1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OBJETIVO</a:t>
            </a:r>
          </a:p>
        </p:txBody>
      </p:sp>
    </p:spTree>
    <p:extLst>
      <p:ext uri="{BB962C8B-B14F-4D97-AF65-F5344CB8AC3E}">
        <p14:creationId xmlns:p14="http://schemas.microsoft.com/office/powerpoint/2010/main" val="39234071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to 11" hidden="1">
            <a:extLst>
              <a:ext uri="{FF2B5EF4-FFF2-40B4-BE49-F238E27FC236}">
                <a16:creationId xmlns:a16="http://schemas.microsoft.com/office/drawing/2014/main" id="{23A450B0-2B61-4D20-94CA-45F5673B6D4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05" name="Slide do think-cell" r:id="rId4" imgW="425" imgH="426" progId="TCLayout.ActiveDocument.1">
                  <p:embed/>
                </p:oleObj>
              </mc:Choice>
              <mc:Fallback>
                <p:oleObj name="Slide do think-cell" r:id="rId4" imgW="425" imgH="426" progId="TCLayout.ActiveDocument.1">
                  <p:embed/>
                  <p:pic>
                    <p:nvPicPr>
                      <p:cNvPr id="12" name="Objeto 11" hidden="1">
                        <a:extLst>
                          <a:ext uri="{FF2B5EF4-FFF2-40B4-BE49-F238E27FC236}">
                            <a16:creationId xmlns:a16="http://schemas.microsoft.com/office/drawing/2014/main" id="{23A450B0-2B61-4D20-94CA-45F5673B6D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" name="Retângulo 72">
            <a:extLst>
              <a:ext uri="{FF2B5EF4-FFF2-40B4-BE49-F238E27FC236}">
                <a16:creationId xmlns:a16="http://schemas.microsoft.com/office/drawing/2014/main" id="{F8601106-2033-4D50-A785-FCEBBE70981C}"/>
              </a:ext>
            </a:extLst>
          </p:cNvPr>
          <p:cNvSpPr/>
          <p:nvPr/>
        </p:nvSpPr>
        <p:spPr>
          <a:xfrm>
            <a:off x="2203111" y="1261512"/>
            <a:ext cx="5845897" cy="6896576"/>
          </a:xfrm>
          <a:prstGeom prst="rect">
            <a:avLst/>
          </a:prstGeom>
          <a:solidFill>
            <a:srgbClr val="C00000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CaixaDeTexto 86">
            <a:extLst>
              <a:ext uri="{FF2B5EF4-FFF2-40B4-BE49-F238E27FC236}">
                <a16:creationId xmlns:a16="http://schemas.microsoft.com/office/drawing/2014/main" id="{69275559-037E-404B-98DD-3DA747B4BE35}"/>
              </a:ext>
            </a:extLst>
          </p:cNvPr>
          <p:cNvSpPr txBox="1"/>
          <p:nvPr/>
        </p:nvSpPr>
        <p:spPr>
          <a:xfrm>
            <a:off x="2312408" y="1253870"/>
            <a:ext cx="4895488" cy="532453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4000" b="1" dirty="0">
                <a:solidFill>
                  <a:schemeClr val="bg1"/>
                </a:solidFill>
              </a:rPr>
              <a:t>Realizar Estudo para Aprimorar a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4000" b="1" dirty="0">
                <a:solidFill>
                  <a:schemeClr val="bg1"/>
                </a:solidFill>
              </a:rPr>
              <a:t>Formação de Preços</a:t>
            </a:r>
            <a:br>
              <a:rPr lang="pt-BR" sz="4000" b="1" dirty="0">
                <a:solidFill>
                  <a:schemeClr val="bg1"/>
                </a:solidFill>
              </a:rPr>
            </a:br>
            <a:r>
              <a:rPr lang="pt-BR" sz="4000" b="1" dirty="0">
                <a:solidFill>
                  <a:schemeClr val="bg1"/>
                </a:solidFill>
              </a:rPr>
              <a:t>por Modelo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4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5400" b="1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FillTx/>
                <a:sym typeface="Calibri"/>
              </a:rPr>
              <a:t>61,5%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sz="44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3200" b="1" i="1" u="none" strike="noStrike" cap="none" spc="0" normalizeH="0" baseline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FillTx/>
                <a:sym typeface="Calibri"/>
              </a:rPr>
              <a:t>(17,2% do total)</a:t>
            </a:r>
          </a:p>
        </p:txBody>
      </p:sp>
      <p:sp>
        <p:nvSpPr>
          <p:cNvPr id="49" name="Título 1">
            <a:extLst>
              <a:ext uri="{FF2B5EF4-FFF2-40B4-BE49-F238E27FC236}">
                <a16:creationId xmlns:a16="http://schemas.microsoft.com/office/drawing/2014/main" id="{E937E9B4-EC99-4973-81D1-BB37B23F5D6B}"/>
              </a:ext>
            </a:extLst>
          </p:cNvPr>
          <p:cNvSpPr txBox="1">
            <a:spLocks/>
          </p:cNvSpPr>
          <p:nvPr/>
        </p:nvSpPr>
        <p:spPr>
          <a:xfrm>
            <a:off x="1886210" y="390700"/>
            <a:ext cx="23289282" cy="13167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Mecanismos de Formação de Preços – 2ª Bandeira mais votada com </a:t>
            </a:r>
            <a:r>
              <a:rPr lang="pt-BR" sz="5400" b="1" dirty="0">
                <a:latin typeface="Calibri" panose="020F0502020204030204" pitchFamily="34" charset="0"/>
                <a:cs typeface="Calibri" panose="020F0502020204030204" pitchFamily="34" charset="0"/>
              </a:rPr>
              <a:t>27,9%</a:t>
            </a:r>
            <a:r>
              <a:rPr lang="pt-BR" b="1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dos votos</a:t>
            </a:r>
          </a:p>
        </p:txBody>
      </p:sp>
      <p:sp>
        <p:nvSpPr>
          <p:cNvPr id="50" name="Elipse 3">
            <a:extLst>
              <a:ext uri="{FF2B5EF4-FFF2-40B4-BE49-F238E27FC236}">
                <a16:creationId xmlns:a16="http://schemas.microsoft.com/office/drawing/2014/main" id="{F034A1CC-8D89-4A29-9D7C-AFAFC4C652CC}"/>
              </a:ext>
            </a:extLst>
          </p:cNvPr>
          <p:cNvSpPr/>
          <p:nvPr/>
        </p:nvSpPr>
        <p:spPr>
          <a:xfrm>
            <a:off x="300831" y="68098"/>
            <a:ext cx="1407557" cy="1292661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" name="Imagem 84">
            <a:extLst>
              <a:ext uri="{FF2B5EF4-FFF2-40B4-BE49-F238E27FC236}">
                <a16:creationId xmlns:a16="http://schemas.microsoft.com/office/drawing/2014/main" id="{7E07B8AD-C693-4B55-B3A5-346F7BE9E9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96" y="140003"/>
            <a:ext cx="1211049" cy="1211049"/>
          </a:xfrm>
          <a:prstGeom prst="rect">
            <a:avLst/>
          </a:prstGeom>
        </p:spPr>
      </p:pic>
      <p:sp>
        <p:nvSpPr>
          <p:cNvPr id="86" name="Retângulo 85">
            <a:extLst>
              <a:ext uri="{FF2B5EF4-FFF2-40B4-BE49-F238E27FC236}">
                <a16:creationId xmlns:a16="http://schemas.microsoft.com/office/drawing/2014/main" id="{E96D28C3-71AF-4018-AAD1-6923B5316804}"/>
              </a:ext>
            </a:extLst>
          </p:cNvPr>
          <p:cNvSpPr/>
          <p:nvPr/>
        </p:nvSpPr>
        <p:spPr>
          <a:xfrm>
            <a:off x="2208179" y="8222763"/>
            <a:ext cx="5846400" cy="4349346"/>
          </a:xfrm>
          <a:prstGeom prst="rect">
            <a:avLst/>
          </a:prstGeom>
          <a:solidFill>
            <a:srgbClr val="C00000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CaixaDeTexto 87">
            <a:extLst>
              <a:ext uri="{FF2B5EF4-FFF2-40B4-BE49-F238E27FC236}">
                <a16:creationId xmlns:a16="http://schemas.microsoft.com/office/drawing/2014/main" id="{7ED648AC-3DD6-455B-9912-40C8B03B018C}"/>
              </a:ext>
            </a:extLst>
          </p:cNvPr>
          <p:cNvSpPr txBox="1"/>
          <p:nvPr/>
        </p:nvSpPr>
        <p:spPr>
          <a:xfrm>
            <a:off x="2332557" y="8222763"/>
            <a:ext cx="4895488" cy="403187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4000" b="1" dirty="0">
                <a:solidFill>
                  <a:schemeClr val="bg1"/>
                </a:solidFill>
              </a:rPr>
              <a:t>Elevar a</a:t>
            </a:r>
            <a:br>
              <a:rPr lang="pt-BR" sz="4000" b="1" dirty="0">
                <a:solidFill>
                  <a:schemeClr val="bg1"/>
                </a:solidFill>
              </a:rPr>
            </a:br>
            <a:r>
              <a:rPr lang="pt-BR" sz="4000" b="1" dirty="0">
                <a:solidFill>
                  <a:schemeClr val="bg1"/>
                </a:solidFill>
              </a:rPr>
              <a:t>Transparência do Cálculo do PLD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4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5400" b="1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FillTx/>
                <a:sym typeface="Calibri"/>
              </a:rPr>
              <a:t>38,5%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3200" b="1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(10,8% do total)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D9D44D0C-FD9E-413C-81C9-F40DD3579A0E}"/>
              </a:ext>
            </a:extLst>
          </p:cNvPr>
          <p:cNvSpPr/>
          <p:nvPr/>
        </p:nvSpPr>
        <p:spPr>
          <a:xfrm>
            <a:off x="8158305" y="1287607"/>
            <a:ext cx="14179622" cy="923328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solidFill>
              <a:srgbClr val="F44F1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ATIVIDADES PRINCIPAIS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956A548-C48F-4DF1-8690-81F73BD0A06D}"/>
              </a:ext>
            </a:extLst>
          </p:cNvPr>
          <p:cNvSpPr txBox="1"/>
          <p:nvPr/>
        </p:nvSpPr>
        <p:spPr>
          <a:xfrm>
            <a:off x="2148678" y="8184018"/>
            <a:ext cx="5955194" cy="4424667"/>
          </a:xfrm>
          <a:prstGeom prst="rect">
            <a:avLst/>
          </a:prstGeom>
          <a:solidFill>
            <a:schemeClr val="lt1">
              <a:alpha val="9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EAB4884-1577-4D9A-B27C-13C239A9A28C}"/>
              </a:ext>
            </a:extLst>
          </p:cNvPr>
          <p:cNvSpPr txBox="1"/>
          <p:nvPr/>
        </p:nvSpPr>
        <p:spPr>
          <a:xfrm>
            <a:off x="8158305" y="2322575"/>
            <a:ext cx="14179622" cy="10231245"/>
          </a:xfrm>
          <a:prstGeom prst="rect">
            <a:avLst/>
          </a:prstGeom>
          <a:solidFill>
            <a:schemeClr val="bg1"/>
          </a:solidFill>
          <a:ln w="25400" cap="flat">
            <a:solidFill>
              <a:srgbClr val="F44F1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 anchorCtr="0">
            <a:noAutofit/>
          </a:bodyPr>
          <a:lstStyle/>
          <a:p>
            <a:pPr marL="571500" indent="-571500">
              <a:spcBef>
                <a:spcPts val="600"/>
              </a:spcBef>
              <a:spcAft>
                <a:spcPts val="600"/>
              </a:spcAft>
              <a:buClr>
                <a:srgbClr val="F44F15"/>
              </a:buClr>
              <a:buFont typeface="Wingdings" panose="05000000000000000000" pitchFamily="2" charset="2"/>
              <a:buChar char="q"/>
            </a:pPr>
            <a:r>
              <a:rPr lang="pt-BR" sz="4000" b="1" dirty="0"/>
              <a:t>Elaborar Estudo para identificar principais benefícios e desafios na formação de preços por modelos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44F15"/>
              </a:buClr>
            </a:pPr>
            <a:r>
              <a:rPr lang="pt-BR" sz="4000" b="1" dirty="0"/>
              <a:t> 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Clr>
                <a:srgbClr val="F44F15"/>
              </a:buClr>
              <a:buFont typeface="Wingdings" panose="05000000000000000000" pitchFamily="2" charset="2"/>
              <a:buChar char="q"/>
            </a:pPr>
            <a:r>
              <a:rPr lang="pt-BR" sz="4000" b="1" dirty="0"/>
              <a:t>Identificar principais divergências dos resultados dos modelos com a operação real do sistema 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Clr>
                <a:srgbClr val="F44F15"/>
              </a:buClr>
              <a:buFont typeface="Wingdings" panose="05000000000000000000" pitchFamily="2" charset="2"/>
              <a:buChar char="q"/>
            </a:pPr>
            <a:endParaRPr lang="pt-BR" sz="4000" b="1" dirty="0"/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Clr>
                <a:srgbClr val="F44F15"/>
              </a:buClr>
              <a:buFont typeface="Wingdings" panose="05000000000000000000" pitchFamily="2" charset="2"/>
              <a:buChar char="q"/>
            </a:pPr>
            <a:r>
              <a:rPr lang="pt-BR" sz="4000" b="1" dirty="0"/>
              <a:t>Elaborar um Plano de Ação para aumentar a robustez dos modelos</a:t>
            </a:r>
          </a:p>
          <a:p>
            <a:pPr marL="571500" marR="0" indent="-571500" algn="l" defTabSz="1828800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44F15"/>
              </a:buClr>
              <a:buSzTx/>
              <a:buFont typeface="Wingdings" panose="05000000000000000000" pitchFamily="2" charset="2"/>
              <a:buChar char="q"/>
              <a:tabLst/>
            </a:pPr>
            <a:endParaRPr lang="pt-BR" sz="4000" b="1" dirty="0"/>
          </a:p>
        </p:txBody>
      </p:sp>
    </p:spTree>
    <p:extLst>
      <p:ext uri="{BB962C8B-B14F-4D97-AF65-F5344CB8AC3E}">
        <p14:creationId xmlns:p14="http://schemas.microsoft.com/office/powerpoint/2010/main" val="3139424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4162405"/>
              </p:ext>
            </p:extLst>
          </p:nvPr>
        </p:nvGraphicFramePr>
        <p:xfrm>
          <a:off x="3176" y="3176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610" name="Slide do think-cell" r:id="rId5" imgW="501" imgH="502" progId="TCLayout.ActiveDocument.1">
                  <p:embed/>
                </p:oleObj>
              </mc:Choice>
              <mc:Fallback>
                <p:oleObj name="Slide do think-cell" r:id="rId5" imgW="501" imgH="502" progId="TCLayout.ActiveDocument.1">
                  <p:embed/>
                  <p:pic>
                    <p:nvPicPr>
                      <p:cNvPr id="5" name="Objeto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76" y="3176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tângulo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317500" cy="317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pt-BR" sz="1400" dirty="0">
              <a:sym typeface="+mn-lt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8D58C13-26A7-4671-AA2E-B18E9FCE103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776" t="15478" r="42403" b="14956"/>
          <a:stretch/>
        </p:blipFill>
        <p:spPr>
          <a:xfrm>
            <a:off x="1246337" y="4427755"/>
            <a:ext cx="4397463" cy="401645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E66504B6-74AA-4AE7-B660-1A342DCC225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101" t="20949" r="39541" b="2190"/>
          <a:stretch/>
        </p:blipFill>
        <p:spPr>
          <a:xfrm>
            <a:off x="6013368" y="4408035"/>
            <a:ext cx="4646869" cy="437918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BDF8F10E-9FFC-464F-8EFB-AF4A78BC53A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102" t="20090" r="39540" b="2189"/>
          <a:stretch/>
        </p:blipFill>
        <p:spPr>
          <a:xfrm>
            <a:off x="1246337" y="8787216"/>
            <a:ext cx="4646870" cy="4428135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89A13097-09FD-4434-AF7B-48280F28AA8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101" t="20949" r="39541" b="2190"/>
          <a:stretch/>
        </p:blipFill>
        <p:spPr>
          <a:xfrm>
            <a:off x="5911966" y="9002522"/>
            <a:ext cx="4646869" cy="437918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DF0A209-C7EA-4DF3-B320-D466D61272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093273">
            <a:off x="3073855" y="5481453"/>
            <a:ext cx="5575547" cy="63561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511E61A0-9477-4B71-BADF-A453ED15740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3585" t="28368" r="25860" b="32043"/>
          <a:stretch/>
        </p:blipFill>
        <p:spPr>
          <a:xfrm>
            <a:off x="-8617" y="1"/>
            <a:ext cx="2371788" cy="197950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7387DA9-91E5-43D2-9CFF-D357D76E945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1482" t="21991" r="42525" b="4535"/>
          <a:stretch/>
        </p:blipFill>
        <p:spPr>
          <a:xfrm>
            <a:off x="12740706" y="2321874"/>
            <a:ext cx="4944647" cy="474726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4FA14F0-AE67-45A6-9231-89A8D612BAC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2255" t="24597" r="39829" b="25531"/>
          <a:stretch/>
        </p:blipFill>
        <p:spPr>
          <a:xfrm>
            <a:off x="17471870" y="2259730"/>
            <a:ext cx="5208835" cy="322234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C5D6263-9960-4B32-B969-E06504BCB31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1622" t="36842" r="40294" b="7140"/>
          <a:stretch/>
        </p:blipFill>
        <p:spPr>
          <a:xfrm>
            <a:off x="12961352" y="7660183"/>
            <a:ext cx="5250945" cy="361937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5E64F54-7A2D-47AA-9343-076A71D28CA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2031" t="23815" r="41386" b="13653"/>
          <a:stretch/>
        </p:blipFill>
        <p:spPr>
          <a:xfrm>
            <a:off x="17563452" y="7178660"/>
            <a:ext cx="5025670" cy="4040228"/>
          </a:xfrm>
          <a:prstGeom prst="rect">
            <a:avLst/>
          </a:prstGeom>
        </p:spPr>
      </p:pic>
      <p:pic>
        <p:nvPicPr>
          <p:cNvPr id="364580" name="Picture 36">
            <a:extLst>
              <a:ext uri="{FF2B5EF4-FFF2-40B4-BE49-F238E27FC236}">
                <a16:creationId xmlns:a16="http://schemas.microsoft.com/office/drawing/2014/main" id="{AB047F63-3B55-4899-ADA7-0029999C2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1402">
            <a:off x="14876691" y="3640505"/>
            <a:ext cx="5617325" cy="64037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1" name="CaixaDeTexto 30">
            <a:extLst>
              <a:ext uri="{FF2B5EF4-FFF2-40B4-BE49-F238E27FC236}">
                <a16:creationId xmlns:a16="http://schemas.microsoft.com/office/drawing/2014/main" id="{B2E4B75D-F54E-4B5A-85E8-8C75C82CACAD}"/>
              </a:ext>
            </a:extLst>
          </p:cNvPr>
          <p:cNvSpPr txBox="1"/>
          <p:nvPr/>
        </p:nvSpPr>
        <p:spPr>
          <a:xfrm>
            <a:off x="797716" y="3023181"/>
            <a:ext cx="10190982" cy="116954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algn="ctr"/>
            <a:r>
              <a:rPr lang="pt-BR" sz="3200" b="1" dirty="0"/>
              <a:t>06/10 - Queremos saber o que você faria no lugar do nosso presidente em cada uma dessas situações...</a:t>
            </a:r>
            <a:endParaRPr kumimoji="0" lang="pt-BR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F458DCFF-14BF-4B9A-A673-E120C178A897}"/>
              </a:ext>
            </a:extLst>
          </p:cNvPr>
          <p:cNvSpPr txBox="1"/>
          <p:nvPr/>
        </p:nvSpPr>
        <p:spPr>
          <a:xfrm>
            <a:off x="12691205" y="11328408"/>
            <a:ext cx="9988296" cy="166199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algn="ctr"/>
            <a:r>
              <a:rPr lang="pt-BR" sz="3200" b="1" dirty="0"/>
              <a:t>09/10 - Imagine que estamos em 2030 e todas as reformas já foram feitas. Estamos no melhor dos mundos. </a:t>
            </a:r>
          </a:p>
          <a:p>
            <a:pPr algn="ctr"/>
            <a:r>
              <a:rPr lang="pt-BR" sz="3200" b="1" dirty="0"/>
              <a:t>Como estão as coisas?</a:t>
            </a:r>
            <a:endParaRPr kumimoji="0" lang="pt-BR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4805CBAB-1143-4D52-97B2-B546D87BCDBF}"/>
              </a:ext>
            </a:extLst>
          </p:cNvPr>
          <p:cNvSpPr txBox="1"/>
          <p:nvPr/>
        </p:nvSpPr>
        <p:spPr>
          <a:xfrm>
            <a:off x="2639915" y="71271"/>
            <a:ext cx="21582720" cy="203132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6000" b="1" kern="1200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outubro ocorreu a consolidação do Planejamento Estratégico</a:t>
            </a:r>
            <a:br>
              <a:rPr lang="pt-BR" sz="6000" b="1" kern="1200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pt-BR" sz="6000" b="1" kern="1200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 ABRACEEL! Começando por um </a:t>
            </a:r>
            <a:r>
              <a:rPr lang="pt-BR" sz="6000" b="1" i="1" kern="1200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esquenta</a:t>
            </a:r>
            <a:r>
              <a:rPr lang="pt-BR" sz="6000" b="1" kern="1200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407953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to 11" hidden="1">
            <a:extLst>
              <a:ext uri="{FF2B5EF4-FFF2-40B4-BE49-F238E27FC236}">
                <a16:creationId xmlns:a16="http://schemas.microsoft.com/office/drawing/2014/main" id="{23A450B0-2B61-4D20-94CA-45F5673B6D4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729" name="Slide do think-cell" r:id="rId4" imgW="425" imgH="426" progId="TCLayout.ActiveDocument.1">
                  <p:embed/>
                </p:oleObj>
              </mc:Choice>
              <mc:Fallback>
                <p:oleObj name="Slide do think-cell" r:id="rId4" imgW="425" imgH="426" progId="TCLayout.ActiveDocument.1">
                  <p:embed/>
                  <p:pic>
                    <p:nvPicPr>
                      <p:cNvPr id="12" name="Objeto 11" hidden="1">
                        <a:extLst>
                          <a:ext uri="{FF2B5EF4-FFF2-40B4-BE49-F238E27FC236}">
                            <a16:creationId xmlns:a16="http://schemas.microsoft.com/office/drawing/2014/main" id="{23A450B0-2B61-4D20-94CA-45F5673B6D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" name="Retângulo 72">
            <a:extLst>
              <a:ext uri="{FF2B5EF4-FFF2-40B4-BE49-F238E27FC236}">
                <a16:creationId xmlns:a16="http://schemas.microsoft.com/office/drawing/2014/main" id="{F8601106-2033-4D50-A785-FCEBBE70981C}"/>
              </a:ext>
            </a:extLst>
          </p:cNvPr>
          <p:cNvSpPr/>
          <p:nvPr/>
        </p:nvSpPr>
        <p:spPr>
          <a:xfrm>
            <a:off x="2203111" y="1261512"/>
            <a:ext cx="5845897" cy="6896576"/>
          </a:xfrm>
          <a:prstGeom prst="rect">
            <a:avLst/>
          </a:prstGeom>
          <a:solidFill>
            <a:srgbClr val="C00000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CaixaDeTexto 86">
            <a:extLst>
              <a:ext uri="{FF2B5EF4-FFF2-40B4-BE49-F238E27FC236}">
                <a16:creationId xmlns:a16="http://schemas.microsoft.com/office/drawing/2014/main" id="{69275559-037E-404B-98DD-3DA747B4BE35}"/>
              </a:ext>
            </a:extLst>
          </p:cNvPr>
          <p:cNvSpPr txBox="1"/>
          <p:nvPr/>
        </p:nvSpPr>
        <p:spPr>
          <a:xfrm>
            <a:off x="2312408" y="1253870"/>
            <a:ext cx="4895488" cy="532453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4000" b="1" dirty="0">
                <a:solidFill>
                  <a:schemeClr val="bg1"/>
                </a:solidFill>
              </a:rPr>
              <a:t>Realizar Estudo para Aprimorar a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4000" b="1" dirty="0">
                <a:solidFill>
                  <a:schemeClr val="bg1"/>
                </a:solidFill>
              </a:rPr>
              <a:t>Formação de Preços</a:t>
            </a:r>
            <a:br>
              <a:rPr lang="pt-BR" sz="4000" b="1" dirty="0">
                <a:solidFill>
                  <a:schemeClr val="bg1"/>
                </a:solidFill>
              </a:rPr>
            </a:br>
            <a:r>
              <a:rPr lang="pt-BR" sz="4000" b="1" dirty="0">
                <a:solidFill>
                  <a:schemeClr val="bg1"/>
                </a:solidFill>
              </a:rPr>
              <a:t>por Modelo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4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5400" b="1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FillTx/>
                <a:sym typeface="Calibri"/>
              </a:rPr>
              <a:t>61,5%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sz="44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3200" b="1" i="1" u="none" strike="noStrike" cap="none" spc="0" normalizeH="0" baseline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FillTx/>
                <a:sym typeface="Calibri"/>
              </a:rPr>
              <a:t>(17,2% do total)</a:t>
            </a:r>
          </a:p>
        </p:txBody>
      </p:sp>
      <p:sp>
        <p:nvSpPr>
          <p:cNvPr id="49" name="Título 1">
            <a:extLst>
              <a:ext uri="{FF2B5EF4-FFF2-40B4-BE49-F238E27FC236}">
                <a16:creationId xmlns:a16="http://schemas.microsoft.com/office/drawing/2014/main" id="{E937E9B4-EC99-4973-81D1-BB37B23F5D6B}"/>
              </a:ext>
            </a:extLst>
          </p:cNvPr>
          <p:cNvSpPr txBox="1">
            <a:spLocks/>
          </p:cNvSpPr>
          <p:nvPr/>
        </p:nvSpPr>
        <p:spPr>
          <a:xfrm>
            <a:off x="1886210" y="390700"/>
            <a:ext cx="23289282" cy="13167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Mecanismos de Formação de Preços – 2ª Bandeira mais votada com </a:t>
            </a:r>
            <a:r>
              <a:rPr lang="pt-BR" sz="5400" b="1" dirty="0">
                <a:latin typeface="Calibri" panose="020F0502020204030204" pitchFamily="34" charset="0"/>
                <a:cs typeface="Calibri" panose="020F0502020204030204" pitchFamily="34" charset="0"/>
              </a:rPr>
              <a:t>27,9%</a:t>
            </a:r>
            <a:r>
              <a:rPr lang="pt-BR" b="1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dos votos</a:t>
            </a:r>
          </a:p>
        </p:txBody>
      </p:sp>
      <p:sp>
        <p:nvSpPr>
          <p:cNvPr id="50" name="Elipse 3">
            <a:extLst>
              <a:ext uri="{FF2B5EF4-FFF2-40B4-BE49-F238E27FC236}">
                <a16:creationId xmlns:a16="http://schemas.microsoft.com/office/drawing/2014/main" id="{F034A1CC-8D89-4A29-9D7C-AFAFC4C652CC}"/>
              </a:ext>
            </a:extLst>
          </p:cNvPr>
          <p:cNvSpPr/>
          <p:nvPr/>
        </p:nvSpPr>
        <p:spPr>
          <a:xfrm>
            <a:off x="300831" y="68098"/>
            <a:ext cx="1407557" cy="1292661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" name="Imagem 84">
            <a:extLst>
              <a:ext uri="{FF2B5EF4-FFF2-40B4-BE49-F238E27FC236}">
                <a16:creationId xmlns:a16="http://schemas.microsoft.com/office/drawing/2014/main" id="{7E07B8AD-C693-4B55-B3A5-346F7BE9E9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96" y="140003"/>
            <a:ext cx="1211049" cy="1211049"/>
          </a:xfrm>
          <a:prstGeom prst="rect">
            <a:avLst/>
          </a:prstGeom>
        </p:spPr>
      </p:pic>
      <p:sp>
        <p:nvSpPr>
          <p:cNvPr id="86" name="Retângulo 85">
            <a:extLst>
              <a:ext uri="{FF2B5EF4-FFF2-40B4-BE49-F238E27FC236}">
                <a16:creationId xmlns:a16="http://schemas.microsoft.com/office/drawing/2014/main" id="{E96D28C3-71AF-4018-AAD1-6923B5316804}"/>
              </a:ext>
            </a:extLst>
          </p:cNvPr>
          <p:cNvSpPr/>
          <p:nvPr/>
        </p:nvSpPr>
        <p:spPr>
          <a:xfrm>
            <a:off x="2208179" y="8222763"/>
            <a:ext cx="5846400" cy="4349346"/>
          </a:xfrm>
          <a:prstGeom prst="rect">
            <a:avLst/>
          </a:prstGeom>
          <a:solidFill>
            <a:srgbClr val="C00000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CaixaDeTexto 87">
            <a:extLst>
              <a:ext uri="{FF2B5EF4-FFF2-40B4-BE49-F238E27FC236}">
                <a16:creationId xmlns:a16="http://schemas.microsoft.com/office/drawing/2014/main" id="{7ED648AC-3DD6-455B-9912-40C8B03B018C}"/>
              </a:ext>
            </a:extLst>
          </p:cNvPr>
          <p:cNvSpPr txBox="1"/>
          <p:nvPr/>
        </p:nvSpPr>
        <p:spPr>
          <a:xfrm>
            <a:off x="2332557" y="8222763"/>
            <a:ext cx="4895488" cy="403187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4000" b="1" dirty="0">
                <a:solidFill>
                  <a:schemeClr val="bg1"/>
                </a:solidFill>
              </a:rPr>
              <a:t>Elevar a</a:t>
            </a:r>
            <a:br>
              <a:rPr lang="pt-BR" sz="4000" b="1" dirty="0">
                <a:solidFill>
                  <a:schemeClr val="bg1"/>
                </a:solidFill>
              </a:rPr>
            </a:br>
            <a:r>
              <a:rPr lang="pt-BR" sz="4000" b="1" dirty="0">
                <a:solidFill>
                  <a:schemeClr val="bg1"/>
                </a:solidFill>
              </a:rPr>
              <a:t>Transparência do Cálculo do PLD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4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5400" b="1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FillTx/>
                <a:sym typeface="Calibri"/>
              </a:rPr>
              <a:t>38,5%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3200" b="1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(10,8% do total)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D9D44D0C-FD9E-413C-81C9-F40DD3579A0E}"/>
              </a:ext>
            </a:extLst>
          </p:cNvPr>
          <p:cNvSpPr/>
          <p:nvPr/>
        </p:nvSpPr>
        <p:spPr>
          <a:xfrm>
            <a:off x="8158305" y="1287607"/>
            <a:ext cx="14179622" cy="923328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solidFill>
              <a:srgbClr val="F44F1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algn="ctr"/>
            <a:r>
              <a:rPr lang="pt-BR" b="1" dirty="0"/>
              <a:t>ATIVIDADES PRINCIPAIS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956A548-C48F-4DF1-8690-81F73BD0A06D}"/>
              </a:ext>
            </a:extLst>
          </p:cNvPr>
          <p:cNvSpPr txBox="1"/>
          <p:nvPr/>
        </p:nvSpPr>
        <p:spPr>
          <a:xfrm>
            <a:off x="2148678" y="1180468"/>
            <a:ext cx="5955194" cy="7014196"/>
          </a:xfrm>
          <a:prstGeom prst="rect">
            <a:avLst/>
          </a:prstGeom>
          <a:solidFill>
            <a:schemeClr val="lt1">
              <a:alpha val="9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EC5C56C-0201-4DAD-B91A-74BA4C58DFEF}"/>
              </a:ext>
            </a:extLst>
          </p:cNvPr>
          <p:cNvSpPr txBox="1"/>
          <p:nvPr/>
        </p:nvSpPr>
        <p:spPr>
          <a:xfrm>
            <a:off x="8158305" y="2322575"/>
            <a:ext cx="14179622" cy="10231245"/>
          </a:xfrm>
          <a:prstGeom prst="rect">
            <a:avLst/>
          </a:prstGeom>
          <a:solidFill>
            <a:schemeClr val="bg1"/>
          </a:solidFill>
          <a:ln w="25400" cap="flat">
            <a:solidFill>
              <a:srgbClr val="F44F1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 anchorCtr="0">
            <a:noAutofit/>
          </a:bodyPr>
          <a:lstStyle/>
          <a:p>
            <a:pPr marL="571500" indent="-571500">
              <a:spcBef>
                <a:spcPts val="600"/>
              </a:spcBef>
              <a:spcAft>
                <a:spcPts val="600"/>
              </a:spcAft>
              <a:buClr>
                <a:srgbClr val="F44F15"/>
              </a:buClr>
              <a:buFont typeface="Wingdings" panose="05000000000000000000" pitchFamily="2" charset="2"/>
              <a:buChar char="q"/>
            </a:pPr>
            <a:r>
              <a:rPr lang="pt-BR" sz="4000" b="1" dirty="0"/>
              <a:t>Mapear processo de formação de preços, identificando etapas críticas e mais suscetíveis ao risco de intervenção humana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Clr>
                <a:srgbClr val="F44F15"/>
              </a:buClr>
              <a:buFont typeface="Wingdings" panose="05000000000000000000" pitchFamily="2" charset="2"/>
              <a:buChar char="q"/>
            </a:pPr>
            <a:endParaRPr lang="pt-BR" sz="4000" b="1" dirty="0"/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Clr>
                <a:srgbClr val="F44F15"/>
              </a:buClr>
              <a:buFont typeface="Wingdings" panose="05000000000000000000" pitchFamily="2" charset="2"/>
              <a:buChar char="q"/>
            </a:pPr>
            <a:r>
              <a:rPr lang="pt-BR" sz="4000" b="1" dirty="0"/>
              <a:t>Propor melhorias na governança na publicação do PLD, propondo indicadores de monitoramento</a:t>
            </a:r>
          </a:p>
        </p:txBody>
      </p:sp>
    </p:spTree>
    <p:extLst>
      <p:ext uri="{BB962C8B-B14F-4D97-AF65-F5344CB8AC3E}">
        <p14:creationId xmlns:p14="http://schemas.microsoft.com/office/powerpoint/2010/main" val="4162168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to 11" hidden="1">
            <a:extLst>
              <a:ext uri="{FF2B5EF4-FFF2-40B4-BE49-F238E27FC236}">
                <a16:creationId xmlns:a16="http://schemas.microsoft.com/office/drawing/2014/main" id="{23A450B0-2B61-4D20-94CA-45F5673B6D4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892" name="Slide do think-cell" r:id="rId4" imgW="425" imgH="426" progId="TCLayout.ActiveDocument.1">
                  <p:embed/>
                </p:oleObj>
              </mc:Choice>
              <mc:Fallback>
                <p:oleObj name="Slide do think-cell" r:id="rId4" imgW="425" imgH="426" progId="TCLayout.ActiveDocument.1">
                  <p:embed/>
                  <p:pic>
                    <p:nvPicPr>
                      <p:cNvPr id="12" name="Objeto 11" hidden="1">
                        <a:extLst>
                          <a:ext uri="{FF2B5EF4-FFF2-40B4-BE49-F238E27FC236}">
                            <a16:creationId xmlns:a16="http://schemas.microsoft.com/office/drawing/2014/main" id="{23A450B0-2B61-4D20-94CA-45F5673B6D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tângulo 3">
            <a:extLst>
              <a:ext uri="{FF2B5EF4-FFF2-40B4-BE49-F238E27FC236}">
                <a16:creationId xmlns:a16="http://schemas.microsoft.com/office/drawing/2014/main" id="{B406B8EB-D201-4202-89C9-C43BAD60890B}"/>
              </a:ext>
            </a:extLst>
          </p:cNvPr>
          <p:cNvSpPr/>
          <p:nvPr/>
        </p:nvSpPr>
        <p:spPr>
          <a:xfrm>
            <a:off x="10595155" y="1265635"/>
            <a:ext cx="5871393" cy="11373833"/>
          </a:xfrm>
          <a:prstGeom prst="rect">
            <a:avLst/>
          </a:prstGeom>
          <a:solidFill>
            <a:srgbClr val="C00000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57D6125-2D19-49DE-9EFC-9B6BE4D99F0A}"/>
              </a:ext>
            </a:extLst>
          </p:cNvPr>
          <p:cNvSpPr/>
          <p:nvPr/>
        </p:nvSpPr>
        <p:spPr>
          <a:xfrm>
            <a:off x="2184772" y="1265635"/>
            <a:ext cx="8410383" cy="12022169"/>
          </a:xfrm>
          <a:prstGeom prst="rect">
            <a:avLst/>
          </a:prstGeom>
          <a:solidFill>
            <a:srgbClr val="203864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sng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1487936-7E89-440C-B1B2-E194D615BC7E}"/>
              </a:ext>
            </a:extLst>
          </p:cNvPr>
          <p:cNvSpPr/>
          <p:nvPr/>
        </p:nvSpPr>
        <p:spPr>
          <a:xfrm>
            <a:off x="16466547" y="1265635"/>
            <a:ext cx="5871393" cy="11373833"/>
          </a:xfrm>
          <a:prstGeom prst="rect">
            <a:avLst/>
          </a:prstGeom>
          <a:solidFill>
            <a:srgbClr val="548235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Elipse 3">
            <a:extLst>
              <a:ext uri="{FF2B5EF4-FFF2-40B4-BE49-F238E27FC236}">
                <a16:creationId xmlns:a16="http://schemas.microsoft.com/office/drawing/2014/main" id="{68090F76-232A-44DB-A362-A7DBBFA51D0C}"/>
              </a:ext>
            </a:extLst>
          </p:cNvPr>
          <p:cNvSpPr/>
          <p:nvPr/>
        </p:nvSpPr>
        <p:spPr>
          <a:xfrm>
            <a:off x="10674503" y="1602543"/>
            <a:ext cx="1407557" cy="1292661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Elipse 3">
            <a:extLst>
              <a:ext uri="{FF2B5EF4-FFF2-40B4-BE49-F238E27FC236}">
                <a16:creationId xmlns:a16="http://schemas.microsoft.com/office/drawing/2014/main" id="{02576D6E-18AF-44A6-B706-41D8632DE102}"/>
              </a:ext>
            </a:extLst>
          </p:cNvPr>
          <p:cNvSpPr/>
          <p:nvPr/>
        </p:nvSpPr>
        <p:spPr>
          <a:xfrm>
            <a:off x="16559801" y="1602543"/>
            <a:ext cx="1407557" cy="1292661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01D3E03-CBAC-4FEC-BE52-3DC0665F6FDC}"/>
              </a:ext>
            </a:extLst>
          </p:cNvPr>
          <p:cNvSpPr/>
          <p:nvPr/>
        </p:nvSpPr>
        <p:spPr>
          <a:xfrm>
            <a:off x="10595155" y="12621549"/>
            <a:ext cx="11742785" cy="666255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6A86C0E7-E169-4F16-A6BD-113F5E8C9456}"/>
              </a:ext>
            </a:extLst>
          </p:cNvPr>
          <p:cNvCxnSpPr>
            <a:cxnSpLocks/>
          </p:cNvCxnSpPr>
          <p:nvPr/>
        </p:nvCxnSpPr>
        <p:spPr>
          <a:xfrm>
            <a:off x="3901231" y="1360759"/>
            <a:ext cx="0" cy="2709223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477E6566-738D-4C9B-84FD-10FE170142EC}"/>
              </a:ext>
            </a:extLst>
          </p:cNvPr>
          <p:cNvSpPr txBox="1"/>
          <p:nvPr/>
        </p:nvSpPr>
        <p:spPr>
          <a:xfrm>
            <a:off x="4112115" y="1360759"/>
            <a:ext cx="5379505" cy="304698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6000" b="1" dirty="0">
                <a:solidFill>
                  <a:schemeClr val="bg1"/>
                </a:solidFill>
              </a:rPr>
              <a:t>Expansão do Mercado Livre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66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37,8%</a:t>
            </a:r>
            <a:endParaRPr kumimoji="0" lang="pt-BR" sz="6600" i="1" u="none" strike="noStrike" cap="none" spc="0" normalizeH="0" baseline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FillTx/>
              <a:sym typeface="Calibri"/>
            </a:endParaRPr>
          </a:p>
        </p:txBody>
      </p:sp>
      <p:sp>
        <p:nvSpPr>
          <p:cNvPr id="10" name="Elipse 3">
            <a:extLst>
              <a:ext uri="{FF2B5EF4-FFF2-40B4-BE49-F238E27FC236}">
                <a16:creationId xmlns:a16="http://schemas.microsoft.com/office/drawing/2014/main" id="{3807644B-77CA-4DEE-9C72-3157C37BD36F}"/>
              </a:ext>
            </a:extLst>
          </p:cNvPr>
          <p:cNvSpPr/>
          <p:nvPr/>
        </p:nvSpPr>
        <p:spPr>
          <a:xfrm>
            <a:off x="2401340" y="1618077"/>
            <a:ext cx="1407557" cy="1292661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63242E9A-D44B-4CA8-8874-AC96DCCB122E}"/>
              </a:ext>
            </a:extLst>
          </p:cNvPr>
          <p:cNvCxnSpPr>
            <a:cxnSpLocks/>
          </p:cNvCxnSpPr>
          <p:nvPr/>
        </p:nvCxnSpPr>
        <p:spPr>
          <a:xfrm>
            <a:off x="12214068" y="1360759"/>
            <a:ext cx="0" cy="2709223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16C924C-E3EB-47FE-AA13-8D42EFB8A3E1}"/>
              </a:ext>
            </a:extLst>
          </p:cNvPr>
          <p:cNvSpPr txBox="1"/>
          <p:nvPr/>
        </p:nvSpPr>
        <p:spPr>
          <a:xfrm>
            <a:off x="12424952" y="1360759"/>
            <a:ext cx="3830707" cy="276998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5400" b="1" dirty="0">
                <a:solidFill>
                  <a:schemeClr val="bg1"/>
                </a:solidFill>
              </a:rPr>
              <a:t>Formação de Preços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6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27,9%</a:t>
            </a:r>
            <a:endParaRPr kumimoji="0" lang="pt-BR" sz="6000" i="1" u="none" strike="noStrike" cap="none" spc="0" normalizeH="0" baseline="0" dirty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FillTx/>
              <a:sym typeface="Calibri"/>
            </a:endParaRP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AB10DC8A-8D55-463A-A646-57FB7B5D0CD2}"/>
              </a:ext>
            </a:extLst>
          </p:cNvPr>
          <p:cNvCxnSpPr>
            <a:cxnSpLocks/>
          </p:cNvCxnSpPr>
          <p:nvPr/>
        </p:nvCxnSpPr>
        <p:spPr>
          <a:xfrm>
            <a:off x="18099366" y="1360759"/>
            <a:ext cx="0" cy="2709223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F6FD6F3D-A8C5-46F3-9436-F1057308DEBE}"/>
              </a:ext>
            </a:extLst>
          </p:cNvPr>
          <p:cNvSpPr txBox="1"/>
          <p:nvPr/>
        </p:nvSpPr>
        <p:spPr>
          <a:xfrm>
            <a:off x="18310250" y="1360759"/>
            <a:ext cx="3888975" cy="276998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5400" b="1" dirty="0">
                <a:solidFill>
                  <a:schemeClr val="bg1"/>
                </a:solidFill>
              </a:rPr>
              <a:t>Segurança de Mercado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600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26,9%</a:t>
            </a:r>
            <a:endParaRPr kumimoji="0" lang="pt-BR" sz="6000" i="1" u="none" strike="noStrike" cap="none" spc="0" normalizeH="0" baseline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FillTx/>
              <a:sym typeface="Calibri"/>
            </a:endParaRPr>
          </a:p>
        </p:txBody>
      </p: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74BF9421-6BAB-4A0F-88BD-81C6A817BDE6}"/>
              </a:ext>
            </a:extLst>
          </p:cNvPr>
          <p:cNvCxnSpPr>
            <a:cxnSpLocks/>
          </p:cNvCxnSpPr>
          <p:nvPr/>
        </p:nvCxnSpPr>
        <p:spPr>
          <a:xfrm>
            <a:off x="11419798" y="12668475"/>
            <a:ext cx="0" cy="310276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Elipse 3">
            <a:extLst>
              <a:ext uri="{FF2B5EF4-FFF2-40B4-BE49-F238E27FC236}">
                <a16:creationId xmlns:a16="http://schemas.microsoft.com/office/drawing/2014/main" id="{2E81FD40-1CA2-4B07-9B59-896E4E18E336}"/>
              </a:ext>
            </a:extLst>
          </p:cNvPr>
          <p:cNvSpPr/>
          <p:nvPr/>
        </p:nvSpPr>
        <p:spPr>
          <a:xfrm>
            <a:off x="10718146" y="12623212"/>
            <a:ext cx="577709" cy="597565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1B253C7C-BF9F-4F0B-B3B0-9E4735A5BD56}"/>
              </a:ext>
            </a:extLst>
          </p:cNvPr>
          <p:cNvSpPr txBox="1"/>
          <p:nvPr/>
        </p:nvSpPr>
        <p:spPr>
          <a:xfrm>
            <a:off x="11539906" y="12464359"/>
            <a:ext cx="12079013" cy="92332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2400" b="1" dirty="0">
                <a:solidFill>
                  <a:schemeClr val="bg1"/>
                </a:solidFill>
              </a:rPr>
              <a:t>Desenvolvimento de Outros Mercados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240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7,4%</a:t>
            </a:r>
            <a:endParaRPr kumimoji="0" lang="pt-BR" sz="2400" i="1" u="none" strike="noStrike" cap="none" spc="0" normalizeH="0" baseline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FillTx/>
              <a:sym typeface="Calibri"/>
            </a:endParaRPr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DFE18CA6-C364-481F-AB59-2F8167775065}"/>
              </a:ext>
            </a:extLst>
          </p:cNvPr>
          <p:cNvSpPr txBox="1">
            <a:spLocks/>
          </p:cNvSpPr>
          <p:nvPr/>
        </p:nvSpPr>
        <p:spPr>
          <a:xfrm>
            <a:off x="261656" y="265985"/>
            <a:ext cx="23289282" cy="13167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 um total de </a:t>
            </a:r>
            <a:r>
              <a:rPr lang="pt-BR" sz="5400" b="1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578 moedas</a:t>
            </a:r>
            <a:r>
              <a:rPr lang="pt-BR" b="1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o resultado da votação foi....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B6238C2-698F-47CC-8800-A9E4BE7710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449" y="1510964"/>
            <a:ext cx="1399774" cy="1399774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D341F860-8FE7-4B41-AB8F-A1C3A31B85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504" y="1662661"/>
            <a:ext cx="1211049" cy="1211049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70994B20-38CD-423F-99FC-E535567D2A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247" y="1553075"/>
            <a:ext cx="1422663" cy="1422663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49B8103C-E441-4F22-A995-E99D705867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443" y="12500691"/>
            <a:ext cx="787113" cy="787113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96119B69-FD6C-4E7B-B5D4-6A6075518542}"/>
              </a:ext>
            </a:extLst>
          </p:cNvPr>
          <p:cNvSpPr/>
          <p:nvPr/>
        </p:nvSpPr>
        <p:spPr>
          <a:xfrm>
            <a:off x="10557089" y="1265635"/>
            <a:ext cx="5897235" cy="12022169"/>
          </a:xfrm>
          <a:prstGeom prst="rect">
            <a:avLst/>
          </a:prstGeom>
          <a:solidFill>
            <a:srgbClr val="FFFFFF">
              <a:alpha val="90000"/>
            </a:srgb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796B20ED-BDF1-4590-99E0-4D41FF71125E}"/>
              </a:ext>
            </a:extLst>
          </p:cNvPr>
          <p:cNvSpPr/>
          <p:nvPr/>
        </p:nvSpPr>
        <p:spPr>
          <a:xfrm>
            <a:off x="2105424" y="1265635"/>
            <a:ext cx="8463637" cy="12022169"/>
          </a:xfrm>
          <a:prstGeom prst="rect">
            <a:avLst/>
          </a:prstGeom>
          <a:solidFill>
            <a:srgbClr val="FFFFFF">
              <a:alpha val="90000"/>
            </a:srgb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817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6" grpId="0" animBg="1"/>
      <p:bldP spid="18" grpId="0" animBg="1"/>
      <p:bldP spid="22" grpId="0" animBg="1"/>
      <p:bldP spid="5" grpId="0" animBg="1"/>
      <p:bldP spid="8" grpId="0"/>
      <p:bldP spid="10" grpId="0" animBg="1"/>
      <p:bldP spid="16" grpId="0"/>
      <p:bldP spid="20" grpId="0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to 11" hidden="1">
            <a:extLst>
              <a:ext uri="{FF2B5EF4-FFF2-40B4-BE49-F238E27FC236}">
                <a16:creationId xmlns:a16="http://schemas.microsoft.com/office/drawing/2014/main" id="{23A450B0-2B61-4D20-94CA-45F5673B6D4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72820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177" name="Slide do think-cell" r:id="rId4" imgW="425" imgH="426" progId="TCLayout.ActiveDocument.1">
                  <p:embed/>
                </p:oleObj>
              </mc:Choice>
              <mc:Fallback>
                <p:oleObj name="Slide do think-cell" r:id="rId4" imgW="425" imgH="426" progId="TCLayout.ActiveDocument.1">
                  <p:embed/>
                  <p:pic>
                    <p:nvPicPr>
                      <p:cNvPr id="12" name="Objeto 11" hidden="1">
                        <a:extLst>
                          <a:ext uri="{FF2B5EF4-FFF2-40B4-BE49-F238E27FC236}">
                            <a16:creationId xmlns:a16="http://schemas.microsoft.com/office/drawing/2014/main" id="{23A450B0-2B61-4D20-94CA-45F5673B6D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tângulo 16">
            <a:extLst>
              <a:ext uri="{FF2B5EF4-FFF2-40B4-BE49-F238E27FC236}">
                <a16:creationId xmlns:a16="http://schemas.microsoft.com/office/drawing/2014/main" id="{48067159-DE3D-4589-BABC-4ACD9010A493}"/>
              </a:ext>
            </a:extLst>
          </p:cNvPr>
          <p:cNvSpPr/>
          <p:nvPr/>
        </p:nvSpPr>
        <p:spPr>
          <a:xfrm>
            <a:off x="2226337" y="1279237"/>
            <a:ext cx="5707444" cy="5659398"/>
          </a:xfrm>
          <a:prstGeom prst="rect">
            <a:avLst/>
          </a:prstGeom>
          <a:solidFill>
            <a:srgbClr val="548235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8EC3A5DF-D73C-4FF9-94AD-1308E90E5FCF}"/>
              </a:ext>
            </a:extLst>
          </p:cNvPr>
          <p:cNvSpPr/>
          <p:nvPr/>
        </p:nvSpPr>
        <p:spPr>
          <a:xfrm>
            <a:off x="2226337" y="7030559"/>
            <a:ext cx="5707444" cy="5489621"/>
          </a:xfrm>
          <a:prstGeom prst="rect">
            <a:avLst/>
          </a:prstGeom>
          <a:solidFill>
            <a:srgbClr val="548235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B3CF723-7E3F-4CA1-8DDB-5FD91F6B5C34}"/>
              </a:ext>
            </a:extLst>
          </p:cNvPr>
          <p:cNvSpPr txBox="1"/>
          <p:nvPr/>
        </p:nvSpPr>
        <p:spPr>
          <a:xfrm>
            <a:off x="2335911" y="1234505"/>
            <a:ext cx="4895488" cy="480131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4000" b="1" dirty="0">
                <a:solidFill>
                  <a:schemeClr val="bg1"/>
                </a:solidFill>
              </a:rPr>
              <a:t>Desenvolver Proposta ABRACEEL para Sistema de Garantias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sz="4000" b="1" dirty="0">
              <a:solidFill>
                <a:schemeClr val="bg1"/>
              </a:solidFill>
            </a:endParaRP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5400" b="1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FillTx/>
                <a:sym typeface="Calibri"/>
              </a:rPr>
              <a:t>51%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sz="54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3200" b="1" i="1" u="none" strike="noStrike" cap="none" spc="0" normalizeH="0" baseline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FillTx/>
                <a:sym typeface="Calibri"/>
              </a:rPr>
              <a:t>(13,7% do total)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81FEBD1-DD7F-4156-92B6-724269B17CB7}"/>
              </a:ext>
            </a:extLst>
          </p:cNvPr>
          <p:cNvSpPr txBox="1"/>
          <p:nvPr/>
        </p:nvSpPr>
        <p:spPr>
          <a:xfrm>
            <a:off x="2335911" y="6960588"/>
            <a:ext cx="4895488" cy="52629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4000" b="1" dirty="0">
                <a:solidFill>
                  <a:schemeClr val="bg1"/>
                </a:solidFill>
              </a:rPr>
              <a:t>Atuar para dar Robustez às Propostas CCEE e ANEEL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sz="4000" b="1" dirty="0">
              <a:solidFill>
                <a:schemeClr val="bg1"/>
              </a:solidFill>
            </a:endParaRP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5400" b="1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FillTx/>
                <a:sym typeface="Calibri"/>
              </a:rPr>
              <a:t>49%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sz="44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3200" b="1" i="1" u="none" strike="noStrike" cap="none" spc="0" normalizeH="0" baseline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FillTx/>
                <a:sym typeface="Calibri"/>
              </a:rPr>
              <a:t>(13,2% do total)</a:t>
            </a:r>
          </a:p>
        </p:txBody>
      </p:sp>
      <p:sp>
        <p:nvSpPr>
          <p:cNvPr id="89" name="CaixaDeTexto 88">
            <a:extLst>
              <a:ext uri="{FF2B5EF4-FFF2-40B4-BE49-F238E27FC236}">
                <a16:creationId xmlns:a16="http://schemas.microsoft.com/office/drawing/2014/main" id="{2AE9B291-315B-4593-BD46-BFFA741AE03F}"/>
              </a:ext>
            </a:extLst>
          </p:cNvPr>
          <p:cNvSpPr txBox="1"/>
          <p:nvPr/>
        </p:nvSpPr>
        <p:spPr>
          <a:xfrm>
            <a:off x="8043355" y="2340865"/>
            <a:ext cx="14294572" cy="10231244"/>
          </a:xfrm>
          <a:prstGeom prst="rect">
            <a:avLst/>
          </a:prstGeom>
          <a:solidFill>
            <a:schemeClr val="bg1"/>
          </a:solidFill>
          <a:ln w="25400" cap="flat">
            <a:solidFill>
              <a:srgbClr val="F44F1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 anchorCtr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457200" indent="-457200">
              <a:spcBef>
                <a:spcPts val="600"/>
              </a:spcBef>
              <a:spcAft>
                <a:spcPts val="600"/>
              </a:spcAft>
              <a:buSzPct val="100000"/>
              <a:buFont typeface="Arial"/>
              <a:defRPr sz="6000"/>
            </a:lvl1pPr>
            <a:lvl2pPr marL="990600" indent="-533400">
              <a:buSzPct val="100000"/>
              <a:buFont typeface="Arial"/>
              <a:buChar char="•"/>
            </a:lvl2pPr>
            <a:lvl3pPr marL="1554479" indent="-640079">
              <a:buSzPct val="100000"/>
              <a:buFont typeface="Arial"/>
              <a:buChar char="•"/>
            </a:lvl3pPr>
            <a:lvl4pPr marL="2082800" indent="-711200">
              <a:buSzPct val="100000"/>
              <a:buFont typeface="Arial"/>
              <a:buChar char="•"/>
            </a:lvl4pPr>
            <a:lvl5pPr marL="2540000" indent="-711200">
              <a:buSzPct val="100000"/>
              <a:buFont typeface="Arial"/>
              <a:buChar char="•"/>
            </a:lvl5pPr>
            <a:lvl6pPr marL="2997200" indent="-711200">
              <a:buSzPct val="100000"/>
              <a:buFont typeface="Arial"/>
              <a:buChar char="•"/>
            </a:lvl6pPr>
            <a:lvl7pPr marL="3454400" indent="-711200">
              <a:buSzPct val="100000"/>
              <a:buFont typeface="Arial"/>
              <a:buChar char="•"/>
            </a:lvl7pPr>
            <a:lvl8pPr marL="3911600" indent="-711200">
              <a:buSzPct val="100000"/>
              <a:buFont typeface="Arial"/>
              <a:buChar char="•"/>
            </a:lvl8pPr>
            <a:lvl9pPr marL="4368800" indent="-711200">
              <a:buSzPct val="100000"/>
              <a:buFont typeface="Arial"/>
              <a:buChar char="•"/>
            </a:lvl9pPr>
          </a:lstStyle>
          <a:p>
            <a:r>
              <a:rPr lang="pt-BR" dirty="0"/>
              <a:t>Realizar estudo para construir uma Proposta ABRACEEL para a melhor forma de implantar um Sistema de Garantias no Mercado de Curto Prazo</a:t>
            </a:r>
          </a:p>
          <a:p>
            <a:endParaRPr lang="pt-BR" dirty="0"/>
          </a:p>
          <a:p>
            <a:r>
              <a:rPr lang="pt-BR" dirty="0"/>
              <a:t>Melhorar Propostas da CCEE e da ANEEL e propor medidas que devem ser implementas para aperfeiçoamento da segurança de mercado</a:t>
            </a: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75F9D622-B278-4862-BDD5-277DDFC3C3CC}"/>
              </a:ext>
            </a:extLst>
          </p:cNvPr>
          <p:cNvSpPr txBox="1">
            <a:spLocks/>
          </p:cNvSpPr>
          <p:nvPr/>
        </p:nvSpPr>
        <p:spPr>
          <a:xfrm>
            <a:off x="1886210" y="390700"/>
            <a:ext cx="23289282" cy="13167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Segurança de Mercado – 3ª Bandeira mais votada com </a:t>
            </a:r>
            <a:r>
              <a:rPr lang="pt-BR" sz="54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26,9%</a:t>
            </a:r>
            <a:r>
              <a:rPr lang="pt-BR" b="1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dos votos</a:t>
            </a:r>
          </a:p>
        </p:txBody>
      </p:sp>
      <p:sp>
        <p:nvSpPr>
          <p:cNvPr id="23" name="Elipse 3">
            <a:extLst>
              <a:ext uri="{FF2B5EF4-FFF2-40B4-BE49-F238E27FC236}">
                <a16:creationId xmlns:a16="http://schemas.microsoft.com/office/drawing/2014/main" id="{EC0E969F-F001-4E5A-B78B-763F9396E07B}"/>
              </a:ext>
            </a:extLst>
          </p:cNvPr>
          <p:cNvSpPr/>
          <p:nvPr/>
        </p:nvSpPr>
        <p:spPr>
          <a:xfrm>
            <a:off x="300831" y="68098"/>
            <a:ext cx="1407557" cy="1292661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FBAD9A1E-FD5B-4D15-8180-FB2508CC28BE}"/>
              </a:ext>
            </a:extLst>
          </p:cNvPr>
          <p:cNvSpPr/>
          <p:nvPr/>
        </p:nvSpPr>
        <p:spPr>
          <a:xfrm>
            <a:off x="8043355" y="1287607"/>
            <a:ext cx="14294572" cy="923328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solidFill>
              <a:srgbClr val="F44F1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OBJETIVO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8F69130A-34AF-4AA8-A754-E248F55734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09" y="107952"/>
            <a:ext cx="1209600" cy="12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97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to 11" hidden="1">
            <a:extLst>
              <a:ext uri="{FF2B5EF4-FFF2-40B4-BE49-F238E27FC236}">
                <a16:creationId xmlns:a16="http://schemas.microsoft.com/office/drawing/2014/main" id="{23A450B0-2B61-4D20-94CA-45F5673B6D4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753" name="Slide do think-cell" r:id="rId4" imgW="425" imgH="426" progId="TCLayout.ActiveDocument.1">
                  <p:embed/>
                </p:oleObj>
              </mc:Choice>
              <mc:Fallback>
                <p:oleObj name="Slide do think-cell" r:id="rId4" imgW="425" imgH="426" progId="TCLayout.ActiveDocument.1">
                  <p:embed/>
                  <p:pic>
                    <p:nvPicPr>
                      <p:cNvPr id="12" name="Objeto 11" hidden="1">
                        <a:extLst>
                          <a:ext uri="{FF2B5EF4-FFF2-40B4-BE49-F238E27FC236}">
                            <a16:creationId xmlns:a16="http://schemas.microsoft.com/office/drawing/2014/main" id="{23A450B0-2B61-4D20-94CA-45F5673B6D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tângulo 16">
            <a:extLst>
              <a:ext uri="{FF2B5EF4-FFF2-40B4-BE49-F238E27FC236}">
                <a16:creationId xmlns:a16="http://schemas.microsoft.com/office/drawing/2014/main" id="{48067159-DE3D-4589-BABC-4ACD9010A493}"/>
              </a:ext>
            </a:extLst>
          </p:cNvPr>
          <p:cNvSpPr/>
          <p:nvPr/>
        </p:nvSpPr>
        <p:spPr>
          <a:xfrm>
            <a:off x="2226337" y="1279237"/>
            <a:ext cx="5707444" cy="5659398"/>
          </a:xfrm>
          <a:prstGeom prst="rect">
            <a:avLst/>
          </a:prstGeom>
          <a:solidFill>
            <a:srgbClr val="548235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8EC3A5DF-D73C-4FF9-94AD-1308E90E5FCF}"/>
              </a:ext>
            </a:extLst>
          </p:cNvPr>
          <p:cNvSpPr/>
          <p:nvPr/>
        </p:nvSpPr>
        <p:spPr>
          <a:xfrm>
            <a:off x="2226337" y="7030559"/>
            <a:ext cx="5707444" cy="5489621"/>
          </a:xfrm>
          <a:prstGeom prst="rect">
            <a:avLst/>
          </a:prstGeom>
          <a:solidFill>
            <a:srgbClr val="548235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B3CF723-7E3F-4CA1-8DDB-5FD91F6B5C34}"/>
              </a:ext>
            </a:extLst>
          </p:cNvPr>
          <p:cNvSpPr txBox="1"/>
          <p:nvPr/>
        </p:nvSpPr>
        <p:spPr>
          <a:xfrm>
            <a:off x="2335911" y="1234505"/>
            <a:ext cx="4895488" cy="480131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4000" b="1" dirty="0">
                <a:solidFill>
                  <a:schemeClr val="bg1"/>
                </a:solidFill>
              </a:rPr>
              <a:t>Desenvolver Proposta ABRACEEL para Sistema de Garantias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sz="4000" b="1" dirty="0">
              <a:solidFill>
                <a:schemeClr val="bg1"/>
              </a:solidFill>
            </a:endParaRP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5400" b="1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FillTx/>
                <a:sym typeface="Calibri"/>
              </a:rPr>
              <a:t>51%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sz="54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3200" b="1" i="1" u="none" strike="noStrike" cap="none" spc="0" normalizeH="0" baseline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FillTx/>
                <a:sym typeface="Calibri"/>
              </a:rPr>
              <a:t>(13,7% do total)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81FEBD1-DD7F-4156-92B6-724269B17CB7}"/>
              </a:ext>
            </a:extLst>
          </p:cNvPr>
          <p:cNvSpPr txBox="1"/>
          <p:nvPr/>
        </p:nvSpPr>
        <p:spPr>
          <a:xfrm>
            <a:off x="2335911" y="6960588"/>
            <a:ext cx="4895488" cy="52629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4000" b="1" dirty="0">
                <a:solidFill>
                  <a:schemeClr val="bg1"/>
                </a:solidFill>
              </a:rPr>
              <a:t>Atuar para dar Robustez às Propostas CCEE e ANEEL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sz="4000" b="1" dirty="0">
              <a:solidFill>
                <a:schemeClr val="bg1"/>
              </a:solidFill>
            </a:endParaRP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5400" b="1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FillTx/>
                <a:sym typeface="Calibri"/>
              </a:rPr>
              <a:t>49%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sz="44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3200" b="1" i="1" u="none" strike="noStrike" cap="none" spc="0" normalizeH="0" baseline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FillTx/>
                <a:sym typeface="Calibri"/>
              </a:rPr>
              <a:t>(13,2% do total)</a:t>
            </a: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75F9D622-B278-4862-BDD5-277DDFC3C3CC}"/>
              </a:ext>
            </a:extLst>
          </p:cNvPr>
          <p:cNvSpPr txBox="1">
            <a:spLocks/>
          </p:cNvSpPr>
          <p:nvPr/>
        </p:nvSpPr>
        <p:spPr>
          <a:xfrm>
            <a:off x="1886210" y="390700"/>
            <a:ext cx="23289282" cy="13167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Segurança de Mercado – 3ª Bandeira mais votada com </a:t>
            </a:r>
            <a:r>
              <a:rPr lang="pt-BR" sz="5400" b="1" dirty="0">
                <a:latin typeface="Calibri" panose="020F0502020204030204" pitchFamily="34" charset="0"/>
                <a:cs typeface="Calibri" panose="020F0502020204030204" pitchFamily="34" charset="0"/>
              </a:rPr>
              <a:t>26,9%</a:t>
            </a:r>
            <a:r>
              <a:rPr lang="pt-BR" b="1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dos votos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A1B7FB1-AB6F-44F3-B90E-DE46E1D1304E}"/>
              </a:ext>
            </a:extLst>
          </p:cNvPr>
          <p:cNvSpPr txBox="1"/>
          <p:nvPr/>
        </p:nvSpPr>
        <p:spPr>
          <a:xfrm>
            <a:off x="8043355" y="2340863"/>
            <a:ext cx="14294572" cy="10231245"/>
          </a:xfrm>
          <a:prstGeom prst="rect">
            <a:avLst/>
          </a:prstGeom>
          <a:solidFill>
            <a:schemeClr val="bg1"/>
          </a:solidFill>
          <a:ln w="25400" cap="flat">
            <a:solidFill>
              <a:srgbClr val="F44F1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 anchorCtr="0">
            <a:noAutofit/>
          </a:bodyPr>
          <a:lstStyle/>
          <a:p>
            <a:pPr marL="1143000" lvl="1" indent="-1143000">
              <a:spcBef>
                <a:spcPts val="600"/>
              </a:spcBef>
              <a:spcAft>
                <a:spcPts val="600"/>
              </a:spcAft>
              <a:buClr>
                <a:srgbClr val="F44F15"/>
              </a:buClr>
              <a:buFont typeface="Wingdings" panose="05000000000000000000" pitchFamily="2" charset="2"/>
              <a:buChar char="q"/>
            </a:pPr>
            <a:r>
              <a:rPr lang="pt-BR" sz="4000" b="1" dirty="0"/>
              <a:t>Realizar Estudo para, a partir da realidade de mercado, construir uma Proposta ABRACEEL para um Sistema de Garantias que traga Segurança ao Mercado com custos razoáveis</a:t>
            </a:r>
          </a:p>
          <a:p>
            <a:pPr marL="1143000" lvl="1" indent="-1143000">
              <a:spcBef>
                <a:spcPts val="600"/>
              </a:spcBef>
              <a:spcAft>
                <a:spcPts val="600"/>
              </a:spcAft>
              <a:buClr>
                <a:srgbClr val="F44F15"/>
              </a:buClr>
              <a:buFont typeface="Wingdings" panose="05000000000000000000" pitchFamily="2" charset="2"/>
              <a:buChar char="q"/>
            </a:pPr>
            <a:endParaRPr lang="pt-BR" sz="4000" b="1" dirty="0"/>
          </a:p>
          <a:p>
            <a:pPr marL="1143000" lvl="1" indent="-1143000">
              <a:spcBef>
                <a:spcPts val="600"/>
              </a:spcBef>
              <a:spcAft>
                <a:spcPts val="600"/>
              </a:spcAft>
              <a:buClr>
                <a:srgbClr val="F44F15"/>
              </a:buClr>
              <a:buFont typeface="Wingdings" panose="05000000000000000000" pitchFamily="2" charset="2"/>
              <a:buChar char="q"/>
            </a:pPr>
            <a:r>
              <a:rPr lang="pt-BR" sz="4000" b="1" dirty="0"/>
              <a:t>Avaliar a contratação de consultoria para suportar o processo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06024677-FC9F-473A-8951-3525CDE3F488}"/>
              </a:ext>
            </a:extLst>
          </p:cNvPr>
          <p:cNvSpPr/>
          <p:nvPr/>
        </p:nvSpPr>
        <p:spPr>
          <a:xfrm>
            <a:off x="8043355" y="1287607"/>
            <a:ext cx="14294572" cy="923328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solidFill>
              <a:srgbClr val="F44F1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1" dirty="0"/>
              <a:t>ATIVIDADES PRINCIPAIS</a:t>
            </a:r>
            <a:endParaRPr kumimoji="0" lang="pt-BR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CAAB06A-68EB-4DBD-AFAC-E5FB58BC4B41}"/>
              </a:ext>
            </a:extLst>
          </p:cNvPr>
          <p:cNvSpPr txBox="1"/>
          <p:nvPr/>
        </p:nvSpPr>
        <p:spPr>
          <a:xfrm>
            <a:off x="2197458" y="6983367"/>
            <a:ext cx="5845897" cy="5588742"/>
          </a:xfrm>
          <a:prstGeom prst="rect">
            <a:avLst/>
          </a:prstGeom>
          <a:solidFill>
            <a:schemeClr val="lt1">
              <a:alpha val="9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Elipse 3">
            <a:extLst>
              <a:ext uri="{FF2B5EF4-FFF2-40B4-BE49-F238E27FC236}">
                <a16:creationId xmlns:a16="http://schemas.microsoft.com/office/drawing/2014/main" id="{5146CF8A-577C-4861-B683-B8A468737AF9}"/>
              </a:ext>
            </a:extLst>
          </p:cNvPr>
          <p:cNvSpPr/>
          <p:nvPr/>
        </p:nvSpPr>
        <p:spPr>
          <a:xfrm>
            <a:off x="300831" y="68098"/>
            <a:ext cx="1407557" cy="1292661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52184EE6-CC15-4C2F-B990-62A8C10CDF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09" y="107952"/>
            <a:ext cx="1209600" cy="12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5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to 11" hidden="1">
            <a:extLst>
              <a:ext uri="{FF2B5EF4-FFF2-40B4-BE49-F238E27FC236}">
                <a16:creationId xmlns:a16="http://schemas.microsoft.com/office/drawing/2014/main" id="{23A450B0-2B61-4D20-94CA-45F5673B6D4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777" name="Slide do think-cell" r:id="rId4" imgW="425" imgH="426" progId="TCLayout.ActiveDocument.1">
                  <p:embed/>
                </p:oleObj>
              </mc:Choice>
              <mc:Fallback>
                <p:oleObj name="Slide do think-cell" r:id="rId4" imgW="425" imgH="426" progId="TCLayout.ActiveDocument.1">
                  <p:embed/>
                  <p:pic>
                    <p:nvPicPr>
                      <p:cNvPr id="12" name="Objeto 11" hidden="1">
                        <a:extLst>
                          <a:ext uri="{FF2B5EF4-FFF2-40B4-BE49-F238E27FC236}">
                            <a16:creationId xmlns:a16="http://schemas.microsoft.com/office/drawing/2014/main" id="{23A450B0-2B61-4D20-94CA-45F5673B6D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tângulo 16">
            <a:extLst>
              <a:ext uri="{FF2B5EF4-FFF2-40B4-BE49-F238E27FC236}">
                <a16:creationId xmlns:a16="http://schemas.microsoft.com/office/drawing/2014/main" id="{48067159-DE3D-4589-BABC-4ACD9010A493}"/>
              </a:ext>
            </a:extLst>
          </p:cNvPr>
          <p:cNvSpPr/>
          <p:nvPr/>
        </p:nvSpPr>
        <p:spPr>
          <a:xfrm>
            <a:off x="2226337" y="1279237"/>
            <a:ext cx="5707444" cy="5659398"/>
          </a:xfrm>
          <a:prstGeom prst="rect">
            <a:avLst/>
          </a:prstGeom>
          <a:solidFill>
            <a:srgbClr val="548235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8EC3A5DF-D73C-4FF9-94AD-1308E90E5FCF}"/>
              </a:ext>
            </a:extLst>
          </p:cNvPr>
          <p:cNvSpPr/>
          <p:nvPr/>
        </p:nvSpPr>
        <p:spPr>
          <a:xfrm>
            <a:off x="2226337" y="7030559"/>
            <a:ext cx="5707444" cy="5489621"/>
          </a:xfrm>
          <a:prstGeom prst="rect">
            <a:avLst/>
          </a:prstGeom>
          <a:solidFill>
            <a:srgbClr val="548235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B3CF723-7E3F-4CA1-8DDB-5FD91F6B5C34}"/>
              </a:ext>
            </a:extLst>
          </p:cNvPr>
          <p:cNvSpPr txBox="1"/>
          <p:nvPr/>
        </p:nvSpPr>
        <p:spPr>
          <a:xfrm>
            <a:off x="2335911" y="1234505"/>
            <a:ext cx="4895488" cy="480131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4000" b="1" dirty="0">
                <a:solidFill>
                  <a:schemeClr val="bg1"/>
                </a:solidFill>
              </a:rPr>
              <a:t>Desenvolver Proposta ABRACEEL para Sistema de Garantias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sz="4000" b="1" dirty="0">
              <a:solidFill>
                <a:schemeClr val="bg1"/>
              </a:solidFill>
            </a:endParaRP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5400" b="1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FillTx/>
                <a:sym typeface="Calibri"/>
              </a:rPr>
              <a:t>51%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sz="54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3200" b="1" i="1" u="none" strike="noStrike" cap="none" spc="0" normalizeH="0" baseline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FillTx/>
                <a:sym typeface="Calibri"/>
              </a:rPr>
              <a:t>(13,7% do total)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81FEBD1-DD7F-4156-92B6-724269B17CB7}"/>
              </a:ext>
            </a:extLst>
          </p:cNvPr>
          <p:cNvSpPr txBox="1"/>
          <p:nvPr/>
        </p:nvSpPr>
        <p:spPr>
          <a:xfrm>
            <a:off x="2335911" y="6960588"/>
            <a:ext cx="4895488" cy="52629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4000" b="1" dirty="0">
                <a:solidFill>
                  <a:schemeClr val="bg1"/>
                </a:solidFill>
              </a:rPr>
              <a:t>Atuar para dar Robustez às Propostas CCEE e ANEEL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sz="4000" b="1" dirty="0">
              <a:solidFill>
                <a:schemeClr val="bg1"/>
              </a:solidFill>
            </a:endParaRP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5400" b="1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FillTx/>
                <a:sym typeface="Calibri"/>
              </a:rPr>
              <a:t>49%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sz="44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3200" b="1" i="1" u="none" strike="noStrike" cap="none" spc="0" normalizeH="0" baseline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FillTx/>
                <a:sym typeface="Calibri"/>
              </a:rPr>
              <a:t>(13,2% do total)</a:t>
            </a: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75F9D622-B278-4862-BDD5-277DDFC3C3CC}"/>
              </a:ext>
            </a:extLst>
          </p:cNvPr>
          <p:cNvSpPr txBox="1">
            <a:spLocks/>
          </p:cNvSpPr>
          <p:nvPr/>
        </p:nvSpPr>
        <p:spPr>
          <a:xfrm>
            <a:off x="1886210" y="390700"/>
            <a:ext cx="23289282" cy="13167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Segurança de Mercado – 3ª Bandeira mais votada com </a:t>
            </a:r>
            <a:r>
              <a:rPr lang="pt-BR" sz="5400" b="1" dirty="0">
                <a:latin typeface="Calibri" panose="020F0502020204030204" pitchFamily="34" charset="0"/>
                <a:cs typeface="Calibri" panose="020F0502020204030204" pitchFamily="34" charset="0"/>
              </a:rPr>
              <a:t>26,9%</a:t>
            </a: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b="1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dos votos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A1B7FB1-AB6F-44F3-B90E-DE46E1D1304E}"/>
              </a:ext>
            </a:extLst>
          </p:cNvPr>
          <p:cNvSpPr txBox="1"/>
          <p:nvPr/>
        </p:nvSpPr>
        <p:spPr>
          <a:xfrm>
            <a:off x="8043355" y="2340863"/>
            <a:ext cx="14294572" cy="10231245"/>
          </a:xfrm>
          <a:prstGeom prst="rect">
            <a:avLst/>
          </a:prstGeom>
          <a:solidFill>
            <a:schemeClr val="bg1"/>
          </a:solidFill>
          <a:ln w="25400" cap="flat">
            <a:solidFill>
              <a:srgbClr val="F44F1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 anchorCtr="0">
            <a:noAutofit/>
          </a:bodyPr>
          <a:lstStyle/>
          <a:p>
            <a:pPr marL="1143000" lvl="1" indent="-1143000">
              <a:spcBef>
                <a:spcPts val="600"/>
              </a:spcBef>
              <a:spcAft>
                <a:spcPts val="600"/>
              </a:spcAft>
              <a:buClr>
                <a:srgbClr val="F44F15"/>
              </a:buClr>
              <a:buFont typeface="Wingdings" panose="05000000000000000000" pitchFamily="2" charset="2"/>
              <a:buChar char="q"/>
            </a:pPr>
            <a:r>
              <a:rPr lang="pt-BR" sz="4000" b="1" dirty="0"/>
              <a:t>Discutir todas as Propostas CCEE e ANEEL com as Associadas, realizar críticas construtivas e propor caminhos para que os mecanismos que venham a ser implantados sejam consistentes com as necessidades de mercado</a:t>
            </a:r>
          </a:p>
          <a:p>
            <a:pPr marL="1143000" lvl="1" indent="-1143000">
              <a:spcBef>
                <a:spcPts val="600"/>
              </a:spcBef>
              <a:spcAft>
                <a:spcPts val="600"/>
              </a:spcAft>
              <a:buClr>
                <a:srgbClr val="F44F15"/>
              </a:buClr>
              <a:buFont typeface="Wingdings" panose="05000000000000000000" pitchFamily="2" charset="2"/>
              <a:buChar char="q"/>
            </a:pPr>
            <a:endParaRPr lang="pt-BR" sz="4000" b="1" dirty="0"/>
          </a:p>
          <a:p>
            <a:pPr marL="1143000" lvl="1" indent="-1143000">
              <a:spcBef>
                <a:spcPts val="600"/>
              </a:spcBef>
              <a:spcAft>
                <a:spcPts val="600"/>
              </a:spcAft>
              <a:buClr>
                <a:srgbClr val="F44F15"/>
              </a:buClr>
              <a:buFont typeface="Wingdings" panose="05000000000000000000" pitchFamily="2" charset="2"/>
              <a:buChar char="q"/>
            </a:pPr>
            <a:r>
              <a:rPr lang="pt-BR" sz="4000" b="1" dirty="0"/>
              <a:t>Propor aprimoramentos para que as medidas tragam Segurança com custos razoáveis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06024677-FC9F-473A-8951-3525CDE3F488}"/>
              </a:ext>
            </a:extLst>
          </p:cNvPr>
          <p:cNvSpPr/>
          <p:nvPr/>
        </p:nvSpPr>
        <p:spPr>
          <a:xfrm>
            <a:off x="8043355" y="1287607"/>
            <a:ext cx="14294572" cy="923328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solidFill>
              <a:srgbClr val="F44F1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1" dirty="0"/>
              <a:t>ATIVIDADES PRINCIPAIS</a:t>
            </a:r>
            <a:endParaRPr kumimoji="0" lang="pt-BR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CAAB06A-68EB-4DBD-AFAC-E5FB58BC4B41}"/>
              </a:ext>
            </a:extLst>
          </p:cNvPr>
          <p:cNvSpPr txBox="1"/>
          <p:nvPr/>
        </p:nvSpPr>
        <p:spPr>
          <a:xfrm>
            <a:off x="2197458" y="1257284"/>
            <a:ext cx="5845897" cy="5703304"/>
          </a:xfrm>
          <a:prstGeom prst="rect">
            <a:avLst/>
          </a:prstGeom>
          <a:solidFill>
            <a:schemeClr val="lt1">
              <a:alpha val="9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Elipse 3">
            <a:extLst>
              <a:ext uri="{FF2B5EF4-FFF2-40B4-BE49-F238E27FC236}">
                <a16:creationId xmlns:a16="http://schemas.microsoft.com/office/drawing/2014/main" id="{6810995B-DB88-4735-B9CD-DBE73ADB6100}"/>
              </a:ext>
            </a:extLst>
          </p:cNvPr>
          <p:cNvSpPr/>
          <p:nvPr/>
        </p:nvSpPr>
        <p:spPr>
          <a:xfrm>
            <a:off x="300831" y="68098"/>
            <a:ext cx="1407557" cy="1292661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FD5E86B8-0CEE-4B39-8D5B-E9C83BB47B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09" y="107952"/>
            <a:ext cx="1209600" cy="12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9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to 11" hidden="1">
            <a:extLst>
              <a:ext uri="{FF2B5EF4-FFF2-40B4-BE49-F238E27FC236}">
                <a16:creationId xmlns:a16="http://schemas.microsoft.com/office/drawing/2014/main" id="{23A450B0-2B61-4D20-94CA-45F5673B6D4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041" name="Slide do think-cell" r:id="rId4" imgW="425" imgH="426" progId="TCLayout.ActiveDocument.1">
                  <p:embed/>
                </p:oleObj>
              </mc:Choice>
              <mc:Fallback>
                <p:oleObj name="Slide do think-cell" r:id="rId4" imgW="425" imgH="426" progId="TCLayout.ActiveDocument.1">
                  <p:embed/>
                  <p:pic>
                    <p:nvPicPr>
                      <p:cNvPr id="12" name="Objeto 11" hidden="1">
                        <a:extLst>
                          <a:ext uri="{FF2B5EF4-FFF2-40B4-BE49-F238E27FC236}">
                            <a16:creationId xmlns:a16="http://schemas.microsoft.com/office/drawing/2014/main" id="{23A450B0-2B61-4D20-94CA-45F5673B6D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5" name="Agrupar 74">
            <a:extLst>
              <a:ext uri="{FF2B5EF4-FFF2-40B4-BE49-F238E27FC236}">
                <a16:creationId xmlns:a16="http://schemas.microsoft.com/office/drawing/2014/main" id="{516D5609-179B-44BD-9D49-14524AAD4039}"/>
              </a:ext>
            </a:extLst>
          </p:cNvPr>
          <p:cNvGrpSpPr/>
          <p:nvPr/>
        </p:nvGrpSpPr>
        <p:grpSpPr>
          <a:xfrm>
            <a:off x="2196352" y="1263989"/>
            <a:ext cx="8274424" cy="12023814"/>
            <a:chOff x="2196352" y="1263989"/>
            <a:chExt cx="8274424" cy="12023814"/>
          </a:xfrm>
        </p:grpSpPr>
        <p:sp>
          <p:nvSpPr>
            <p:cNvPr id="76" name="Retângulo 75">
              <a:extLst>
                <a:ext uri="{FF2B5EF4-FFF2-40B4-BE49-F238E27FC236}">
                  <a16:creationId xmlns:a16="http://schemas.microsoft.com/office/drawing/2014/main" id="{C19E15DD-D38E-4279-86DB-D3EFE958B564}"/>
                </a:ext>
              </a:extLst>
            </p:cNvPr>
            <p:cNvSpPr/>
            <p:nvPr/>
          </p:nvSpPr>
          <p:spPr>
            <a:xfrm>
              <a:off x="2196352" y="1265004"/>
              <a:ext cx="4294095" cy="8560314"/>
            </a:xfrm>
            <a:prstGeom prst="rect">
              <a:avLst/>
            </a:prstGeom>
            <a:solidFill>
              <a:srgbClr val="203864"/>
            </a:soli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Retângulo 76">
              <a:extLst>
                <a:ext uri="{FF2B5EF4-FFF2-40B4-BE49-F238E27FC236}">
                  <a16:creationId xmlns:a16="http://schemas.microsoft.com/office/drawing/2014/main" id="{E4A8C551-4F22-4C32-B5B0-898D676038CB}"/>
                </a:ext>
              </a:extLst>
            </p:cNvPr>
            <p:cNvSpPr/>
            <p:nvPr/>
          </p:nvSpPr>
          <p:spPr>
            <a:xfrm>
              <a:off x="6620110" y="1265636"/>
              <a:ext cx="3850666" cy="8559682"/>
            </a:xfrm>
            <a:prstGeom prst="rect">
              <a:avLst/>
            </a:prstGeom>
            <a:solidFill>
              <a:srgbClr val="203864"/>
            </a:soli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Retângulo 77">
              <a:extLst>
                <a:ext uri="{FF2B5EF4-FFF2-40B4-BE49-F238E27FC236}">
                  <a16:creationId xmlns:a16="http://schemas.microsoft.com/office/drawing/2014/main" id="{032E78ED-A937-430E-9717-6C6063340167}"/>
                </a:ext>
              </a:extLst>
            </p:cNvPr>
            <p:cNvSpPr/>
            <p:nvPr/>
          </p:nvSpPr>
          <p:spPr>
            <a:xfrm>
              <a:off x="2196352" y="9966010"/>
              <a:ext cx="6015318" cy="3305285"/>
            </a:xfrm>
            <a:prstGeom prst="rect">
              <a:avLst/>
            </a:prstGeom>
            <a:solidFill>
              <a:srgbClr val="203864"/>
            </a:soli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Retângulo 78">
              <a:extLst>
                <a:ext uri="{FF2B5EF4-FFF2-40B4-BE49-F238E27FC236}">
                  <a16:creationId xmlns:a16="http://schemas.microsoft.com/office/drawing/2014/main" id="{D0C9E09B-4CB9-4282-AFA9-F7AC7103B1E4}"/>
                </a:ext>
              </a:extLst>
            </p:cNvPr>
            <p:cNvSpPr/>
            <p:nvPr/>
          </p:nvSpPr>
          <p:spPr>
            <a:xfrm>
              <a:off x="8341333" y="9982518"/>
              <a:ext cx="2129443" cy="3305285"/>
            </a:xfrm>
            <a:prstGeom prst="rect">
              <a:avLst/>
            </a:prstGeom>
            <a:solidFill>
              <a:srgbClr val="203864"/>
            </a:soli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CaixaDeTexto 79">
              <a:extLst>
                <a:ext uri="{FF2B5EF4-FFF2-40B4-BE49-F238E27FC236}">
                  <a16:creationId xmlns:a16="http://schemas.microsoft.com/office/drawing/2014/main" id="{BC78365B-FDD9-44CF-883F-4D180D05EA71}"/>
                </a:ext>
              </a:extLst>
            </p:cNvPr>
            <p:cNvSpPr txBox="1"/>
            <p:nvPr/>
          </p:nvSpPr>
          <p:spPr>
            <a:xfrm>
              <a:off x="2369231" y="1263989"/>
              <a:ext cx="3077875" cy="461664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4000" b="1" dirty="0">
                  <a:solidFill>
                    <a:schemeClr val="bg1"/>
                  </a:solidFill>
                </a:rPr>
                <a:t>Antecipar o Cronograma de Abertura do Mercado Livre</a:t>
              </a: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4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sym typeface="Calibri"/>
                </a:rPr>
                <a:t>37,8% dos Votos</a:t>
              </a:r>
              <a:endParaRPr kumimoji="0" lang="pt-BR" sz="4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Calibri"/>
              </a:endParaRPr>
            </a:p>
          </p:txBody>
        </p:sp>
        <p:sp>
          <p:nvSpPr>
            <p:cNvPr id="81" name="CaixaDeTexto 80">
              <a:extLst>
                <a:ext uri="{FF2B5EF4-FFF2-40B4-BE49-F238E27FC236}">
                  <a16:creationId xmlns:a16="http://schemas.microsoft.com/office/drawing/2014/main" id="{0E069F51-2273-42F3-A3DA-624971936160}"/>
                </a:ext>
              </a:extLst>
            </p:cNvPr>
            <p:cNvSpPr txBox="1"/>
            <p:nvPr/>
          </p:nvSpPr>
          <p:spPr>
            <a:xfrm>
              <a:off x="6734087" y="1263989"/>
              <a:ext cx="3650180" cy="33855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4000" b="1" dirty="0">
                  <a:solidFill>
                    <a:schemeClr val="bg1"/>
                  </a:solidFill>
                </a:rPr>
                <a:t>Fortalecer o Comercializador Varejista</a:t>
              </a: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4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sym typeface="Calibri"/>
                </a:rPr>
                <a:t>34,2% dos Votos</a:t>
              </a:r>
              <a:endParaRPr kumimoji="0" lang="pt-BR" sz="4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Calibri"/>
              </a:endParaRPr>
            </a:p>
          </p:txBody>
        </p:sp>
        <p:sp>
          <p:nvSpPr>
            <p:cNvPr id="82" name="CaixaDeTexto 81">
              <a:extLst>
                <a:ext uri="{FF2B5EF4-FFF2-40B4-BE49-F238E27FC236}">
                  <a16:creationId xmlns:a16="http://schemas.microsoft.com/office/drawing/2014/main" id="{454F9517-5F58-4BFC-AAA1-FE90F6081C8E}"/>
                </a:ext>
              </a:extLst>
            </p:cNvPr>
            <p:cNvSpPr txBox="1"/>
            <p:nvPr/>
          </p:nvSpPr>
          <p:spPr>
            <a:xfrm>
              <a:off x="2369231" y="9900530"/>
              <a:ext cx="3650180" cy="33855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4000" b="1" dirty="0">
                  <a:solidFill>
                    <a:schemeClr val="bg1"/>
                  </a:solidFill>
                </a:rPr>
                <a:t>Facilitar o Processo de Migração</a:t>
              </a: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4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sym typeface="Calibri"/>
                </a:rPr>
                <a:t>20,4% dos Votos</a:t>
              </a:r>
              <a:endParaRPr kumimoji="0" lang="pt-BR" sz="4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Calibri"/>
              </a:endParaRPr>
            </a:p>
          </p:txBody>
        </p:sp>
        <p:sp>
          <p:nvSpPr>
            <p:cNvPr id="83" name="CaixaDeTexto 82">
              <a:extLst>
                <a:ext uri="{FF2B5EF4-FFF2-40B4-BE49-F238E27FC236}">
                  <a16:creationId xmlns:a16="http://schemas.microsoft.com/office/drawing/2014/main" id="{6254B1FF-5D3E-45A6-9173-1279B728C91F}"/>
                </a:ext>
              </a:extLst>
            </p:cNvPr>
            <p:cNvSpPr txBox="1"/>
            <p:nvPr/>
          </p:nvSpPr>
          <p:spPr>
            <a:xfrm>
              <a:off x="8421736" y="9887969"/>
              <a:ext cx="2049040" cy="289309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2800" b="1" dirty="0">
                  <a:solidFill>
                    <a:schemeClr val="bg1"/>
                  </a:solidFill>
                </a:rPr>
                <a:t>Mitigar Impacto da Abertura para as </a:t>
              </a:r>
              <a:r>
                <a:rPr lang="pt-BR" sz="2800" b="1" dirty="0" err="1">
                  <a:solidFill>
                    <a:schemeClr val="bg1"/>
                  </a:solidFill>
                </a:rPr>
                <a:t>Ds</a:t>
              </a:r>
              <a:endParaRPr lang="pt-BR" sz="2800" b="1" dirty="0">
                <a:solidFill>
                  <a:schemeClr val="bg1"/>
                </a:solidFill>
              </a:endParaRP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32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sym typeface="Calibri"/>
                </a:rPr>
                <a:t>7,5% dos Votos</a:t>
              </a:r>
              <a:endParaRPr kumimoji="0" lang="pt-BR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Calibri"/>
              </a:endParaRPr>
            </a:p>
          </p:txBody>
        </p:sp>
      </p:grpSp>
      <p:sp>
        <p:nvSpPr>
          <p:cNvPr id="14" name="Retângulo 13">
            <a:extLst>
              <a:ext uri="{FF2B5EF4-FFF2-40B4-BE49-F238E27FC236}">
                <a16:creationId xmlns:a16="http://schemas.microsoft.com/office/drawing/2014/main" id="{D1335217-815F-4E42-9469-4E3B9F96B8F3}"/>
              </a:ext>
            </a:extLst>
          </p:cNvPr>
          <p:cNvSpPr/>
          <p:nvPr/>
        </p:nvSpPr>
        <p:spPr>
          <a:xfrm>
            <a:off x="2316798" y="1351052"/>
            <a:ext cx="8175644" cy="11869726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F44F1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E757E056-26AB-4E2F-8799-77E2D2F3C873}"/>
              </a:ext>
            </a:extLst>
          </p:cNvPr>
          <p:cNvGrpSpPr/>
          <p:nvPr/>
        </p:nvGrpSpPr>
        <p:grpSpPr>
          <a:xfrm>
            <a:off x="9323294" y="1653407"/>
            <a:ext cx="6650422" cy="1573887"/>
            <a:chOff x="2184772" y="1265634"/>
            <a:chExt cx="20153168" cy="12044440"/>
          </a:xfrm>
        </p:grpSpPr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06430181-CF9D-4A35-9789-2153406198EC}"/>
                </a:ext>
              </a:extLst>
            </p:cNvPr>
            <p:cNvSpPr/>
            <p:nvPr/>
          </p:nvSpPr>
          <p:spPr>
            <a:xfrm>
              <a:off x="10595155" y="1265635"/>
              <a:ext cx="5871393" cy="11373833"/>
            </a:xfrm>
            <a:prstGeom prst="rect">
              <a:avLst/>
            </a:prstGeom>
            <a:solidFill>
              <a:srgbClr val="C00000"/>
            </a:soli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Elipse 3">
              <a:extLst>
                <a:ext uri="{FF2B5EF4-FFF2-40B4-BE49-F238E27FC236}">
                  <a16:creationId xmlns:a16="http://schemas.microsoft.com/office/drawing/2014/main" id="{7087EF6D-2D3F-4149-9772-6686136C2DAB}"/>
                </a:ext>
              </a:extLst>
            </p:cNvPr>
            <p:cNvSpPr/>
            <p:nvPr/>
          </p:nvSpPr>
          <p:spPr>
            <a:xfrm>
              <a:off x="10674503" y="1602543"/>
              <a:ext cx="1407557" cy="1292661"/>
            </a:xfrm>
            <a:custGeom>
              <a:avLst/>
              <a:gdLst>
                <a:gd name="connsiteX0" fmla="*/ 0 w 3233132"/>
                <a:gd name="connsiteY0" fmla="*/ 1591757 h 3183514"/>
                <a:gd name="connsiteX1" fmla="*/ 1616566 w 3233132"/>
                <a:gd name="connsiteY1" fmla="*/ 0 h 3183514"/>
                <a:gd name="connsiteX2" fmla="*/ 3233132 w 3233132"/>
                <a:gd name="connsiteY2" fmla="*/ 1591757 h 3183514"/>
                <a:gd name="connsiteX3" fmla="*/ 1616566 w 3233132"/>
                <a:gd name="connsiteY3" fmla="*/ 3183514 h 3183514"/>
                <a:gd name="connsiteX4" fmla="*/ 0 w 3233132"/>
                <a:gd name="connsiteY4" fmla="*/ 1591757 h 3183514"/>
                <a:gd name="connsiteX0" fmla="*/ 4861 w 3237993"/>
                <a:gd name="connsiteY0" fmla="*/ 1485431 h 3077188"/>
                <a:gd name="connsiteX1" fmla="*/ 1281185 w 3237993"/>
                <a:gd name="connsiteY1" fmla="*/ 0 h 3077188"/>
                <a:gd name="connsiteX2" fmla="*/ 3237993 w 3237993"/>
                <a:gd name="connsiteY2" fmla="*/ 1485431 h 3077188"/>
                <a:gd name="connsiteX3" fmla="*/ 1621427 w 3237993"/>
                <a:gd name="connsiteY3" fmla="*/ 3077188 h 3077188"/>
                <a:gd name="connsiteX4" fmla="*/ 4861 w 3237993"/>
                <a:gd name="connsiteY4" fmla="*/ 1485431 h 3077188"/>
                <a:gd name="connsiteX0" fmla="*/ 4861 w 3237993"/>
                <a:gd name="connsiteY0" fmla="*/ 1485431 h 2885802"/>
                <a:gd name="connsiteX1" fmla="*/ 1281185 w 3237993"/>
                <a:gd name="connsiteY1" fmla="*/ 0 h 2885802"/>
                <a:gd name="connsiteX2" fmla="*/ 3237993 w 3237993"/>
                <a:gd name="connsiteY2" fmla="*/ 1485431 h 2885802"/>
                <a:gd name="connsiteX3" fmla="*/ 1621427 w 3237993"/>
                <a:gd name="connsiteY3" fmla="*/ 2885802 h 2885802"/>
                <a:gd name="connsiteX4" fmla="*/ 4861 w 3237993"/>
                <a:gd name="connsiteY4" fmla="*/ 1485431 h 2885802"/>
                <a:gd name="connsiteX0" fmla="*/ 2785 w 3065796"/>
                <a:gd name="connsiteY0" fmla="*/ 1485446 h 2885827"/>
                <a:gd name="connsiteX1" fmla="*/ 1279109 w 3065796"/>
                <a:gd name="connsiteY1" fmla="*/ 15 h 2885827"/>
                <a:gd name="connsiteX2" fmla="*/ 3065796 w 3065796"/>
                <a:gd name="connsiteY2" fmla="*/ 1464180 h 2885827"/>
                <a:gd name="connsiteX3" fmla="*/ 1619351 w 3065796"/>
                <a:gd name="connsiteY3" fmla="*/ 2885817 h 2885827"/>
                <a:gd name="connsiteX4" fmla="*/ 2785 w 3065796"/>
                <a:gd name="connsiteY4" fmla="*/ 1485446 h 2885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5796" h="2885827">
                  <a:moveTo>
                    <a:pt x="2785" y="1485446"/>
                  </a:moveTo>
                  <a:cubicBezTo>
                    <a:pt x="-53922" y="1004479"/>
                    <a:pt x="768607" y="3559"/>
                    <a:pt x="1279109" y="15"/>
                  </a:cubicBezTo>
                  <a:cubicBezTo>
                    <a:pt x="1789611" y="-3529"/>
                    <a:pt x="3065796" y="585077"/>
                    <a:pt x="3065796" y="1464180"/>
                  </a:cubicBezTo>
                  <a:cubicBezTo>
                    <a:pt x="3065796" y="2343283"/>
                    <a:pt x="2129853" y="2882273"/>
                    <a:pt x="1619351" y="2885817"/>
                  </a:cubicBezTo>
                  <a:cubicBezTo>
                    <a:pt x="1108849" y="2889361"/>
                    <a:pt x="59492" y="1966413"/>
                    <a:pt x="2785" y="148544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50000"/>
              </a:schemeClr>
            </a:soli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F20878E9-83CA-4C73-85C3-55902BF9240B}"/>
                </a:ext>
              </a:extLst>
            </p:cNvPr>
            <p:cNvSpPr/>
            <p:nvPr/>
          </p:nvSpPr>
          <p:spPr>
            <a:xfrm>
              <a:off x="16466547" y="1265635"/>
              <a:ext cx="5871393" cy="11373833"/>
            </a:xfrm>
            <a:prstGeom prst="rect">
              <a:avLst/>
            </a:prstGeom>
            <a:solidFill>
              <a:srgbClr val="548235"/>
            </a:soli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Elipse 3">
              <a:extLst>
                <a:ext uri="{FF2B5EF4-FFF2-40B4-BE49-F238E27FC236}">
                  <a16:creationId xmlns:a16="http://schemas.microsoft.com/office/drawing/2014/main" id="{352F8550-3BEA-45B4-B3D4-94D4F2ED1AE5}"/>
                </a:ext>
              </a:extLst>
            </p:cNvPr>
            <p:cNvSpPr/>
            <p:nvPr/>
          </p:nvSpPr>
          <p:spPr>
            <a:xfrm>
              <a:off x="16559801" y="1602543"/>
              <a:ext cx="1407557" cy="1292661"/>
            </a:xfrm>
            <a:custGeom>
              <a:avLst/>
              <a:gdLst>
                <a:gd name="connsiteX0" fmla="*/ 0 w 3233132"/>
                <a:gd name="connsiteY0" fmla="*/ 1591757 h 3183514"/>
                <a:gd name="connsiteX1" fmla="*/ 1616566 w 3233132"/>
                <a:gd name="connsiteY1" fmla="*/ 0 h 3183514"/>
                <a:gd name="connsiteX2" fmla="*/ 3233132 w 3233132"/>
                <a:gd name="connsiteY2" fmla="*/ 1591757 h 3183514"/>
                <a:gd name="connsiteX3" fmla="*/ 1616566 w 3233132"/>
                <a:gd name="connsiteY3" fmla="*/ 3183514 h 3183514"/>
                <a:gd name="connsiteX4" fmla="*/ 0 w 3233132"/>
                <a:gd name="connsiteY4" fmla="*/ 1591757 h 3183514"/>
                <a:gd name="connsiteX0" fmla="*/ 4861 w 3237993"/>
                <a:gd name="connsiteY0" fmla="*/ 1485431 h 3077188"/>
                <a:gd name="connsiteX1" fmla="*/ 1281185 w 3237993"/>
                <a:gd name="connsiteY1" fmla="*/ 0 h 3077188"/>
                <a:gd name="connsiteX2" fmla="*/ 3237993 w 3237993"/>
                <a:gd name="connsiteY2" fmla="*/ 1485431 h 3077188"/>
                <a:gd name="connsiteX3" fmla="*/ 1621427 w 3237993"/>
                <a:gd name="connsiteY3" fmla="*/ 3077188 h 3077188"/>
                <a:gd name="connsiteX4" fmla="*/ 4861 w 3237993"/>
                <a:gd name="connsiteY4" fmla="*/ 1485431 h 3077188"/>
                <a:gd name="connsiteX0" fmla="*/ 4861 w 3237993"/>
                <a:gd name="connsiteY0" fmla="*/ 1485431 h 2885802"/>
                <a:gd name="connsiteX1" fmla="*/ 1281185 w 3237993"/>
                <a:gd name="connsiteY1" fmla="*/ 0 h 2885802"/>
                <a:gd name="connsiteX2" fmla="*/ 3237993 w 3237993"/>
                <a:gd name="connsiteY2" fmla="*/ 1485431 h 2885802"/>
                <a:gd name="connsiteX3" fmla="*/ 1621427 w 3237993"/>
                <a:gd name="connsiteY3" fmla="*/ 2885802 h 2885802"/>
                <a:gd name="connsiteX4" fmla="*/ 4861 w 3237993"/>
                <a:gd name="connsiteY4" fmla="*/ 1485431 h 2885802"/>
                <a:gd name="connsiteX0" fmla="*/ 2785 w 3065796"/>
                <a:gd name="connsiteY0" fmla="*/ 1485446 h 2885827"/>
                <a:gd name="connsiteX1" fmla="*/ 1279109 w 3065796"/>
                <a:gd name="connsiteY1" fmla="*/ 15 h 2885827"/>
                <a:gd name="connsiteX2" fmla="*/ 3065796 w 3065796"/>
                <a:gd name="connsiteY2" fmla="*/ 1464180 h 2885827"/>
                <a:gd name="connsiteX3" fmla="*/ 1619351 w 3065796"/>
                <a:gd name="connsiteY3" fmla="*/ 2885817 h 2885827"/>
                <a:gd name="connsiteX4" fmla="*/ 2785 w 3065796"/>
                <a:gd name="connsiteY4" fmla="*/ 1485446 h 2885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5796" h="2885827">
                  <a:moveTo>
                    <a:pt x="2785" y="1485446"/>
                  </a:moveTo>
                  <a:cubicBezTo>
                    <a:pt x="-53922" y="1004479"/>
                    <a:pt x="768607" y="3559"/>
                    <a:pt x="1279109" y="15"/>
                  </a:cubicBezTo>
                  <a:cubicBezTo>
                    <a:pt x="1789611" y="-3529"/>
                    <a:pt x="3065796" y="585077"/>
                    <a:pt x="3065796" y="1464180"/>
                  </a:cubicBezTo>
                  <a:cubicBezTo>
                    <a:pt x="3065796" y="2343283"/>
                    <a:pt x="2129853" y="2882273"/>
                    <a:pt x="1619351" y="2885817"/>
                  </a:cubicBezTo>
                  <a:cubicBezTo>
                    <a:pt x="1108849" y="2889361"/>
                    <a:pt x="59492" y="1966413"/>
                    <a:pt x="2785" y="148544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50000"/>
              </a:schemeClr>
            </a:soli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6D0BDF71-11B1-494B-8682-EDF4BD6E5C6F}"/>
                </a:ext>
              </a:extLst>
            </p:cNvPr>
            <p:cNvSpPr/>
            <p:nvPr/>
          </p:nvSpPr>
          <p:spPr>
            <a:xfrm>
              <a:off x="2184772" y="1265635"/>
              <a:ext cx="8410383" cy="12022169"/>
            </a:xfrm>
            <a:prstGeom prst="rect">
              <a:avLst/>
            </a:prstGeom>
            <a:solidFill>
              <a:srgbClr val="203864"/>
            </a:soli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2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\</a:t>
              </a:r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9D44C55F-A7C4-4D73-B096-0D4364083ED7}"/>
                </a:ext>
              </a:extLst>
            </p:cNvPr>
            <p:cNvSpPr/>
            <p:nvPr/>
          </p:nvSpPr>
          <p:spPr>
            <a:xfrm>
              <a:off x="10595155" y="12621549"/>
              <a:ext cx="11742785" cy="66625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8" name="Conector reto 57">
              <a:extLst>
                <a:ext uri="{FF2B5EF4-FFF2-40B4-BE49-F238E27FC236}">
                  <a16:creationId xmlns:a16="http://schemas.microsoft.com/office/drawing/2014/main" id="{3ACF0668-B3AE-4476-A983-227D7DEB078E}"/>
                </a:ext>
              </a:extLst>
            </p:cNvPr>
            <p:cNvCxnSpPr>
              <a:cxnSpLocks/>
            </p:cNvCxnSpPr>
            <p:nvPr/>
          </p:nvCxnSpPr>
          <p:spPr>
            <a:xfrm>
              <a:off x="3901231" y="1360759"/>
              <a:ext cx="0" cy="2709223"/>
            </a:xfrm>
            <a:prstGeom prst="line">
              <a:avLst/>
            </a:prstGeom>
            <a:noFill/>
            <a:ln w="635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59" name="CaixaDeTexto 58">
              <a:extLst>
                <a:ext uri="{FF2B5EF4-FFF2-40B4-BE49-F238E27FC236}">
                  <a16:creationId xmlns:a16="http://schemas.microsoft.com/office/drawing/2014/main" id="{A2C8947E-C903-40A6-B350-3633B3BF28D2}"/>
                </a:ext>
              </a:extLst>
            </p:cNvPr>
            <p:cNvSpPr txBox="1"/>
            <p:nvPr/>
          </p:nvSpPr>
          <p:spPr>
            <a:xfrm>
              <a:off x="4112115" y="1360759"/>
              <a:ext cx="5379505" cy="221598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4400" b="1" dirty="0">
                  <a:solidFill>
                    <a:schemeClr val="bg1"/>
                  </a:solidFill>
                </a:rPr>
                <a:t>Expansão do Mercado Livre</a:t>
              </a: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4400" b="1" dirty="0">
                  <a:solidFill>
                    <a:schemeClr val="bg1"/>
                  </a:solidFill>
                </a:rPr>
                <a:t>41,5% dos votos </a:t>
              </a:r>
              <a:endParaRPr kumimoji="0" lang="pt-BR" sz="4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0" name="Imagem 59">
              <a:extLst>
                <a:ext uri="{FF2B5EF4-FFF2-40B4-BE49-F238E27FC236}">
                  <a16:creationId xmlns:a16="http://schemas.microsoft.com/office/drawing/2014/main" id="{D35376DF-28A6-4467-8E43-7D01BDC19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449" y="1510964"/>
              <a:ext cx="1399774" cy="1399774"/>
            </a:xfrm>
            <a:prstGeom prst="rect">
              <a:avLst/>
            </a:prstGeom>
          </p:spPr>
        </p:pic>
        <p:sp>
          <p:nvSpPr>
            <p:cNvPr id="61" name="Elipse 3">
              <a:extLst>
                <a:ext uri="{FF2B5EF4-FFF2-40B4-BE49-F238E27FC236}">
                  <a16:creationId xmlns:a16="http://schemas.microsoft.com/office/drawing/2014/main" id="{891598C1-6349-4BB6-ADE0-12382D86D985}"/>
                </a:ext>
              </a:extLst>
            </p:cNvPr>
            <p:cNvSpPr/>
            <p:nvPr/>
          </p:nvSpPr>
          <p:spPr>
            <a:xfrm>
              <a:off x="2361666" y="1564521"/>
              <a:ext cx="1407557" cy="1292661"/>
            </a:xfrm>
            <a:custGeom>
              <a:avLst/>
              <a:gdLst>
                <a:gd name="connsiteX0" fmla="*/ 0 w 3233132"/>
                <a:gd name="connsiteY0" fmla="*/ 1591757 h 3183514"/>
                <a:gd name="connsiteX1" fmla="*/ 1616566 w 3233132"/>
                <a:gd name="connsiteY1" fmla="*/ 0 h 3183514"/>
                <a:gd name="connsiteX2" fmla="*/ 3233132 w 3233132"/>
                <a:gd name="connsiteY2" fmla="*/ 1591757 h 3183514"/>
                <a:gd name="connsiteX3" fmla="*/ 1616566 w 3233132"/>
                <a:gd name="connsiteY3" fmla="*/ 3183514 h 3183514"/>
                <a:gd name="connsiteX4" fmla="*/ 0 w 3233132"/>
                <a:gd name="connsiteY4" fmla="*/ 1591757 h 3183514"/>
                <a:gd name="connsiteX0" fmla="*/ 4861 w 3237993"/>
                <a:gd name="connsiteY0" fmla="*/ 1485431 h 3077188"/>
                <a:gd name="connsiteX1" fmla="*/ 1281185 w 3237993"/>
                <a:gd name="connsiteY1" fmla="*/ 0 h 3077188"/>
                <a:gd name="connsiteX2" fmla="*/ 3237993 w 3237993"/>
                <a:gd name="connsiteY2" fmla="*/ 1485431 h 3077188"/>
                <a:gd name="connsiteX3" fmla="*/ 1621427 w 3237993"/>
                <a:gd name="connsiteY3" fmla="*/ 3077188 h 3077188"/>
                <a:gd name="connsiteX4" fmla="*/ 4861 w 3237993"/>
                <a:gd name="connsiteY4" fmla="*/ 1485431 h 3077188"/>
                <a:gd name="connsiteX0" fmla="*/ 4861 w 3237993"/>
                <a:gd name="connsiteY0" fmla="*/ 1485431 h 2885802"/>
                <a:gd name="connsiteX1" fmla="*/ 1281185 w 3237993"/>
                <a:gd name="connsiteY1" fmla="*/ 0 h 2885802"/>
                <a:gd name="connsiteX2" fmla="*/ 3237993 w 3237993"/>
                <a:gd name="connsiteY2" fmla="*/ 1485431 h 2885802"/>
                <a:gd name="connsiteX3" fmla="*/ 1621427 w 3237993"/>
                <a:gd name="connsiteY3" fmla="*/ 2885802 h 2885802"/>
                <a:gd name="connsiteX4" fmla="*/ 4861 w 3237993"/>
                <a:gd name="connsiteY4" fmla="*/ 1485431 h 2885802"/>
                <a:gd name="connsiteX0" fmla="*/ 2785 w 3065796"/>
                <a:gd name="connsiteY0" fmla="*/ 1485446 h 2885827"/>
                <a:gd name="connsiteX1" fmla="*/ 1279109 w 3065796"/>
                <a:gd name="connsiteY1" fmla="*/ 15 h 2885827"/>
                <a:gd name="connsiteX2" fmla="*/ 3065796 w 3065796"/>
                <a:gd name="connsiteY2" fmla="*/ 1464180 h 2885827"/>
                <a:gd name="connsiteX3" fmla="*/ 1619351 w 3065796"/>
                <a:gd name="connsiteY3" fmla="*/ 2885817 h 2885827"/>
                <a:gd name="connsiteX4" fmla="*/ 2785 w 3065796"/>
                <a:gd name="connsiteY4" fmla="*/ 1485446 h 2885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5796" h="2885827">
                  <a:moveTo>
                    <a:pt x="2785" y="1485446"/>
                  </a:moveTo>
                  <a:cubicBezTo>
                    <a:pt x="-53922" y="1004479"/>
                    <a:pt x="768607" y="3559"/>
                    <a:pt x="1279109" y="15"/>
                  </a:cubicBezTo>
                  <a:cubicBezTo>
                    <a:pt x="1789611" y="-3529"/>
                    <a:pt x="3065796" y="585077"/>
                    <a:pt x="3065796" y="1464180"/>
                  </a:cubicBezTo>
                  <a:cubicBezTo>
                    <a:pt x="3065796" y="2343283"/>
                    <a:pt x="2129853" y="2882273"/>
                    <a:pt x="1619351" y="2885817"/>
                  </a:cubicBezTo>
                  <a:cubicBezTo>
                    <a:pt x="1108849" y="2889361"/>
                    <a:pt x="59492" y="1966413"/>
                    <a:pt x="2785" y="148544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50000"/>
              </a:schemeClr>
            </a:soli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2" name="Conector reto 61">
              <a:extLst>
                <a:ext uri="{FF2B5EF4-FFF2-40B4-BE49-F238E27FC236}">
                  <a16:creationId xmlns:a16="http://schemas.microsoft.com/office/drawing/2014/main" id="{F90136EA-1C10-40D2-8777-DBD9245B0CB6}"/>
                </a:ext>
              </a:extLst>
            </p:cNvPr>
            <p:cNvCxnSpPr>
              <a:cxnSpLocks/>
            </p:cNvCxnSpPr>
            <p:nvPr/>
          </p:nvCxnSpPr>
          <p:spPr>
            <a:xfrm>
              <a:off x="12214068" y="1398781"/>
              <a:ext cx="0" cy="2709223"/>
            </a:xfrm>
            <a:prstGeom prst="line">
              <a:avLst/>
            </a:prstGeom>
            <a:noFill/>
            <a:ln w="635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C363A33F-DB44-4329-B3A5-9C4C3A97028D}"/>
                </a:ext>
              </a:extLst>
            </p:cNvPr>
            <p:cNvSpPr txBox="1"/>
            <p:nvPr/>
          </p:nvSpPr>
          <p:spPr>
            <a:xfrm>
              <a:off x="12424953" y="1360759"/>
              <a:ext cx="3506002" cy="326243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4000" b="1" dirty="0">
                  <a:solidFill>
                    <a:schemeClr val="bg1"/>
                  </a:solidFill>
                </a:rPr>
                <a:t>Mecanismos de Formação de Preços</a:t>
              </a: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4000" b="1" dirty="0">
                  <a:solidFill>
                    <a:schemeClr val="bg1"/>
                  </a:solidFill>
                </a:rPr>
                <a:t>27,8% dos votos </a:t>
              </a:r>
              <a:endParaRPr kumimoji="0" lang="pt-BR" sz="4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4" name="Conector reto 63">
              <a:extLst>
                <a:ext uri="{FF2B5EF4-FFF2-40B4-BE49-F238E27FC236}">
                  <a16:creationId xmlns:a16="http://schemas.microsoft.com/office/drawing/2014/main" id="{571ACFE3-8A95-496C-87AE-0717CA8C243D}"/>
                </a:ext>
              </a:extLst>
            </p:cNvPr>
            <p:cNvCxnSpPr>
              <a:cxnSpLocks/>
            </p:cNvCxnSpPr>
            <p:nvPr/>
          </p:nvCxnSpPr>
          <p:spPr>
            <a:xfrm>
              <a:off x="18099366" y="1398781"/>
              <a:ext cx="0" cy="2709223"/>
            </a:xfrm>
            <a:prstGeom prst="line">
              <a:avLst/>
            </a:prstGeom>
            <a:noFill/>
            <a:ln w="635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65" name="CaixaDeTexto 64">
              <a:extLst>
                <a:ext uri="{FF2B5EF4-FFF2-40B4-BE49-F238E27FC236}">
                  <a16:creationId xmlns:a16="http://schemas.microsoft.com/office/drawing/2014/main" id="{314C2F02-ED7F-409E-BE82-B13D7F7FF5DF}"/>
                </a:ext>
              </a:extLst>
            </p:cNvPr>
            <p:cNvSpPr txBox="1"/>
            <p:nvPr/>
          </p:nvSpPr>
          <p:spPr>
            <a:xfrm>
              <a:off x="18310251" y="1360759"/>
              <a:ext cx="3506002" cy="264687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4000" b="1" dirty="0">
                  <a:solidFill>
                    <a:schemeClr val="bg1"/>
                  </a:solidFill>
                </a:rPr>
                <a:t>Segurança de Mercado</a:t>
              </a: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4000" b="1" dirty="0">
                  <a:solidFill>
                    <a:schemeClr val="bg1"/>
                  </a:solidFill>
                </a:rPr>
                <a:t>26,8% dos votos </a:t>
              </a:r>
              <a:endParaRPr kumimoji="0" lang="pt-BR" sz="4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6" name="Conector reto 65">
              <a:extLst>
                <a:ext uri="{FF2B5EF4-FFF2-40B4-BE49-F238E27FC236}">
                  <a16:creationId xmlns:a16="http://schemas.microsoft.com/office/drawing/2014/main" id="{00CE3435-EF25-4C03-AC06-F731EBF6C50D}"/>
                </a:ext>
              </a:extLst>
            </p:cNvPr>
            <p:cNvCxnSpPr>
              <a:cxnSpLocks/>
            </p:cNvCxnSpPr>
            <p:nvPr/>
          </p:nvCxnSpPr>
          <p:spPr>
            <a:xfrm>
              <a:off x="11419798" y="12668475"/>
              <a:ext cx="0" cy="310276"/>
            </a:xfrm>
            <a:prstGeom prst="line">
              <a:avLst/>
            </a:prstGeom>
            <a:noFill/>
            <a:ln w="635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67" name="Elipse 3">
              <a:extLst>
                <a:ext uri="{FF2B5EF4-FFF2-40B4-BE49-F238E27FC236}">
                  <a16:creationId xmlns:a16="http://schemas.microsoft.com/office/drawing/2014/main" id="{3C8A8E42-5F44-43FC-B1C7-01B25B5082BA}"/>
                </a:ext>
              </a:extLst>
            </p:cNvPr>
            <p:cNvSpPr/>
            <p:nvPr/>
          </p:nvSpPr>
          <p:spPr>
            <a:xfrm>
              <a:off x="10718146" y="12623212"/>
              <a:ext cx="577709" cy="597565"/>
            </a:xfrm>
            <a:custGeom>
              <a:avLst/>
              <a:gdLst>
                <a:gd name="connsiteX0" fmla="*/ 0 w 3233132"/>
                <a:gd name="connsiteY0" fmla="*/ 1591757 h 3183514"/>
                <a:gd name="connsiteX1" fmla="*/ 1616566 w 3233132"/>
                <a:gd name="connsiteY1" fmla="*/ 0 h 3183514"/>
                <a:gd name="connsiteX2" fmla="*/ 3233132 w 3233132"/>
                <a:gd name="connsiteY2" fmla="*/ 1591757 h 3183514"/>
                <a:gd name="connsiteX3" fmla="*/ 1616566 w 3233132"/>
                <a:gd name="connsiteY3" fmla="*/ 3183514 h 3183514"/>
                <a:gd name="connsiteX4" fmla="*/ 0 w 3233132"/>
                <a:gd name="connsiteY4" fmla="*/ 1591757 h 3183514"/>
                <a:gd name="connsiteX0" fmla="*/ 4861 w 3237993"/>
                <a:gd name="connsiteY0" fmla="*/ 1485431 h 3077188"/>
                <a:gd name="connsiteX1" fmla="*/ 1281185 w 3237993"/>
                <a:gd name="connsiteY1" fmla="*/ 0 h 3077188"/>
                <a:gd name="connsiteX2" fmla="*/ 3237993 w 3237993"/>
                <a:gd name="connsiteY2" fmla="*/ 1485431 h 3077188"/>
                <a:gd name="connsiteX3" fmla="*/ 1621427 w 3237993"/>
                <a:gd name="connsiteY3" fmla="*/ 3077188 h 3077188"/>
                <a:gd name="connsiteX4" fmla="*/ 4861 w 3237993"/>
                <a:gd name="connsiteY4" fmla="*/ 1485431 h 3077188"/>
                <a:gd name="connsiteX0" fmla="*/ 4861 w 3237993"/>
                <a:gd name="connsiteY0" fmla="*/ 1485431 h 2885802"/>
                <a:gd name="connsiteX1" fmla="*/ 1281185 w 3237993"/>
                <a:gd name="connsiteY1" fmla="*/ 0 h 2885802"/>
                <a:gd name="connsiteX2" fmla="*/ 3237993 w 3237993"/>
                <a:gd name="connsiteY2" fmla="*/ 1485431 h 2885802"/>
                <a:gd name="connsiteX3" fmla="*/ 1621427 w 3237993"/>
                <a:gd name="connsiteY3" fmla="*/ 2885802 h 2885802"/>
                <a:gd name="connsiteX4" fmla="*/ 4861 w 3237993"/>
                <a:gd name="connsiteY4" fmla="*/ 1485431 h 2885802"/>
                <a:gd name="connsiteX0" fmla="*/ 2785 w 3065796"/>
                <a:gd name="connsiteY0" fmla="*/ 1485446 h 2885827"/>
                <a:gd name="connsiteX1" fmla="*/ 1279109 w 3065796"/>
                <a:gd name="connsiteY1" fmla="*/ 15 h 2885827"/>
                <a:gd name="connsiteX2" fmla="*/ 3065796 w 3065796"/>
                <a:gd name="connsiteY2" fmla="*/ 1464180 h 2885827"/>
                <a:gd name="connsiteX3" fmla="*/ 1619351 w 3065796"/>
                <a:gd name="connsiteY3" fmla="*/ 2885817 h 2885827"/>
                <a:gd name="connsiteX4" fmla="*/ 2785 w 3065796"/>
                <a:gd name="connsiteY4" fmla="*/ 1485446 h 2885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5796" h="2885827">
                  <a:moveTo>
                    <a:pt x="2785" y="1485446"/>
                  </a:moveTo>
                  <a:cubicBezTo>
                    <a:pt x="-53922" y="1004479"/>
                    <a:pt x="768607" y="3559"/>
                    <a:pt x="1279109" y="15"/>
                  </a:cubicBezTo>
                  <a:cubicBezTo>
                    <a:pt x="1789611" y="-3529"/>
                    <a:pt x="3065796" y="585077"/>
                    <a:pt x="3065796" y="1464180"/>
                  </a:cubicBezTo>
                  <a:cubicBezTo>
                    <a:pt x="3065796" y="2343283"/>
                    <a:pt x="2129853" y="2882273"/>
                    <a:pt x="1619351" y="2885817"/>
                  </a:cubicBezTo>
                  <a:cubicBezTo>
                    <a:pt x="1108849" y="2889361"/>
                    <a:pt x="59492" y="1966413"/>
                    <a:pt x="2785" y="148544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50000"/>
              </a:schemeClr>
            </a:soli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8" name="Imagem 67">
              <a:extLst>
                <a:ext uri="{FF2B5EF4-FFF2-40B4-BE49-F238E27FC236}">
                  <a16:creationId xmlns:a16="http://schemas.microsoft.com/office/drawing/2014/main" id="{D03DDD7F-C95E-4CA0-BB3F-A859FAAA4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52247" y="1537541"/>
              <a:ext cx="1422663" cy="1422663"/>
            </a:xfrm>
            <a:prstGeom prst="rect">
              <a:avLst/>
            </a:prstGeom>
          </p:spPr>
        </p:pic>
        <p:pic>
          <p:nvPicPr>
            <p:cNvPr id="69" name="Imagem 68">
              <a:extLst>
                <a:ext uri="{FF2B5EF4-FFF2-40B4-BE49-F238E27FC236}">
                  <a16:creationId xmlns:a16="http://schemas.microsoft.com/office/drawing/2014/main" id="{EC0A2844-F0B0-400F-A9E6-9F87B6936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8681" y="1643347"/>
              <a:ext cx="1211049" cy="1211049"/>
            </a:xfrm>
            <a:prstGeom prst="rect">
              <a:avLst/>
            </a:prstGeom>
          </p:spPr>
        </p:pic>
        <p:pic>
          <p:nvPicPr>
            <p:cNvPr id="70" name="Imagem 69">
              <a:extLst>
                <a:ext uri="{FF2B5EF4-FFF2-40B4-BE49-F238E27FC236}">
                  <a16:creationId xmlns:a16="http://schemas.microsoft.com/office/drawing/2014/main" id="{DA699856-3D63-427D-A196-7A710F4C6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4450" y="12522961"/>
              <a:ext cx="787113" cy="787113"/>
            </a:xfrm>
            <a:prstGeom prst="rect">
              <a:avLst/>
            </a:prstGeom>
          </p:spPr>
        </p:pic>
        <p:sp>
          <p:nvSpPr>
            <p:cNvPr id="71" name="CaixaDeTexto 70">
              <a:extLst>
                <a:ext uri="{FF2B5EF4-FFF2-40B4-BE49-F238E27FC236}">
                  <a16:creationId xmlns:a16="http://schemas.microsoft.com/office/drawing/2014/main" id="{4B1AF5E6-411F-4F37-90EE-7D0E626A4CDA}"/>
                </a:ext>
              </a:extLst>
            </p:cNvPr>
            <p:cNvSpPr txBox="1"/>
            <p:nvPr/>
          </p:nvSpPr>
          <p:spPr>
            <a:xfrm>
              <a:off x="10595155" y="1265634"/>
              <a:ext cx="11742777" cy="1204443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0FA91B6A-964D-41AF-AC34-F4569002F8E9}"/>
              </a:ext>
            </a:extLst>
          </p:cNvPr>
          <p:cNvSpPr txBox="1"/>
          <p:nvPr/>
        </p:nvSpPr>
        <p:spPr>
          <a:xfrm>
            <a:off x="9323294" y="1451796"/>
            <a:ext cx="7178885" cy="22293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406B8EB-D201-4202-89C9-C43BAD60890B}"/>
              </a:ext>
            </a:extLst>
          </p:cNvPr>
          <p:cNvSpPr/>
          <p:nvPr/>
        </p:nvSpPr>
        <p:spPr>
          <a:xfrm>
            <a:off x="10595155" y="1265635"/>
            <a:ext cx="5871393" cy="11373833"/>
          </a:xfrm>
          <a:prstGeom prst="rect">
            <a:avLst/>
          </a:prstGeom>
          <a:solidFill>
            <a:srgbClr val="C00000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Elipse 3">
            <a:extLst>
              <a:ext uri="{FF2B5EF4-FFF2-40B4-BE49-F238E27FC236}">
                <a16:creationId xmlns:a16="http://schemas.microsoft.com/office/drawing/2014/main" id="{68090F76-232A-44DB-A362-A7DBBFA51D0C}"/>
              </a:ext>
            </a:extLst>
          </p:cNvPr>
          <p:cNvSpPr/>
          <p:nvPr/>
        </p:nvSpPr>
        <p:spPr>
          <a:xfrm>
            <a:off x="10674503" y="1602543"/>
            <a:ext cx="1407557" cy="1292661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1487936-7E89-440C-B1B2-E194D615BC7E}"/>
              </a:ext>
            </a:extLst>
          </p:cNvPr>
          <p:cNvSpPr/>
          <p:nvPr/>
        </p:nvSpPr>
        <p:spPr>
          <a:xfrm>
            <a:off x="16466547" y="1265635"/>
            <a:ext cx="5871393" cy="11373833"/>
          </a:xfrm>
          <a:prstGeom prst="rect">
            <a:avLst/>
          </a:prstGeom>
          <a:solidFill>
            <a:srgbClr val="548235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Elipse 3">
            <a:extLst>
              <a:ext uri="{FF2B5EF4-FFF2-40B4-BE49-F238E27FC236}">
                <a16:creationId xmlns:a16="http://schemas.microsoft.com/office/drawing/2014/main" id="{02576D6E-18AF-44A6-B706-41D8632DE102}"/>
              </a:ext>
            </a:extLst>
          </p:cNvPr>
          <p:cNvSpPr/>
          <p:nvPr/>
        </p:nvSpPr>
        <p:spPr>
          <a:xfrm>
            <a:off x="16559801" y="1602543"/>
            <a:ext cx="1407557" cy="1292661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57D6125-2D19-49DE-9EFC-9B6BE4D99F0A}"/>
              </a:ext>
            </a:extLst>
          </p:cNvPr>
          <p:cNvSpPr/>
          <p:nvPr/>
        </p:nvSpPr>
        <p:spPr>
          <a:xfrm>
            <a:off x="2184772" y="1265635"/>
            <a:ext cx="8410383" cy="12022169"/>
          </a:xfrm>
          <a:prstGeom prst="rect">
            <a:avLst/>
          </a:prstGeom>
          <a:solidFill>
            <a:srgbClr val="203864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\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01D3E03-CBAC-4FEC-BE52-3DC0665F6FDC}"/>
              </a:ext>
            </a:extLst>
          </p:cNvPr>
          <p:cNvSpPr/>
          <p:nvPr/>
        </p:nvSpPr>
        <p:spPr>
          <a:xfrm>
            <a:off x="10595155" y="12621549"/>
            <a:ext cx="11742785" cy="666255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6A86C0E7-E169-4F16-A6BD-113F5E8C9456}"/>
              </a:ext>
            </a:extLst>
          </p:cNvPr>
          <p:cNvCxnSpPr>
            <a:cxnSpLocks/>
          </p:cNvCxnSpPr>
          <p:nvPr/>
        </p:nvCxnSpPr>
        <p:spPr>
          <a:xfrm>
            <a:off x="3901231" y="1360759"/>
            <a:ext cx="0" cy="2709223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477E6566-738D-4C9B-84FD-10FE170142EC}"/>
              </a:ext>
            </a:extLst>
          </p:cNvPr>
          <p:cNvSpPr txBox="1"/>
          <p:nvPr/>
        </p:nvSpPr>
        <p:spPr>
          <a:xfrm>
            <a:off x="4112115" y="1360759"/>
            <a:ext cx="5379505" cy="406264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6000" b="1" dirty="0">
                <a:solidFill>
                  <a:schemeClr val="bg1"/>
                </a:solidFill>
              </a:rPr>
              <a:t>Expansão do Mercado Livre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6600" b="1" dirty="0">
                <a:solidFill>
                  <a:schemeClr val="bg1"/>
                </a:solidFill>
              </a:rPr>
              <a:t>41,5% dos votos </a:t>
            </a:r>
            <a:endParaRPr kumimoji="0" lang="pt-BR" sz="6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B6238C2-698F-47CC-8800-A9E4BE77109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449" y="1510964"/>
            <a:ext cx="1399774" cy="1399774"/>
          </a:xfrm>
          <a:prstGeom prst="rect">
            <a:avLst/>
          </a:prstGeom>
        </p:spPr>
      </p:pic>
      <p:sp>
        <p:nvSpPr>
          <p:cNvPr id="10" name="Elipse 3">
            <a:extLst>
              <a:ext uri="{FF2B5EF4-FFF2-40B4-BE49-F238E27FC236}">
                <a16:creationId xmlns:a16="http://schemas.microsoft.com/office/drawing/2014/main" id="{3807644B-77CA-4DEE-9C72-3157C37BD36F}"/>
              </a:ext>
            </a:extLst>
          </p:cNvPr>
          <p:cNvSpPr/>
          <p:nvPr/>
        </p:nvSpPr>
        <p:spPr>
          <a:xfrm>
            <a:off x="2361666" y="1564521"/>
            <a:ext cx="1407557" cy="1292661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63242E9A-D44B-4CA8-8874-AC96DCCB122E}"/>
              </a:ext>
            </a:extLst>
          </p:cNvPr>
          <p:cNvCxnSpPr>
            <a:cxnSpLocks/>
          </p:cNvCxnSpPr>
          <p:nvPr/>
        </p:nvCxnSpPr>
        <p:spPr>
          <a:xfrm>
            <a:off x="12214068" y="1398781"/>
            <a:ext cx="0" cy="2709223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16C924C-E3EB-47FE-AA13-8D42EFB8A3E1}"/>
              </a:ext>
            </a:extLst>
          </p:cNvPr>
          <p:cNvSpPr txBox="1"/>
          <p:nvPr/>
        </p:nvSpPr>
        <p:spPr>
          <a:xfrm>
            <a:off x="12424952" y="1360759"/>
            <a:ext cx="3830707" cy="535531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5400" b="1" dirty="0">
                <a:solidFill>
                  <a:schemeClr val="bg1"/>
                </a:solidFill>
              </a:rPr>
              <a:t>Mecanismos de Formação de Preços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6000" b="1" dirty="0">
                <a:solidFill>
                  <a:schemeClr val="bg1"/>
                </a:solidFill>
              </a:rPr>
              <a:t>27,8% dos votos </a:t>
            </a:r>
            <a:endParaRPr kumimoji="0" lang="pt-BR" sz="6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AB10DC8A-8D55-463A-A646-57FB7B5D0CD2}"/>
              </a:ext>
            </a:extLst>
          </p:cNvPr>
          <p:cNvCxnSpPr>
            <a:cxnSpLocks/>
          </p:cNvCxnSpPr>
          <p:nvPr/>
        </p:nvCxnSpPr>
        <p:spPr>
          <a:xfrm>
            <a:off x="18099366" y="1398781"/>
            <a:ext cx="0" cy="2709223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F6FD6F3D-A8C5-46F3-9436-F1057308DEBE}"/>
              </a:ext>
            </a:extLst>
          </p:cNvPr>
          <p:cNvSpPr txBox="1"/>
          <p:nvPr/>
        </p:nvSpPr>
        <p:spPr>
          <a:xfrm>
            <a:off x="18310251" y="1360759"/>
            <a:ext cx="3506002" cy="452431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5400" b="1" dirty="0">
                <a:solidFill>
                  <a:schemeClr val="bg1"/>
                </a:solidFill>
              </a:rPr>
              <a:t>Segurança de Mercado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6000" b="1" dirty="0">
                <a:solidFill>
                  <a:schemeClr val="bg1"/>
                </a:solidFill>
              </a:rPr>
              <a:t>26,8% dos votos </a:t>
            </a:r>
            <a:endParaRPr kumimoji="0" lang="pt-BR" sz="6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</p:txBody>
      </p: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74BF9421-6BAB-4A0F-88BD-81C6A817BDE6}"/>
              </a:ext>
            </a:extLst>
          </p:cNvPr>
          <p:cNvCxnSpPr>
            <a:cxnSpLocks/>
          </p:cNvCxnSpPr>
          <p:nvPr/>
        </p:nvCxnSpPr>
        <p:spPr>
          <a:xfrm>
            <a:off x="11419798" y="12668475"/>
            <a:ext cx="0" cy="310276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Elipse 3">
            <a:extLst>
              <a:ext uri="{FF2B5EF4-FFF2-40B4-BE49-F238E27FC236}">
                <a16:creationId xmlns:a16="http://schemas.microsoft.com/office/drawing/2014/main" id="{2E81FD40-1CA2-4B07-9B59-896E4E18E336}"/>
              </a:ext>
            </a:extLst>
          </p:cNvPr>
          <p:cNvSpPr/>
          <p:nvPr/>
        </p:nvSpPr>
        <p:spPr>
          <a:xfrm>
            <a:off x="10718146" y="12623212"/>
            <a:ext cx="577709" cy="597565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70994B20-38CD-423F-99FC-E535567D2A2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247" y="1537541"/>
            <a:ext cx="1422663" cy="1422663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D341F860-8FE7-4B41-AB8F-A1C3A31B85D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681" y="1643347"/>
            <a:ext cx="1211049" cy="1211049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49B8103C-E441-4F22-A995-E99D7058672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450" y="12522961"/>
            <a:ext cx="787113" cy="787113"/>
          </a:xfrm>
          <a:prstGeom prst="rect">
            <a:avLst/>
          </a:prstGeom>
        </p:spPr>
      </p:pic>
      <p:sp>
        <p:nvSpPr>
          <p:cNvPr id="46" name="CaixaDeTexto 45">
            <a:extLst>
              <a:ext uri="{FF2B5EF4-FFF2-40B4-BE49-F238E27FC236}">
                <a16:creationId xmlns:a16="http://schemas.microsoft.com/office/drawing/2014/main" id="{BF9C6F17-BADB-4733-B6FF-DAEDAFFCA280}"/>
              </a:ext>
            </a:extLst>
          </p:cNvPr>
          <p:cNvSpPr txBox="1"/>
          <p:nvPr/>
        </p:nvSpPr>
        <p:spPr>
          <a:xfrm>
            <a:off x="10581189" y="1195665"/>
            <a:ext cx="12079013" cy="11425884"/>
          </a:xfrm>
          <a:prstGeom prst="rect">
            <a:avLst/>
          </a:prstGeom>
          <a:solidFill>
            <a:schemeClr val="lt1">
              <a:alpha val="9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1B253C7C-BF9F-4F0B-B3B0-9E4735A5BD56}"/>
              </a:ext>
            </a:extLst>
          </p:cNvPr>
          <p:cNvSpPr txBox="1"/>
          <p:nvPr/>
        </p:nvSpPr>
        <p:spPr>
          <a:xfrm>
            <a:off x="11539906" y="12464359"/>
            <a:ext cx="12079013" cy="92332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2400" b="1" dirty="0">
                <a:solidFill>
                  <a:schemeClr val="bg1"/>
                </a:solidFill>
              </a:rPr>
              <a:t>Desenvolvimento de Outros Mercados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2400" b="1" dirty="0">
                <a:solidFill>
                  <a:schemeClr val="bg1"/>
                </a:solidFill>
              </a:rPr>
              <a:t>7,4% dos votos </a:t>
            </a:r>
            <a:endParaRPr kumimoji="0" lang="pt-BR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Título 1">
            <a:extLst>
              <a:ext uri="{FF2B5EF4-FFF2-40B4-BE49-F238E27FC236}">
                <a16:creationId xmlns:a16="http://schemas.microsoft.com/office/drawing/2014/main" id="{E937E9B4-EC99-4973-81D1-BB37B23F5D6B}"/>
              </a:ext>
            </a:extLst>
          </p:cNvPr>
          <p:cNvSpPr txBox="1">
            <a:spLocks/>
          </p:cNvSpPr>
          <p:nvPr/>
        </p:nvSpPr>
        <p:spPr>
          <a:xfrm>
            <a:off x="1886210" y="390700"/>
            <a:ext cx="25660090" cy="13167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Desenvolvimento de Outros Mercados – 4ª Bandeira mais votada com </a:t>
            </a:r>
            <a:r>
              <a:rPr lang="pt-BR" sz="54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7,4%</a:t>
            </a:r>
            <a:r>
              <a:rPr lang="pt-BR" b="1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dos votos</a:t>
            </a:r>
          </a:p>
        </p:txBody>
      </p:sp>
      <p:sp>
        <p:nvSpPr>
          <p:cNvPr id="50" name="Elipse 3">
            <a:extLst>
              <a:ext uri="{FF2B5EF4-FFF2-40B4-BE49-F238E27FC236}">
                <a16:creationId xmlns:a16="http://schemas.microsoft.com/office/drawing/2014/main" id="{F034A1CC-8D89-4A29-9D7C-AFAFC4C652CC}"/>
              </a:ext>
            </a:extLst>
          </p:cNvPr>
          <p:cNvSpPr/>
          <p:nvPr/>
        </p:nvSpPr>
        <p:spPr>
          <a:xfrm>
            <a:off x="300831" y="68098"/>
            <a:ext cx="1407557" cy="1292661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C3624D58-A44E-4808-8606-E4156A940B7E}"/>
              </a:ext>
            </a:extLst>
          </p:cNvPr>
          <p:cNvSpPr txBox="1"/>
          <p:nvPr/>
        </p:nvSpPr>
        <p:spPr>
          <a:xfrm>
            <a:off x="2122376" y="1254499"/>
            <a:ext cx="8470061" cy="12044439"/>
          </a:xfrm>
          <a:prstGeom prst="rect">
            <a:avLst/>
          </a:prstGeom>
          <a:solidFill>
            <a:schemeClr val="lt1">
              <a:alpha val="9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ED931632-88A5-4CAE-A5B6-6F2C53DE905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69" y="68098"/>
            <a:ext cx="1235637" cy="123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94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to 11" hidden="1">
            <a:extLst>
              <a:ext uri="{FF2B5EF4-FFF2-40B4-BE49-F238E27FC236}">
                <a16:creationId xmlns:a16="http://schemas.microsoft.com/office/drawing/2014/main" id="{23A450B0-2B61-4D20-94CA-45F5673B6D4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223" name="Slide do think-cell" r:id="rId4" imgW="425" imgH="426" progId="TCLayout.ActiveDocument.1">
                  <p:embed/>
                </p:oleObj>
              </mc:Choice>
              <mc:Fallback>
                <p:oleObj name="Slide do think-cell" r:id="rId4" imgW="425" imgH="426" progId="TCLayout.ActiveDocument.1">
                  <p:embed/>
                  <p:pic>
                    <p:nvPicPr>
                      <p:cNvPr id="12" name="Objeto 11" hidden="1">
                        <a:extLst>
                          <a:ext uri="{FF2B5EF4-FFF2-40B4-BE49-F238E27FC236}">
                            <a16:creationId xmlns:a16="http://schemas.microsoft.com/office/drawing/2014/main" id="{23A450B0-2B61-4D20-94CA-45F5673B6D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1" name="Agrupar 50">
            <a:extLst>
              <a:ext uri="{FF2B5EF4-FFF2-40B4-BE49-F238E27FC236}">
                <a16:creationId xmlns:a16="http://schemas.microsoft.com/office/drawing/2014/main" id="{E757E056-26AB-4E2F-8799-77E2D2F3C873}"/>
              </a:ext>
            </a:extLst>
          </p:cNvPr>
          <p:cNvGrpSpPr/>
          <p:nvPr/>
        </p:nvGrpSpPr>
        <p:grpSpPr>
          <a:xfrm>
            <a:off x="9323294" y="1653407"/>
            <a:ext cx="6650422" cy="1573887"/>
            <a:chOff x="2184772" y="1265634"/>
            <a:chExt cx="20153168" cy="12044440"/>
          </a:xfrm>
        </p:grpSpPr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06430181-CF9D-4A35-9789-2153406198EC}"/>
                </a:ext>
              </a:extLst>
            </p:cNvPr>
            <p:cNvSpPr/>
            <p:nvPr/>
          </p:nvSpPr>
          <p:spPr>
            <a:xfrm>
              <a:off x="10595155" y="1265635"/>
              <a:ext cx="5871393" cy="11373833"/>
            </a:xfrm>
            <a:prstGeom prst="rect">
              <a:avLst/>
            </a:prstGeom>
            <a:solidFill>
              <a:srgbClr val="C00000"/>
            </a:soli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Elipse 3">
              <a:extLst>
                <a:ext uri="{FF2B5EF4-FFF2-40B4-BE49-F238E27FC236}">
                  <a16:creationId xmlns:a16="http://schemas.microsoft.com/office/drawing/2014/main" id="{7087EF6D-2D3F-4149-9772-6686136C2DAB}"/>
                </a:ext>
              </a:extLst>
            </p:cNvPr>
            <p:cNvSpPr/>
            <p:nvPr/>
          </p:nvSpPr>
          <p:spPr>
            <a:xfrm>
              <a:off x="10674503" y="1602543"/>
              <a:ext cx="1407557" cy="1292661"/>
            </a:xfrm>
            <a:custGeom>
              <a:avLst/>
              <a:gdLst>
                <a:gd name="connsiteX0" fmla="*/ 0 w 3233132"/>
                <a:gd name="connsiteY0" fmla="*/ 1591757 h 3183514"/>
                <a:gd name="connsiteX1" fmla="*/ 1616566 w 3233132"/>
                <a:gd name="connsiteY1" fmla="*/ 0 h 3183514"/>
                <a:gd name="connsiteX2" fmla="*/ 3233132 w 3233132"/>
                <a:gd name="connsiteY2" fmla="*/ 1591757 h 3183514"/>
                <a:gd name="connsiteX3" fmla="*/ 1616566 w 3233132"/>
                <a:gd name="connsiteY3" fmla="*/ 3183514 h 3183514"/>
                <a:gd name="connsiteX4" fmla="*/ 0 w 3233132"/>
                <a:gd name="connsiteY4" fmla="*/ 1591757 h 3183514"/>
                <a:gd name="connsiteX0" fmla="*/ 4861 w 3237993"/>
                <a:gd name="connsiteY0" fmla="*/ 1485431 h 3077188"/>
                <a:gd name="connsiteX1" fmla="*/ 1281185 w 3237993"/>
                <a:gd name="connsiteY1" fmla="*/ 0 h 3077188"/>
                <a:gd name="connsiteX2" fmla="*/ 3237993 w 3237993"/>
                <a:gd name="connsiteY2" fmla="*/ 1485431 h 3077188"/>
                <a:gd name="connsiteX3" fmla="*/ 1621427 w 3237993"/>
                <a:gd name="connsiteY3" fmla="*/ 3077188 h 3077188"/>
                <a:gd name="connsiteX4" fmla="*/ 4861 w 3237993"/>
                <a:gd name="connsiteY4" fmla="*/ 1485431 h 3077188"/>
                <a:gd name="connsiteX0" fmla="*/ 4861 w 3237993"/>
                <a:gd name="connsiteY0" fmla="*/ 1485431 h 2885802"/>
                <a:gd name="connsiteX1" fmla="*/ 1281185 w 3237993"/>
                <a:gd name="connsiteY1" fmla="*/ 0 h 2885802"/>
                <a:gd name="connsiteX2" fmla="*/ 3237993 w 3237993"/>
                <a:gd name="connsiteY2" fmla="*/ 1485431 h 2885802"/>
                <a:gd name="connsiteX3" fmla="*/ 1621427 w 3237993"/>
                <a:gd name="connsiteY3" fmla="*/ 2885802 h 2885802"/>
                <a:gd name="connsiteX4" fmla="*/ 4861 w 3237993"/>
                <a:gd name="connsiteY4" fmla="*/ 1485431 h 2885802"/>
                <a:gd name="connsiteX0" fmla="*/ 2785 w 3065796"/>
                <a:gd name="connsiteY0" fmla="*/ 1485446 h 2885827"/>
                <a:gd name="connsiteX1" fmla="*/ 1279109 w 3065796"/>
                <a:gd name="connsiteY1" fmla="*/ 15 h 2885827"/>
                <a:gd name="connsiteX2" fmla="*/ 3065796 w 3065796"/>
                <a:gd name="connsiteY2" fmla="*/ 1464180 h 2885827"/>
                <a:gd name="connsiteX3" fmla="*/ 1619351 w 3065796"/>
                <a:gd name="connsiteY3" fmla="*/ 2885817 h 2885827"/>
                <a:gd name="connsiteX4" fmla="*/ 2785 w 3065796"/>
                <a:gd name="connsiteY4" fmla="*/ 1485446 h 2885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5796" h="2885827">
                  <a:moveTo>
                    <a:pt x="2785" y="1485446"/>
                  </a:moveTo>
                  <a:cubicBezTo>
                    <a:pt x="-53922" y="1004479"/>
                    <a:pt x="768607" y="3559"/>
                    <a:pt x="1279109" y="15"/>
                  </a:cubicBezTo>
                  <a:cubicBezTo>
                    <a:pt x="1789611" y="-3529"/>
                    <a:pt x="3065796" y="585077"/>
                    <a:pt x="3065796" y="1464180"/>
                  </a:cubicBezTo>
                  <a:cubicBezTo>
                    <a:pt x="3065796" y="2343283"/>
                    <a:pt x="2129853" y="2882273"/>
                    <a:pt x="1619351" y="2885817"/>
                  </a:cubicBezTo>
                  <a:cubicBezTo>
                    <a:pt x="1108849" y="2889361"/>
                    <a:pt x="59492" y="1966413"/>
                    <a:pt x="2785" y="148544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50000"/>
              </a:schemeClr>
            </a:soli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F20878E9-83CA-4C73-85C3-55902BF9240B}"/>
                </a:ext>
              </a:extLst>
            </p:cNvPr>
            <p:cNvSpPr/>
            <p:nvPr/>
          </p:nvSpPr>
          <p:spPr>
            <a:xfrm>
              <a:off x="16466547" y="1265635"/>
              <a:ext cx="5871393" cy="11373833"/>
            </a:xfrm>
            <a:prstGeom prst="rect">
              <a:avLst/>
            </a:prstGeom>
            <a:solidFill>
              <a:srgbClr val="548235"/>
            </a:soli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Elipse 3">
              <a:extLst>
                <a:ext uri="{FF2B5EF4-FFF2-40B4-BE49-F238E27FC236}">
                  <a16:creationId xmlns:a16="http://schemas.microsoft.com/office/drawing/2014/main" id="{352F8550-3BEA-45B4-B3D4-94D4F2ED1AE5}"/>
                </a:ext>
              </a:extLst>
            </p:cNvPr>
            <p:cNvSpPr/>
            <p:nvPr/>
          </p:nvSpPr>
          <p:spPr>
            <a:xfrm>
              <a:off x="16559801" y="1602543"/>
              <a:ext cx="1407557" cy="1292661"/>
            </a:xfrm>
            <a:custGeom>
              <a:avLst/>
              <a:gdLst>
                <a:gd name="connsiteX0" fmla="*/ 0 w 3233132"/>
                <a:gd name="connsiteY0" fmla="*/ 1591757 h 3183514"/>
                <a:gd name="connsiteX1" fmla="*/ 1616566 w 3233132"/>
                <a:gd name="connsiteY1" fmla="*/ 0 h 3183514"/>
                <a:gd name="connsiteX2" fmla="*/ 3233132 w 3233132"/>
                <a:gd name="connsiteY2" fmla="*/ 1591757 h 3183514"/>
                <a:gd name="connsiteX3" fmla="*/ 1616566 w 3233132"/>
                <a:gd name="connsiteY3" fmla="*/ 3183514 h 3183514"/>
                <a:gd name="connsiteX4" fmla="*/ 0 w 3233132"/>
                <a:gd name="connsiteY4" fmla="*/ 1591757 h 3183514"/>
                <a:gd name="connsiteX0" fmla="*/ 4861 w 3237993"/>
                <a:gd name="connsiteY0" fmla="*/ 1485431 h 3077188"/>
                <a:gd name="connsiteX1" fmla="*/ 1281185 w 3237993"/>
                <a:gd name="connsiteY1" fmla="*/ 0 h 3077188"/>
                <a:gd name="connsiteX2" fmla="*/ 3237993 w 3237993"/>
                <a:gd name="connsiteY2" fmla="*/ 1485431 h 3077188"/>
                <a:gd name="connsiteX3" fmla="*/ 1621427 w 3237993"/>
                <a:gd name="connsiteY3" fmla="*/ 3077188 h 3077188"/>
                <a:gd name="connsiteX4" fmla="*/ 4861 w 3237993"/>
                <a:gd name="connsiteY4" fmla="*/ 1485431 h 3077188"/>
                <a:gd name="connsiteX0" fmla="*/ 4861 w 3237993"/>
                <a:gd name="connsiteY0" fmla="*/ 1485431 h 2885802"/>
                <a:gd name="connsiteX1" fmla="*/ 1281185 w 3237993"/>
                <a:gd name="connsiteY1" fmla="*/ 0 h 2885802"/>
                <a:gd name="connsiteX2" fmla="*/ 3237993 w 3237993"/>
                <a:gd name="connsiteY2" fmla="*/ 1485431 h 2885802"/>
                <a:gd name="connsiteX3" fmla="*/ 1621427 w 3237993"/>
                <a:gd name="connsiteY3" fmla="*/ 2885802 h 2885802"/>
                <a:gd name="connsiteX4" fmla="*/ 4861 w 3237993"/>
                <a:gd name="connsiteY4" fmla="*/ 1485431 h 2885802"/>
                <a:gd name="connsiteX0" fmla="*/ 2785 w 3065796"/>
                <a:gd name="connsiteY0" fmla="*/ 1485446 h 2885827"/>
                <a:gd name="connsiteX1" fmla="*/ 1279109 w 3065796"/>
                <a:gd name="connsiteY1" fmla="*/ 15 h 2885827"/>
                <a:gd name="connsiteX2" fmla="*/ 3065796 w 3065796"/>
                <a:gd name="connsiteY2" fmla="*/ 1464180 h 2885827"/>
                <a:gd name="connsiteX3" fmla="*/ 1619351 w 3065796"/>
                <a:gd name="connsiteY3" fmla="*/ 2885817 h 2885827"/>
                <a:gd name="connsiteX4" fmla="*/ 2785 w 3065796"/>
                <a:gd name="connsiteY4" fmla="*/ 1485446 h 2885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5796" h="2885827">
                  <a:moveTo>
                    <a:pt x="2785" y="1485446"/>
                  </a:moveTo>
                  <a:cubicBezTo>
                    <a:pt x="-53922" y="1004479"/>
                    <a:pt x="768607" y="3559"/>
                    <a:pt x="1279109" y="15"/>
                  </a:cubicBezTo>
                  <a:cubicBezTo>
                    <a:pt x="1789611" y="-3529"/>
                    <a:pt x="3065796" y="585077"/>
                    <a:pt x="3065796" y="1464180"/>
                  </a:cubicBezTo>
                  <a:cubicBezTo>
                    <a:pt x="3065796" y="2343283"/>
                    <a:pt x="2129853" y="2882273"/>
                    <a:pt x="1619351" y="2885817"/>
                  </a:cubicBezTo>
                  <a:cubicBezTo>
                    <a:pt x="1108849" y="2889361"/>
                    <a:pt x="59492" y="1966413"/>
                    <a:pt x="2785" y="148544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50000"/>
              </a:schemeClr>
            </a:soli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6D0BDF71-11B1-494B-8682-EDF4BD6E5C6F}"/>
                </a:ext>
              </a:extLst>
            </p:cNvPr>
            <p:cNvSpPr/>
            <p:nvPr/>
          </p:nvSpPr>
          <p:spPr>
            <a:xfrm>
              <a:off x="2184772" y="1265635"/>
              <a:ext cx="8410383" cy="12022169"/>
            </a:xfrm>
            <a:prstGeom prst="rect">
              <a:avLst/>
            </a:prstGeom>
            <a:solidFill>
              <a:srgbClr val="203864"/>
            </a:soli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2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\</a:t>
              </a:r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9D44C55F-A7C4-4D73-B096-0D4364083ED7}"/>
                </a:ext>
              </a:extLst>
            </p:cNvPr>
            <p:cNvSpPr/>
            <p:nvPr/>
          </p:nvSpPr>
          <p:spPr>
            <a:xfrm>
              <a:off x="10595155" y="12621549"/>
              <a:ext cx="11742785" cy="66625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8" name="Conector reto 57">
              <a:extLst>
                <a:ext uri="{FF2B5EF4-FFF2-40B4-BE49-F238E27FC236}">
                  <a16:creationId xmlns:a16="http://schemas.microsoft.com/office/drawing/2014/main" id="{3ACF0668-B3AE-4476-A983-227D7DEB078E}"/>
                </a:ext>
              </a:extLst>
            </p:cNvPr>
            <p:cNvCxnSpPr>
              <a:cxnSpLocks/>
            </p:cNvCxnSpPr>
            <p:nvPr/>
          </p:nvCxnSpPr>
          <p:spPr>
            <a:xfrm>
              <a:off x="3901231" y="1360759"/>
              <a:ext cx="0" cy="2709223"/>
            </a:xfrm>
            <a:prstGeom prst="line">
              <a:avLst/>
            </a:prstGeom>
            <a:noFill/>
            <a:ln w="635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59" name="CaixaDeTexto 58">
              <a:extLst>
                <a:ext uri="{FF2B5EF4-FFF2-40B4-BE49-F238E27FC236}">
                  <a16:creationId xmlns:a16="http://schemas.microsoft.com/office/drawing/2014/main" id="{A2C8947E-C903-40A6-B350-3633B3BF28D2}"/>
                </a:ext>
              </a:extLst>
            </p:cNvPr>
            <p:cNvSpPr txBox="1"/>
            <p:nvPr/>
          </p:nvSpPr>
          <p:spPr>
            <a:xfrm>
              <a:off x="4112115" y="1360759"/>
              <a:ext cx="5379505" cy="221598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4400" b="1" dirty="0">
                  <a:solidFill>
                    <a:schemeClr val="bg1"/>
                  </a:solidFill>
                </a:rPr>
                <a:t>Expansão do Mercado Livre</a:t>
              </a: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4400" b="1" dirty="0">
                  <a:solidFill>
                    <a:schemeClr val="bg1"/>
                  </a:solidFill>
                </a:rPr>
                <a:t>41,5% dos votos </a:t>
              </a:r>
              <a:endParaRPr kumimoji="0" lang="pt-BR" sz="4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0" name="Imagem 59">
              <a:extLst>
                <a:ext uri="{FF2B5EF4-FFF2-40B4-BE49-F238E27FC236}">
                  <a16:creationId xmlns:a16="http://schemas.microsoft.com/office/drawing/2014/main" id="{D35376DF-28A6-4467-8E43-7D01BDC19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449" y="1510964"/>
              <a:ext cx="1399774" cy="1399774"/>
            </a:xfrm>
            <a:prstGeom prst="rect">
              <a:avLst/>
            </a:prstGeom>
          </p:spPr>
        </p:pic>
        <p:sp>
          <p:nvSpPr>
            <p:cNvPr id="61" name="Elipse 3">
              <a:extLst>
                <a:ext uri="{FF2B5EF4-FFF2-40B4-BE49-F238E27FC236}">
                  <a16:creationId xmlns:a16="http://schemas.microsoft.com/office/drawing/2014/main" id="{891598C1-6349-4BB6-ADE0-12382D86D985}"/>
                </a:ext>
              </a:extLst>
            </p:cNvPr>
            <p:cNvSpPr/>
            <p:nvPr/>
          </p:nvSpPr>
          <p:spPr>
            <a:xfrm>
              <a:off x="2361666" y="1564521"/>
              <a:ext cx="1407557" cy="1292661"/>
            </a:xfrm>
            <a:custGeom>
              <a:avLst/>
              <a:gdLst>
                <a:gd name="connsiteX0" fmla="*/ 0 w 3233132"/>
                <a:gd name="connsiteY0" fmla="*/ 1591757 h 3183514"/>
                <a:gd name="connsiteX1" fmla="*/ 1616566 w 3233132"/>
                <a:gd name="connsiteY1" fmla="*/ 0 h 3183514"/>
                <a:gd name="connsiteX2" fmla="*/ 3233132 w 3233132"/>
                <a:gd name="connsiteY2" fmla="*/ 1591757 h 3183514"/>
                <a:gd name="connsiteX3" fmla="*/ 1616566 w 3233132"/>
                <a:gd name="connsiteY3" fmla="*/ 3183514 h 3183514"/>
                <a:gd name="connsiteX4" fmla="*/ 0 w 3233132"/>
                <a:gd name="connsiteY4" fmla="*/ 1591757 h 3183514"/>
                <a:gd name="connsiteX0" fmla="*/ 4861 w 3237993"/>
                <a:gd name="connsiteY0" fmla="*/ 1485431 h 3077188"/>
                <a:gd name="connsiteX1" fmla="*/ 1281185 w 3237993"/>
                <a:gd name="connsiteY1" fmla="*/ 0 h 3077188"/>
                <a:gd name="connsiteX2" fmla="*/ 3237993 w 3237993"/>
                <a:gd name="connsiteY2" fmla="*/ 1485431 h 3077188"/>
                <a:gd name="connsiteX3" fmla="*/ 1621427 w 3237993"/>
                <a:gd name="connsiteY3" fmla="*/ 3077188 h 3077188"/>
                <a:gd name="connsiteX4" fmla="*/ 4861 w 3237993"/>
                <a:gd name="connsiteY4" fmla="*/ 1485431 h 3077188"/>
                <a:gd name="connsiteX0" fmla="*/ 4861 w 3237993"/>
                <a:gd name="connsiteY0" fmla="*/ 1485431 h 2885802"/>
                <a:gd name="connsiteX1" fmla="*/ 1281185 w 3237993"/>
                <a:gd name="connsiteY1" fmla="*/ 0 h 2885802"/>
                <a:gd name="connsiteX2" fmla="*/ 3237993 w 3237993"/>
                <a:gd name="connsiteY2" fmla="*/ 1485431 h 2885802"/>
                <a:gd name="connsiteX3" fmla="*/ 1621427 w 3237993"/>
                <a:gd name="connsiteY3" fmla="*/ 2885802 h 2885802"/>
                <a:gd name="connsiteX4" fmla="*/ 4861 w 3237993"/>
                <a:gd name="connsiteY4" fmla="*/ 1485431 h 2885802"/>
                <a:gd name="connsiteX0" fmla="*/ 2785 w 3065796"/>
                <a:gd name="connsiteY0" fmla="*/ 1485446 h 2885827"/>
                <a:gd name="connsiteX1" fmla="*/ 1279109 w 3065796"/>
                <a:gd name="connsiteY1" fmla="*/ 15 h 2885827"/>
                <a:gd name="connsiteX2" fmla="*/ 3065796 w 3065796"/>
                <a:gd name="connsiteY2" fmla="*/ 1464180 h 2885827"/>
                <a:gd name="connsiteX3" fmla="*/ 1619351 w 3065796"/>
                <a:gd name="connsiteY3" fmla="*/ 2885817 h 2885827"/>
                <a:gd name="connsiteX4" fmla="*/ 2785 w 3065796"/>
                <a:gd name="connsiteY4" fmla="*/ 1485446 h 2885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5796" h="2885827">
                  <a:moveTo>
                    <a:pt x="2785" y="1485446"/>
                  </a:moveTo>
                  <a:cubicBezTo>
                    <a:pt x="-53922" y="1004479"/>
                    <a:pt x="768607" y="3559"/>
                    <a:pt x="1279109" y="15"/>
                  </a:cubicBezTo>
                  <a:cubicBezTo>
                    <a:pt x="1789611" y="-3529"/>
                    <a:pt x="3065796" y="585077"/>
                    <a:pt x="3065796" y="1464180"/>
                  </a:cubicBezTo>
                  <a:cubicBezTo>
                    <a:pt x="3065796" y="2343283"/>
                    <a:pt x="2129853" y="2882273"/>
                    <a:pt x="1619351" y="2885817"/>
                  </a:cubicBezTo>
                  <a:cubicBezTo>
                    <a:pt x="1108849" y="2889361"/>
                    <a:pt x="59492" y="1966413"/>
                    <a:pt x="2785" y="148544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50000"/>
              </a:schemeClr>
            </a:soli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2" name="Conector reto 61">
              <a:extLst>
                <a:ext uri="{FF2B5EF4-FFF2-40B4-BE49-F238E27FC236}">
                  <a16:creationId xmlns:a16="http://schemas.microsoft.com/office/drawing/2014/main" id="{F90136EA-1C10-40D2-8777-DBD9245B0CB6}"/>
                </a:ext>
              </a:extLst>
            </p:cNvPr>
            <p:cNvCxnSpPr>
              <a:cxnSpLocks/>
            </p:cNvCxnSpPr>
            <p:nvPr/>
          </p:nvCxnSpPr>
          <p:spPr>
            <a:xfrm>
              <a:off x="12214068" y="1398781"/>
              <a:ext cx="0" cy="2709223"/>
            </a:xfrm>
            <a:prstGeom prst="line">
              <a:avLst/>
            </a:prstGeom>
            <a:noFill/>
            <a:ln w="635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C363A33F-DB44-4329-B3A5-9C4C3A97028D}"/>
                </a:ext>
              </a:extLst>
            </p:cNvPr>
            <p:cNvSpPr txBox="1"/>
            <p:nvPr/>
          </p:nvSpPr>
          <p:spPr>
            <a:xfrm>
              <a:off x="12424953" y="1360759"/>
              <a:ext cx="3506002" cy="326243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4000" b="1" dirty="0">
                  <a:solidFill>
                    <a:schemeClr val="bg1"/>
                  </a:solidFill>
                </a:rPr>
                <a:t>Mecanismos de Formação de Preços</a:t>
              </a: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4000" b="1" dirty="0">
                  <a:solidFill>
                    <a:schemeClr val="bg1"/>
                  </a:solidFill>
                </a:rPr>
                <a:t>27,8% dos votos </a:t>
              </a:r>
              <a:endParaRPr kumimoji="0" lang="pt-BR" sz="4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4" name="Conector reto 63">
              <a:extLst>
                <a:ext uri="{FF2B5EF4-FFF2-40B4-BE49-F238E27FC236}">
                  <a16:creationId xmlns:a16="http://schemas.microsoft.com/office/drawing/2014/main" id="{571ACFE3-8A95-496C-87AE-0717CA8C243D}"/>
                </a:ext>
              </a:extLst>
            </p:cNvPr>
            <p:cNvCxnSpPr>
              <a:cxnSpLocks/>
            </p:cNvCxnSpPr>
            <p:nvPr/>
          </p:nvCxnSpPr>
          <p:spPr>
            <a:xfrm>
              <a:off x="18099366" y="1398781"/>
              <a:ext cx="0" cy="2709223"/>
            </a:xfrm>
            <a:prstGeom prst="line">
              <a:avLst/>
            </a:prstGeom>
            <a:noFill/>
            <a:ln w="635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65" name="CaixaDeTexto 64">
              <a:extLst>
                <a:ext uri="{FF2B5EF4-FFF2-40B4-BE49-F238E27FC236}">
                  <a16:creationId xmlns:a16="http://schemas.microsoft.com/office/drawing/2014/main" id="{314C2F02-ED7F-409E-BE82-B13D7F7FF5DF}"/>
                </a:ext>
              </a:extLst>
            </p:cNvPr>
            <p:cNvSpPr txBox="1"/>
            <p:nvPr/>
          </p:nvSpPr>
          <p:spPr>
            <a:xfrm>
              <a:off x="18310251" y="1360759"/>
              <a:ext cx="3506002" cy="264687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4000" b="1" dirty="0">
                  <a:solidFill>
                    <a:schemeClr val="bg1"/>
                  </a:solidFill>
                </a:rPr>
                <a:t>Segurança de Mercado</a:t>
              </a: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4000" b="1" dirty="0">
                  <a:solidFill>
                    <a:schemeClr val="bg1"/>
                  </a:solidFill>
                </a:rPr>
                <a:t>26,8% dos votos </a:t>
              </a:r>
              <a:endParaRPr kumimoji="0" lang="pt-BR" sz="4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6" name="Conector reto 65">
              <a:extLst>
                <a:ext uri="{FF2B5EF4-FFF2-40B4-BE49-F238E27FC236}">
                  <a16:creationId xmlns:a16="http://schemas.microsoft.com/office/drawing/2014/main" id="{00CE3435-EF25-4C03-AC06-F731EBF6C50D}"/>
                </a:ext>
              </a:extLst>
            </p:cNvPr>
            <p:cNvCxnSpPr>
              <a:cxnSpLocks/>
            </p:cNvCxnSpPr>
            <p:nvPr/>
          </p:nvCxnSpPr>
          <p:spPr>
            <a:xfrm>
              <a:off x="11419798" y="12668475"/>
              <a:ext cx="0" cy="310276"/>
            </a:xfrm>
            <a:prstGeom prst="line">
              <a:avLst/>
            </a:prstGeom>
            <a:noFill/>
            <a:ln w="635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67" name="Elipse 3">
              <a:extLst>
                <a:ext uri="{FF2B5EF4-FFF2-40B4-BE49-F238E27FC236}">
                  <a16:creationId xmlns:a16="http://schemas.microsoft.com/office/drawing/2014/main" id="{3C8A8E42-5F44-43FC-B1C7-01B25B5082BA}"/>
                </a:ext>
              </a:extLst>
            </p:cNvPr>
            <p:cNvSpPr/>
            <p:nvPr/>
          </p:nvSpPr>
          <p:spPr>
            <a:xfrm>
              <a:off x="10718146" y="12623212"/>
              <a:ext cx="577709" cy="597565"/>
            </a:xfrm>
            <a:custGeom>
              <a:avLst/>
              <a:gdLst>
                <a:gd name="connsiteX0" fmla="*/ 0 w 3233132"/>
                <a:gd name="connsiteY0" fmla="*/ 1591757 h 3183514"/>
                <a:gd name="connsiteX1" fmla="*/ 1616566 w 3233132"/>
                <a:gd name="connsiteY1" fmla="*/ 0 h 3183514"/>
                <a:gd name="connsiteX2" fmla="*/ 3233132 w 3233132"/>
                <a:gd name="connsiteY2" fmla="*/ 1591757 h 3183514"/>
                <a:gd name="connsiteX3" fmla="*/ 1616566 w 3233132"/>
                <a:gd name="connsiteY3" fmla="*/ 3183514 h 3183514"/>
                <a:gd name="connsiteX4" fmla="*/ 0 w 3233132"/>
                <a:gd name="connsiteY4" fmla="*/ 1591757 h 3183514"/>
                <a:gd name="connsiteX0" fmla="*/ 4861 w 3237993"/>
                <a:gd name="connsiteY0" fmla="*/ 1485431 h 3077188"/>
                <a:gd name="connsiteX1" fmla="*/ 1281185 w 3237993"/>
                <a:gd name="connsiteY1" fmla="*/ 0 h 3077188"/>
                <a:gd name="connsiteX2" fmla="*/ 3237993 w 3237993"/>
                <a:gd name="connsiteY2" fmla="*/ 1485431 h 3077188"/>
                <a:gd name="connsiteX3" fmla="*/ 1621427 w 3237993"/>
                <a:gd name="connsiteY3" fmla="*/ 3077188 h 3077188"/>
                <a:gd name="connsiteX4" fmla="*/ 4861 w 3237993"/>
                <a:gd name="connsiteY4" fmla="*/ 1485431 h 3077188"/>
                <a:gd name="connsiteX0" fmla="*/ 4861 w 3237993"/>
                <a:gd name="connsiteY0" fmla="*/ 1485431 h 2885802"/>
                <a:gd name="connsiteX1" fmla="*/ 1281185 w 3237993"/>
                <a:gd name="connsiteY1" fmla="*/ 0 h 2885802"/>
                <a:gd name="connsiteX2" fmla="*/ 3237993 w 3237993"/>
                <a:gd name="connsiteY2" fmla="*/ 1485431 h 2885802"/>
                <a:gd name="connsiteX3" fmla="*/ 1621427 w 3237993"/>
                <a:gd name="connsiteY3" fmla="*/ 2885802 h 2885802"/>
                <a:gd name="connsiteX4" fmla="*/ 4861 w 3237993"/>
                <a:gd name="connsiteY4" fmla="*/ 1485431 h 2885802"/>
                <a:gd name="connsiteX0" fmla="*/ 2785 w 3065796"/>
                <a:gd name="connsiteY0" fmla="*/ 1485446 h 2885827"/>
                <a:gd name="connsiteX1" fmla="*/ 1279109 w 3065796"/>
                <a:gd name="connsiteY1" fmla="*/ 15 h 2885827"/>
                <a:gd name="connsiteX2" fmla="*/ 3065796 w 3065796"/>
                <a:gd name="connsiteY2" fmla="*/ 1464180 h 2885827"/>
                <a:gd name="connsiteX3" fmla="*/ 1619351 w 3065796"/>
                <a:gd name="connsiteY3" fmla="*/ 2885817 h 2885827"/>
                <a:gd name="connsiteX4" fmla="*/ 2785 w 3065796"/>
                <a:gd name="connsiteY4" fmla="*/ 1485446 h 2885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5796" h="2885827">
                  <a:moveTo>
                    <a:pt x="2785" y="1485446"/>
                  </a:moveTo>
                  <a:cubicBezTo>
                    <a:pt x="-53922" y="1004479"/>
                    <a:pt x="768607" y="3559"/>
                    <a:pt x="1279109" y="15"/>
                  </a:cubicBezTo>
                  <a:cubicBezTo>
                    <a:pt x="1789611" y="-3529"/>
                    <a:pt x="3065796" y="585077"/>
                    <a:pt x="3065796" y="1464180"/>
                  </a:cubicBezTo>
                  <a:cubicBezTo>
                    <a:pt x="3065796" y="2343283"/>
                    <a:pt x="2129853" y="2882273"/>
                    <a:pt x="1619351" y="2885817"/>
                  </a:cubicBezTo>
                  <a:cubicBezTo>
                    <a:pt x="1108849" y="2889361"/>
                    <a:pt x="59492" y="1966413"/>
                    <a:pt x="2785" y="148544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50000"/>
              </a:schemeClr>
            </a:soli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8" name="Imagem 67">
              <a:extLst>
                <a:ext uri="{FF2B5EF4-FFF2-40B4-BE49-F238E27FC236}">
                  <a16:creationId xmlns:a16="http://schemas.microsoft.com/office/drawing/2014/main" id="{D03DDD7F-C95E-4CA0-BB3F-A859FAAA4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52247" y="1537541"/>
              <a:ext cx="1422663" cy="1422663"/>
            </a:xfrm>
            <a:prstGeom prst="rect">
              <a:avLst/>
            </a:prstGeom>
          </p:spPr>
        </p:pic>
        <p:pic>
          <p:nvPicPr>
            <p:cNvPr id="69" name="Imagem 68">
              <a:extLst>
                <a:ext uri="{FF2B5EF4-FFF2-40B4-BE49-F238E27FC236}">
                  <a16:creationId xmlns:a16="http://schemas.microsoft.com/office/drawing/2014/main" id="{EC0A2844-F0B0-400F-A9E6-9F87B6936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8681" y="1643347"/>
              <a:ext cx="1211049" cy="1211049"/>
            </a:xfrm>
            <a:prstGeom prst="rect">
              <a:avLst/>
            </a:prstGeom>
          </p:spPr>
        </p:pic>
        <p:pic>
          <p:nvPicPr>
            <p:cNvPr id="70" name="Imagem 69">
              <a:extLst>
                <a:ext uri="{FF2B5EF4-FFF2-40B4-BE49-F238E27FC236}">
                  <a16:creationId xmlns:a16="http://schemas.microsoft.com/office/drawing/2014/main" id="{DA699856-3D63-427D-A196-7A710F4C6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4450" y="12522961"/>
              <a:ext cx="787113" cy="787113"/>
            </a:xfrm>
            <a:prstGeom prst="rect">
              <a:avLst/>
            </a:prstGeom>
          </p:spPr>
        </p:pic>
        <p:sp>
          <p:nvSpPr>
            <p:cNvPr id="71" name="CaixaDeTexto 70">
              <a:extLst>
                <a:ext uri="{FF2B5EF4-FFF2-40B4-BE49-F238E27FC236}">
                  <a16:creationId xmlns:a16="http://schemas.microsoft.com/office/drawing/2014/main" id="{4B1AF5E6-411F-4F37-90EE-7D0E626A4CDA}"/>
                </a:ext>
              </a:extLst>
            </p:cNvPr>
            <p:cNvSpPr txBox="1"/>
            <p:nvPr/>
          </p:nvSpPr>
          <p:spPr>
            <a:xfrm>
              <a:off x="10595155" y="1265634"/>
              <a:ext cx="11742777" cy="1204443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0FA91B6A-964D-41AF-AC34-F4569002F8E9}"/>
              </a:ext>
            </a:extLst>
          </p:cNvPr>
          <p:cNvSpPr txBox="1"/>
          <p:nvPr/>
        </p:nvSpPr>
        <p:spPr>
          <a:xfrm>
            <a:off x="9323294" y="1451796"/>
            <a:ext cx="7178885" cy="22293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6A86C0E7-E169-4F16-A6BD-113F5E8C9456}"/>
              </a:ext>
            </a:extLst>
          </p:cNvPr>
          <p:cNvCxnSpPr>
            <a:cxnSpLocks/>
          </p:cNvCxnSpPr>
          <p:nvPr/>
        </p:nvCxnSpPr>
        <p:spPr>
          <a:xfrm>
            <a:off x="3901231" y="1360759"/>
            <a:ext cx="0" cy="2709223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477E6566-738D-4C9B-84FD-10FE170142EC}"/>
              </a:ext>
            </a:extLst>
          </p:cNvPr>
          <p:cNvSpPr txBox="1"/>
          <p:nvPr/>
        </p:nvSpPr>
        <p:spPr>
          <a:xfrm>
            <a:off x="4112115" y="1360759"/>
            <a:ext cx="5379505" cy="406264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6000" b="1" dirty="0">
                <a:solidFill>
                  <a:schemeClr val="bg1"/>
                </a:solidFill>
              </a:rPr>
              <a:t>Expansão do Mercado Livre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6600" b="1" dirty="0">
                <a:solidFill>
                  <a:schemeClr val="bg1"/>
                </a:solidFill>
              </a:rPr>
              <a:t>41,5% dos votos </a:t>
            </a:r>
            <a:endParaRPr kumimoji="0" lang="pt-BR" sz="6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</p:txBody>
      </p:sp>
      <p:sp>
        <p:nvSpPr>
          <p:cNvPr id="50" name="Elipse 3">
            <a:extLst>
              <a:ext uri="{FF2B5EF4-FFF2-40B4-BE49-F238E27FC236}">
                <a16:creationId xmlns:a16="http://schemas.microsoft.com/office/drawing/2014/main" id="{F034A1CC-8D89-4A29-9D7C-AFAFC4C652CC}"/>
              </a:ext>
            </a:extLst>
          </p:cNvPr>
          <p:cNvSpPr/>
          <p:nvPr/>
        </p:nvSpPr>
        <p:spPr>
          <a:xfrm>
            <a:off x="300831" y="68098"/>
            <a:ext cx="1407557" cy="1292661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ED931632-88A5-4CAE-A5B6-6F2C53DE90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69" y="68098"/>
            <a:ext cx="1235637" cy="1235637"/>
          </a:xfrm>
          <a:prstGeom prst="rect">
            <a:avLst/>
          </a:prstGeom>
        </p:spPr>
      </p:pic>
      <p:sp>
        <p:nvSpPr>
          <p:cNvPr id="84" name="Retângulo 83">
            <a:extLst>
              <a:ext uri="{FF2B5EF4-FFF2-40B4-BE49-F238E27FC236}">
                <a16:creationId xmlns:a16="http://schemas.microsoft.com/office/drawing/2014/main" id="{6D7F1FF1-E4ED-417D-B1D5-43ACA95F810E}"/>
              </a:ext>
            </a:extLst>
          </p:cNvPr>
          <p:cNvSpPr/>
          <p:nvPr/>
        </p:nvSpPr>
        <p:spPr>
          <a:xfrm>
            <a:off x="2132484" y="1218451"/>
            <a:ext cx="11742785" cy="666255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5" name="Conector reto 84">
            <a:extLst>
              <a:ext uri="{FF2B5EF4-FFF2-40B4-BE49-F238E27FC236}">
                <a16:creationId xmlns:a16="http://schemas.microsoft.com/office/drawing/2014/main" id="{35E8099D-6A26-4432-8BA4-559C4F2BF341}"/>
              </a:ext>
            </a:extLst>
          </p:cNvPr>
          <p:cNvCxnSpPr>
            <a:cxnSpLocks/>
          </p:cNvCxnSpPr>
          <p:nvPr/>
        </p:nvCxnSpPr>
        <p:spPr>
          <a:xfrm>
            <a:off x="2957127" y="1265377"/>
            <a:ext cx="0" cy="310276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6" name="Elipse 3">
            <a:extLst>
              <a:ext uri="{FF2B5EF4-FFF2-40B4-BE49-F238E27FC236}">
                <a16:creationId xmlns:a16="http://schemas.microsoft.com/office/drawing/2014/main" id="{62CF92E3-C8DD-48BC-B29D-2770110F75CB}"/>
              </a:ext>
            </a:extLst>
          </p:cNvPr>
          <p:cNvSpPr/>
          <p:nvPr/>
        </p:nvSpPr>
        <p:spPr>
          <a:xfrm>
            <a:off x="2255475" y="1220114"/>
            <a:ext cx="577709" cy="597565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Imagem 86">
            <a:extLst>
              <a:ext uri="{FF2B5EF4-FFF2-40B4-BE49-F238E27FC236}">
                <a16:creationId xmlns:a16="http://schemas.microsoft.com/office/drawing/2014/main" id="{DF3B4F23-C338-4ABA-B800-77920783AE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779" y="1119863"/>
            <a:ext cx="787113" cy="787113"/>
          </a:xfrm>
          <a:prstGeom prst="rect">
            <a:avLst/>
          </a:prstGeom>
        </p:spPr>
      </p:pic>
      <p:sp>
        <p:nvSpPr>
          <p:cNvPr id="88" name="CaixaDeTexto 87">
            <a:extLst>
              <a:ext uri="{FF2B5EF4-FFF2-40B4-BE49-F238E27FC236}">
                <a16:creationId xmlns:a16="http://schemas.microsoft.com/office/drawing/2014/main" id="{606B832C-863B-46F4-9296-4527337DAC8C}"/>
              </a:ext>
            </a:extLst>
          </p:cNvPr>
          <p:cNvSpPr txBox="1"/>
          <p:nvPr/>
        </p:nvSpPr>
        <p:spPr>
          <a:xfrm>
            <a:off x="3077235" y="1061261"/>
            <a:ext cx="12079013" cy="92332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2400" b="1" dirty="0">
                <a:solidFill>
                  <a:schemeClr val="bg1"/>
                </a:solidFill>
              </a:rPr>
              <a:t>Desenvolvimento de Outros Mercados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2400" b="1" dirty="0">
                <a:solidFill>
                  <a:schemeClr val="bg1"/>
                </a:solidFill>
              </a:rPr>
              <a:t>7,4% dos votos </a:t>
            </a:r>
            <a:endParaRPr kumimoji="0" lang="pt-BR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CaixaDeTexto 88">
            <a:extLst>
              <a:ext uri="{FF2B5EF4-FFF2-40B4-BE49-F238E27FC236}">
                <a16:creationId xmlns:a16="http://schemas.microsoft.com/office/drawing/2014/main" id="{FECCA51E-028A-4F76-B1F6-DC6275DAAE7E}"/>
              </a:ext>
            </a:extLst>
          </p:cNvPr>
          <p:cNvSpPr txBox="1"/>
          <p:nvPr/>
        </p:nvSpPr>
        <p:spPr>
          <a:xfrm>
            <a:off x="2132483" y="2945802"/>
            <a:ext cx="14323868" cy="10235942"/>
          </a:xfrm>
          <a:prstGeom prst="rect">
            <a:avLst/>
          </a:prstGeom>
          <a:solidFill>
            <a:schemeClr val="bg1"/>
          </a:solidFill>
          <a:ln w="25400" cap="flat">
            <a:solidFill>
              <a:srgbClr val="F44F1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 anchorCtr="0">
            <a:noAutofit/>
          </a:bodyPr>
          <a:lstStyle/>
          <a:p>
            <a:pPr marL="1143000" lvl="1" indent="-1143000">
              <a:spcBef>
                <a:spcPts val="600"/>
              </a:spcBef>
              <a:spcAft>
                <a:spcPts val="600"/>
              </a:spcAft>
              <a:buClr>
                <a:srgbClr val="F44F15"/>
              </a:buClr>
              <a:buFont typeface="Wingdings" panose="05000000000000000000" pitchFamily="2" charset="2"/>
              <a:buChar char="q"/>
            </a:pPr>
            <a:r>
              <a:rPr lang="pt-BR" sz="4000" b="1" dirty="0"/>
              <a:t>Atuar para o desenvolvimento do mercado de Derivativos</a:t>
            </a:r>
          </a:p>
          <a:p>
            <a:pPr marL="1143000" lvl="1" indent="-1143000">
              <a:spcBef>
                <a:spcPts val="600"/>
              </a:spcBef>
              <a:spcAft>
                <a:spcPts val="600"/>
              </a:spcAft>
              <a:buClr>
                <a:srgbClr val="F44F15"/>
              </a:buClr>
              <a:buFont typeface="Wingdings" panose="05000000000000000000" pitchFamily="2" charset="2"/>
              <a:buChar char="q"/>
            </a:pPr>
            <a:endParaRPr lang="pt-BR" sz="4000" b="1" dirty="0"/>
          </a:p>
          <a:p>
            <a:pPr marL="1143000" lvl="1" indent="-1143000">
              <a:spcBef>
                <a:spcPts val="600"/>
              </a:spcBef>
              <a:spcAft>
                <a:spcPts val="600"/>
              </a:spcAft>
              <a:buClr>
                <a:srgbClr val="F44F15"/>
              </a:buClr>
              <a:buFont typeface="Wingdings" panose="05000000000000000000" pitchFamily="2" charset="2"/>
              <a:buChar char="q"/>
            </a:pPr>
            <a:r>
              <a:rPr lang="pt-BR" sz="4000" b="1" dirty="0"/>
              <a:t>Monitorar e atuar no mercado de gás natural, incluindo a regulamentação nos Estados</a:t>
            </a:r>
          </a:p>
          <a:p>
            <a:pPr marL="1143000" lvl="1" indent="-1143000">
              <a:spcBef>
                <a:spcPts val="600"/>
              </a:spcBef>
              <a:spcAft>
                <a:spcPts val="600"/>
              </a:spcAft>
              <a:buClr>
                <a:srgbClr val="F44F15"/>
              </a:buClr>
              <a:buFont typeface="Wingdings" panose="05000000000000000000" pitchFamily="2" charset="2"/>
              <a:buChar char="q"/>
            </a:pPr>
            <a:endParaRPr lang="pt-BR" sz="4000" b="1" dirty="0"/>
          </a:p>
          <a:p>
            <a:pPr marL="1143000" lvl="1" indent="-1143000">
              <a:spcBef>
                <a:spcPts val="600"/>
              </a:spcBef>
              <a:spcAft>
                <a:spcPts val="600"/>
              </a:spcAft>
              <a:buClr>
                <a:srgbClr val="F44F15"/>
              </a:buClr>
              <a:buFont typeface="Wingdings" panose="05000000000000000000" pitchFamily="2" charset="2"/>
              <a:buChar char="q"/>
            </a:pPr>
            <a:r>
              <a:rPr lang="pt-BR" sz="4000" b="1" dirty="0"/>
              <a:t>Atuar, sob demanda, em outros mercados de energia, tais como etanol e CO</a:t>
            </a:r>
            <a:r>
              <a:rPr lang="pt-BR" sz="4000" b="1" baseline="-25000" dirty="0"/>
              <a:t>2</a:t>
            </a:r>
          </a:p>
        </p:txBody>
      </p:sp>
      <p:sp>
        <p:nvSpPr>
          <p:cNvPr id="90" name="Título 1">
            <a:extLst>
              <a:ext uri="{FF2B5EF4-FFF2-40B4-BE49-F238E27FC236}">
                <a16:creationId xmlns:a16="http://schemas.microsoft.com/office/drawing/2014/main" id="{A916747F-80EA-475F-8C1B-9A97DA32CC78}"/>
              </a:ext>
            </a:extLst>
          </p:cNvPr>
          <p:cNvSpPr txBox="1">
            <a:spLocks/>
          </p:cNvSpPr>
          <p:nvPr/>
        </p:nvSpPr>
        <p:spPr>
          <a:xfrm>
            <a:off x="1886210" y="390700"/>
            <a:ext cx="25660090" cy="13167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solidFill>
                  <a:srgbClr val="F44F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Desenvolvimento de Outros Mercados – 4ª Bandeira mais votada com </a:t>
            </a:r>
            <a:r>
              <a:rPr lang="pt-BR" sz="5400" b="1" dirty="0">
                <a:latin typeface="Calibri" panose="020F0502020204030204" pitchFamily="34" charset="0"/>
                <a:cs typeface="Calibri" panose="020F0502020204030204" pitchFamily="34" charset="0"/>
              </a:rPr>
              <a:t>7,4%</a:t>
            </a:r>
            <a:r>
              <a:rPr lang="pt-BR" b="1" dirty="0">
                <a:solidFill>
                  <a:srgbClr val="F44F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dos votos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7C2EE8B6-BC22-4718-AE5C-F678DBDA3D36}"/>
              </a:ext>
            </a:extLst>
          </p:cNvPr>
          <p:cNvSpPr/>
          <p:nvPr/>
        </p:nvSpPr>
        <p:spPr>
          <a:xfrm>
            <a:off x="2161779" y="1911195"/>
            <a:ext cx="14294572" cy="923328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solidFill>
              <a:srgbClr val="F44F1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1" dirty="0"/>
              <a:t>ATIVIDADES PRINCIPAIS</a:t>
            </a:r>
            <a:endParaRPr kumimoji="0" lang="pt-BR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54598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lipse 3">
            <a:extLst>
              <a:ext uri="{FF2B5EF4-FFF2-40B4-BE49-F238E27FC236}">
                <a16:creationId xmlns:a16="http://schemas.microsoft.com/office/drawing/2014/main" id="{7AADFE70-9414-464C-9FD9-C59B4FE812BA}"/>
              </a:ext>
            </a:extLst>
          </p:cNvPr>
          <p:cNvSpPr/>
          <p:nvPr/>
        </p:nvSpPr>
        <p:spPr>
          <a:xfrm rot="19583597">
            <a:off x="13141406" y="2187464"/>
            <a:ext cx="2614938" cy="2159995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id="{839C584B-D91C-4C90-A07B-6E27AB80368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372936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8360" name="Slide do think-cell" r:id="rId4" imgW="425" imgH="426" progId="TCLayout.ActiveDocument.1">
                  <p:embed/>
                </p:oleObj>
              </mc:Choice>
              <mc:Fallback>
                <p:oleObj name="Slide do think-cell" r:id="rId4" imgW="425" imgH="426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id="{839C584B-D91C-4C90-A07B-6E27AB8036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" name="Imagem 44" descr="Uma imagem contendo fogos de artifício, pipa&#10;&#10;Descrição gerada automaticamente">
            <a:extLst>
              <a:ext uri="{FF2B5EF4-FFF2-40B4-BE49-F238E27FC236}">
                <a16:creationId xmlns:a16="http://schemas.microsoft.com/office/drawing/2014/main" id="{07B3AA37-B271-4C75-A163-A3B61F9EA4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93785" flipH="1" flipV="1">
            <a:off x="8921186" y="1062095"/>
            <a:ext cx="4901409" cy="4901409"/>
          </a:xfrm>
          <a:prstGeom prst="rect">
            <a:avLst/>
          </a:prstGeom>
        </p:spPr>
      </p:pic>
      <p:pic>
        <p:nvPicPr>
          <p:cNvPr id="47" name="Imagem 46" descr="Uma imagem contendo fogos de artifício, pipa&#10;&#10;Descrição gerada automaticamente">
            <a:extLst>
              <a:ext uri="{FF2B5EF4-FFF2-40B4-BE49-F238E27FC236}">
                <a16:creationId xmlns:a16="http://schemas.microsoft.com/office/drawing/2014/main" id="{D397E8F4-832E-4F39-B618-E6C55642AD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11293" flipH="1" flipV="1">
            <a:off x="10326487" y="7325773"/>
            <a:ext cx="4902251" cy="4902251"/>
          </a:xfrm>
          <a:prstGeom prst="rect">
            <a:avLst/>
          </a:prstGeom>
        </p:spPr>
      </p:pic>
      <p:pic>
        <p:nvPicPr>
          <p:cNvPr id="48" name="Imagem 47" descr="Uma imagem contendo fogos de artifício, pipa&#10;&#10;Descrição gerada automaticamente">
            <a:extLst>
              <a:ext uri="{FF2B5EF4-FFF2-40B4-BE49-F238E27FC236}">
                <a16:creationId xmlns:a16="http://schemas.microsoft.com/office/drawing/2014/main" id="{BE3B6EEF-24FB-4042-8096-0FFA803250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80172" flipH="1" flipV="1">
            <a:off x="13023285" y="3586515"/>
            <a:ext cx="4901409" cy="4901409"/>
          </a:xfrm>
          <a:prstGeom prst="rect">
            <a:avLst/>
          </a:prstGeom>
        </p:spPr>
      </p:pic>
      <p:sp>
        <p:nvSpPr>
          <p:cNvPr id="24" name="Elipse 3">
            <a:extLst>
              <a:ext uri="{FF2B5EF4-FFF2-40B4-BE49-F238E27FC236}">
                <a16:creationId xmlns:a16="http://schemas.microsoft.com/office/drawing/2014/main" id="{F7A035CA-B007-4991-AC6F-20B2829D5DF7}"/>
              </a:ext>
            </a:extLst>
          </p:cNvPr>
          <p:cNvSpPr/>
          <p:nvPr/>
        </p:nvSpPr>
        <p:spPr>
          <a:xfrm>
            <a:off x="8799347" y="4906295"/>
            <a:ext cx="6763376" cy="3435533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  <a:gd name="connsiteX0" fmla="*/ 2777 w 3051070"/>
              <a:gd name="connsiteY0" fmla="*/ 1492923 h 2895991"/>
              <a:gd name="connsiteX1" fmla="*/ 1279101 w 3051070"/>
              <a:gd name="connsiteY1" fmla="*/ 7492 h 2895991"/>
              <a:gd name="connsiteX2" fmla="*/ 3051070 w 3051070"/>
              <a:gd name="connsiteY2" fmla="*/ 1128518 h 2895991"/>
              <a:gd name="connsiteX3" fmla="*/ 1619343 w 3051070"/>
              <a:gd name="connsiteY3" fmla="*/ 2893294 h 2895991"/>
              <a:gd name="connsiteX4" fmla="*/ 2777 w 3051070"/>
              <a:gd name="connsiteY4" fmla="*/ 1492923 h 2895991"/>
              <a:gd name="connsiteX0" fmla="*/ 3007 w 3051300"/>
              <a:gd name="connsiteY0" fmla="*/ 1492923 h 2445227"/>
              <a:gd name="connsiteX1" fmla="*/ 1279331 w 3051300"/>
              <a:gd name="connsiteY1" fmla="*/ 7492 h 2445227"/>
              <a:gd name="connsiteX2" fmla="*/ 3051300 w 3051300"/>
              <a:gd name="connsiteY2" fmla="*/ 1128518 h 2445227"/>
              <a:gd name="connsiteX3" fmla="*/ 1634291 w 3051300"/>
              <a:gd name="connsiteY3" fmla="*/ 2440974 h 2445227"/>
              <a:gd name="connsiteX4" fmla="*/ 3007 w 3051300"/>
              <a:gd name="connsiteY4" fmla="*/ 1492923 h 2445227"/>
              <a:gd name="connsiteX0" fmla="*/ 3007 w 3051300"/>
              <a:gd name="connsiteY0" fmla="*/ 1492923 h 2533731"/>
              <a:gd name="connsiteX1" fmla="*/ 1279331 w 3051300"/>
              <a:gd name="connsiteY1" fmla="*/ 7492 h 2533731"/>
              <a:gd name="connsiteX2" fmla="*/ 3051300 w 3051300"/>
              <a:gd name="connsiteY2" fmla="*/ 1128518 h 2533731"/>
              <a:gd name="connsiteX3" fmla="*/ 1634291 w 3051300"/>
              <a:gd name="connsiteY3" fmla="*/ 2440974 h 2533731"/>
              <a:gd name="connsiteX4" fmla="*/ 3007 w 3051300"/>
              <a:gd name="connsiteY4" fmla="*/ 1492923 h 2533731"/>
              <a:gd name="connsiteX0" fmla="*/ 2891 w 3051184"/>
              <a:gd name="connsiteY0" fmla="*/ 1492923 h 2725334"/>
              <a:gd name="connsiteX1" fmla="*/ 1279215 w 3051184"/>
              <a:gd name="connsiteY1" fmla="*/ 7492 h 2725334"/>
              <a:gd name="connsiteX2" fmla="*/ 3051184 w 3051184"/>
              <a:gd name="connsiteY2" fmla="*/ 1128518 h 2725334"/>
              <a:gd name="connsiteX3" fmla="*/ 1626816 w 3051184"/>
              <a:gd name="connsiteY3" fmla="*/ 2643738 h 2725334"/>
              <a:gd name="connsiteX4" fmla="*/ 2891 w 3051184"/>
              <a:gd name="connsiteY4" fmla="*/ 1492923 h 2725334"/>
              <a:gd name="connsiteX0" fmla="*/ 3256 w 2933803"/>
              <a:gd name="connsiteY0" fmla="*/ 1460491 h 2645435"/>
              <a:gd name="connsiteX1" fmla="*/ 1161834 w 2933803"/>
              <a:gd name="connsiteY1" fmla="*/ 6440 h 2645435"/>
              <a:gd name="connsiteX2" fmla="*/ 2933803 w 2933803"/>
              <a:gd name="connsiteY2" fmla="*/ 1127466 h 2645435"/>
              <a:gd name="connsiteX3" fmla="*/ 1509435 w 2933803"/>
              <a:gd name="connsiteY3" fmla="*/ 2642686 h 2645435"/>
              <a:gd name="connsiteX4" fmla="*/ 3256 w 2933803"/>
              <a:gd name="connsiteY4" fmla="*/ 1460491 h 2645435"/>
              <a:gd name="connsiteX0" fmla="*/ 3099 w 2933646"/>
              <a:gd name="connsiteY0" fmla="*/ 1677766 h 2862834"/>
              <a:gd name="connsiteX1" fmla="*/ 1169036 w 2933646"/>
              <a:gd name="connsiteY1" fmla="*/ 4059 h 2862834"/>
              <a:gd name="connsiteX2" fmla="*/ 2933646 w 2933646"/>
              <a:gd name="connsiteY2" fmla="*/ 1344741 h 2862834"/>
              <a:gd name="connsiteX3" fmla="*/ 1509278 w 2933646"/>
              <a:gd name="connsiteY3" fmla="*/ 2859961 h 2862834"/>
              <a:gd name="connsiteX4" fmla="*/ 3099 w 2933646"/>
              <a:gd name="connsiteY4" fmla="*/ 1677766 h 2862834"/>
              <a:gd name="connsiteX0" fmla="*/ 3709 w 2779714"/>
              <a:gd name="connsiteY0" fmla="*/ 1742005 h 2865731"/>
              <a:gd name="connsiteX1" fmla="*/ 1015104 w 2779714"/>
              <a:gd name="connsiteY1" fmla="*/ 5540 h 2865731"/>
              <a:gd name="connsiteX2" fmla="*/ 2779714 w 2779714"/>
              <a:gd name="connsiteY2" fmla="*/ 1346222 h 2865731"/>
              <a:gd name="connsiteX3" fmla="*/ 1355346 w 2779714"/>
              <a:gd name="connsiteY3" fmla="*/ 2861442 h 2865731"/>
              <a:gd name="connsiteX4" fmla="*/ 3709 w 2779714"/>
              <a:gd name="connsiteY4" fmla="*/ 1742005 h 2865731"/>
              <a:gd name="connsiteX0" fmla="*/ 22 w 2776027"/>
              <a:gd name="connsiteY0" fmla="*/ 1742005 h 3006368"/>
              <a:gd name="connsiteX1" fmla="*/ 1011417 w 2776027"/>
              <a:gd name="connsiteY1" fmla="*/ 5540 h 3006368"/>
              <a:gd name="connsiteX2" fmla="*/ 2776027 w 2776027"/>
              <a:gd name="connsiteY2" fmla="*/ 1346222 h 3006368"/>
              <a:gd name="connsiteX3" fmla="*/ 1035217 w 2776027"/>
              <a:gd name="connsiteY3" fmla="*/ 3002650 h 3006368"/>
              <a:gd name="connsiteX4" fmla="*/ 22 w 2776027"/>
              <a:gd name="connsiteY4" fmla="*/ 1742005 h 3006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6027" h="3006368">
                <a:moveTo>
                  <a:pt x="22" y="1742005"/>
                </a:moveTo>
                <a:cubicBezTo>
                  <a:pt x="-3945" y="1242487"/>
                  <a:pt x="548750" y="71504"/>
                  <a:pt x="1011417" y="5540"/>
                </a:cubicBezTo>
                <a:cubicBezTo>
                  <a:pt x="1474085" y="-60424"/>
                  <a:pt x="2776027" y="467119"/>
                  <a:pt x="2776027" y="1346222"/>
                </a:cubicBezTo>
                <a:cubicBezTo>
                  <a:pt x="2776027" y="2225325"/>
                  <a:pt x="1497885" y="2936686"/>
                  <a:pt x="1035217" y="3002650"/>
                </a:cubicBezTo>
                <a:cubicBezTo>
                  <a:pt x="572550" y="3068614"/>
                  <a:pt x="3989" y="2241523"/>
                  <a:pt x="22" y="1742005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6E1E4082-CC2F-404F-9598-39BE5D3F2348}"/>
              </a:ext>
            </a:extLst>
          </p:cNvPr>
          <p:cNvSpPr txBox="1">
            <a:spLocks/>
          </p:cNvSpPr>
          <p:nvPr/>
        </p:nvSpPr>
        <p:spPr>
          <a:xfrm>
            <a:off x="550492" y="372411"/>
            <a:ext cx="24384000" cy="13167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Bandeiras </a:t>
            </a:r>
            <a:r>
              <a:rPr lang="pt-BR" sz="4800" b="1" dirty="0" err="1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Abraceel</a:t>
            </a:r>
            <a:r>
              <a:rPr lang="pt-BR" sz="4800" b="1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2021 - 2024</a:t>
            </a:r>
          </a:p>
        </p:txBody>
      </p:sp>
      <p:pic>
        <p:nvPicPr>
          <p:cNvPr id="5" name="Picture 263" descr="ABRACEEL">
            <a:extLst>
              <a:ext uri="{FF2B5EF4-FFF2-40B4-BE49-F238E27FC236}">
                <a16:creationId xmlns:a16="http://schemas.microsoft.com/office/drawing/2014/main" id="{E795C2B7-FCEB-4C59-810F-191AF94E4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670" y="7236144"/>
            <a:ext cx="1593538" cy="57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0D0C6025-08B0-4911-B533-B1A5F2F1C2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357" y="5493276"/>
            <a:ext cx="1980000" cy="1980000"/>
          </a:xfrm>
          <a:prstGeom prst="rect">
            <a:avLst/>
          </a:prstGeom>
        </p:spPr>
      </p:pic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C3A3042-2763-4BBE-AB90-188AEA6AA441}"/>
              </a:ext>
            </a:extLst>
          </p:cNvPr>
          <p:cNvCxnSpPr>
            <a:cxnSpLocks/>
          </p:cNvCxnSpPr>
          <p:nvPr/>
        </p:nvCxnSpPr>
        <p:spPr>
          <a:xfrm>
            <a:off x="11150121" y="5586652"/>
            <a:ext cx="0" cy="1975822"/>
          </a:xfrm>
          <a:prstGeom prst="line">
            <a:avLst/>
          </a:prstGeom>
          <a:noFill/>
          <a:ln w="63500" cap="flat">
            <a:solidFill>
              <a:srgbClr val="F44F1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Título 1">
            <a:extLst>
              <a:ext uri="{FF2B5EF4-FFF2-40B4-BE49-F238E27FC236}">
                <a16:creationId xmlns:a16="http://schemas.microsoft.com/office/drawing/2014/main" id="{21F9F136-E586-4623-91AB-0A17BF289D1B}"/>
              </a:ext>
            </a:extLst>
          </p:cNvPr>
          <p:cNvSpPr txBox="1">
            <a:spLocks/>
          </p:cNvSpPr>
          <p:nvPr/>
        </p:nvSpPr>
        <p:spPr>
          <a:xfrm>
            <a:off x="11387253" y="5712158"/>
            <a:ext cx="3565871" cy="13167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Planejamento </a:t>
            </a:r>
          </a:p>
          <a:p>
            <a:r>
              <a:rPr lang="pt-BR" b="1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Estratégico</a:t>
            </a:r>
          </a:p>
          <a:p>
            <a:r>
              <a:rPr lang="pt-BR" b="1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2021 - 2024</a:t>
            </a:r>
          </a:p>
        </p:txBody>
      </p:sp>
      <p:sp>
        <p:nvSpPr>
          <p:cNvPr id="25" name="Elipse 3">
            <a:extLst>
              <a:ext uri="{FF2B5EF4-FFF2-40B4-BE49-F238E27FC236}">
                <a16:creationId xmlns:a16="http://schemas.microsoft.com/office/drawing/2014/main" id="{C6565A0D-EE65-4789-8C47-A02AB2DB491F}"/>
              </a:ext>
            </a:extLst>
          </p:cNvPr>
          <p:cNvSpPr/>
          <p:nvPr/>
        </p:nvSpPr>
        <p:spPr>
          <a:xfrm>
            <a:off x="7032927" y="3072585"/>
            <a:ext cx="2614938" cy="2159995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7C29B510-B0F9-41B9-B8CB-91F17F7D1265}"/>
              </a:ext>
            </a:extLst>
          </p:cNvPr>
          <p:cNvCxnSpPr>
            <a:cxnSpLocks/>
          </p:cNvCxnSpPr>
          <p:nvPr/>
        </p:nvCxnSpPr>
        <p:spPr>
          <a:xfrm>
            <a:off x="6840999" y="3164671"/>
            <a:ext cx="0" cy="1975822"/>
          </a:xfrm>
          <a:prstGeom prst="line">
            <a:avLst/>
          </a:prstGeom>
          <a:noFill/>
          <a:ln w="63500" cap="flat">
            <a:solidFill>
              <a:srgbClr val="F44F1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BBE56C7A-C28C-4914-AA62-E074E6F70AE2}"/>
              </a:ext>
            </a:extLst>
          </p:cNvPr>
          <p:cNvSpPr txBox="1"/>
          <p:nvPr/>
        </p:nvSpPr>
        <p:spPr>
          <a:xfrm>
            <a:off x="16287134" y="295592"/>
            <a:ext cx="7164186" cy="129266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1" dirty="0">
                <a:solidFill>
                  <a:srgbClr val="F44F15"/>
                </a:solidFill>
              </a:rPr>
              <a:t>Expansão do </a:t>
            </a:r>
          </a:p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1" dirty="0">
                <a:solidFill>
                  <a:srgbClr val="F44F15"/>
                </a:solidFill>
              </a:rPr>
              <a:t>Mercado Livre</a:t>
            </a:r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1DA63BC2-E198-4914-8D8B-28EB3C5CFC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9501" y="2181992"/>
            <a:ext cx="2160000" cy="2160000"/>
          </a:xfrm>
          <a:prstGeom prst="rect">
            <a:avLst/>
          </a:prstGeom>
        </p:spPr>
      </p:pic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55BBEF52-9E65-485C-8F5D-7FA9C61C7EBE}"/>
              </a:ext>
            </a:extLst>
          </p:cNvPr>
          <p:cNvCxnSpPr>
            <a:cxnSpLocks/>
          </p:cNvCxnSpPr>
          <p:nvPr/>
        </p:nvCxnSpPr>
        <p:spPr>
          <a:xfrm>
            <a:off x="16135576" y="372411"/>
            <a:ext cx="0" cy="1975822"/>
          </a:xfrm>
          <a:prstGeom prst="line">
            <a:avLst/>
          </a:prstGeom>
          <a:noFill/>
          <a:ln w="63500" cap="flat">
            <a:solidFill>
              <a:srgbClr val="F44F1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0DD71C5B-0A83-4058-A98A-398F819E52E6}"/>
              </a:ext>
            </a:extLst>
          </p:cNvPr>
          <p:cNvSpPr txBox="1"/>
          <p:nvPr/>
        </p:nvSpPr>
        <p:spPr>
          <a:xfrm>
            <a:off x="-643730" y="3136329"/>
            <a:ext cx="716418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1" dirty="0">
                <a:solidFill>
                  <a:srgbClr val="F44F15"/>
                </a:solidFill>
              </a:rPr>
              <a:t>Formação de Preços</a:t>
            </a:r>
          </a:p>
        </p:txBody>
      </p:sp>
      <p:sp>
        <p:nvSpPr>
          <p:cNvPr id="34" name="Elipse 3">
            <a:extLst>
              <a:ext uri="{FF2B5EF4-FFF2-40B4-BE49-F238E27FC236}">
                <a16:creationId xmlns:a16="http://schemas.microsoft.com/office/drawing/2014/main" id="{091F763F-8D48-4329-9D5D-5FBF17A011E5}"/>
              </a:ext>
            </a:extLst>
          </p:cNvPr>
          <p:cNvSpPr/>
          <p:nvPr/>
        </p:nvSpPr>
        <p:spPr>
          <a:xfrm rot="6407311">
            <a:off x="14571742" y="7869317"/>
            <a:ext cx="2614938" cy="2159995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2FED76B4-0A68-4474-9635-649DDD80DD47}"/>
              </a:ext>
            </a:extLst>
          </p:cNvPr>
          <p:cNvCxnSpPr>
            <a:cxnSpLocks/>
          </p:cNvCxnSpPr>
          <p:nvPr/>
        </p:nvCxnSpPr>
        <p:spPr>
          <a:xfrm>
            <a:off x="17144522" y="8341828"/>
            <a:ext cx="0" cy="1975822"/>
          </a:xfrm>
          <a:prstGeom prst="line">
            <a:avLst/>
          </a:prstGeom>
          <a:noFill/>
          <a:ln w="63500" cap="flat">
            <a:solidFill>
              <a:srgbClr val="F44F1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6D3E9FC0-5519-4AD0-BAF1-86E81E01CE6C}"/>
              </a:ext>
            </a:extLst>
          </p:cNvPr>
          <p:cNvSpPr txBox="1"/>
          <p:nvPr/>
        </p:nvSpPr>
        <p:spPr>
          <a:xfrm>
            <a:off x="17308533" y="8307948"/>
            <a:ext cx="7164186" cy="184665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1" dirty="0">
                <a:solidFill>
                  <a:srgbClr val="F44F15"/>
                </a:solidFill>
              </a:rPr>
              <a:t>Desenvolvimento de Outros Mercados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b="1" dirty="0">
              <a:solidFill>
                <a:srgbClr val="F44F15"/>
              </a:solidFill>
            </a:endParaRPr>
          </a:p>
        </p:txBody>
      </p:sp>
      <p:sp>
        <p:nvSpPr>
          <p:cNvPr id="38" name="Elipse 3">
            <a:extLst>
              <a:ext uri="{FF2B5EF4-FFF2-40B4-BE49-F238E27FC236}">
                <a16:creationId xmlns:a16="http://schemas.microsoft.com/office/drawing/2014/main" id="{99F9D28A-547E-4A3A-A123-24408A5B6D13}"/>
              </a:ext>
            </a:extLst>
          </p:cNvPr>
          <p:cNvSpPr/>
          <p:nvPr/>
        </p:nvSpPr>
        <p:spPr>
          <a:xfrm rot="2122349">
            <a:off x="8304463" y="9074608"/>
            <a:ext cx="2614938" cy="2159995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" name="Conector reto 38">
            <a:extLst>
              <a:ext uri="{FF2B5EF4-FFF2-40B4-BE49-F238E27FC236}">
                <a16:creationId xmlns:a16="http://schemas.microsoft.com/office/drawing/2014/main" id="{6A1939EB-5AF2-44C2-8B24-D1E14F8F9DF6}"/>
              </a:ext>
            </a:extLst>
          </p:cNvPr>
          <p:cNvCxnSpPr>
            <a:cxnSpLocks/>
          </p:cNvCxnSpPr>
          <p:nvPr/>
        </p:nvCxnSpPr>
        <p:spPr>
          <a:xfrm>
            <a:off x="8160297" y="9166694"/>
            <a:ext cx="0" cy="1975822"/>
          </a:xfrm>
          <a:prstGeom prst="line">
            <a:avLst/>
          </a:prstGeom>
          <a:noFill/>
          <a:ln w="63500" cap="flat">
            <a:solidFill>
              <a:srgbClr val="F44F1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BA85ECD6-6069-4F11-8828-580CA3333F29}"/>
              </a:ext>
            </a:extLst>
          </p:cNvPr>
          <p:cNvSpPr txBox="1"/>
          <p:nvPr/>
        </p:nvSpPr>
        <p:spPr>
          <a:xfrm>
            <a:off x="805316" y="9124516"/>
            <a:ext cx="7164186" cy="129266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1" dirty="0">
                <a:solidFill>
                  <a:srgbClr val="F44F15"/>
                </a:solidFill>
              </a:rPr>
              <a:t>Segurança </a:t>
            </a:r>
          </a:p>
          <a:p>
            <a:pPr marL="0" marR="0" indent="0" algn="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1" dirty="0">
                <a:solidFill>
                  <a:srgbClr val="F44F15"/>
                </a:solidFill>
              </a:rPr>
              <a:t>de Mercado</a:t>
            </a:r>
          </a:p>
        </p:txBody>
      </p:sp>
      <p:pic>
        <p:nvPicPr>
          <p:cNvPr id="42" name="Imagem 41">
            <a:extLst>
              <a:ext uri="{FF2B5EF4-FFF2-40B4-BE49-F238E27FC236}">
                <a16:creationId xmlns:a16="http://schemas.microsoft.com/office/drawing/2014/main" id="{D3FCE100-B9F6-4678-8D0F-AB45BAEFBBD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428" y="9102593"/>
            <a:ext cx="2160000" cy="2160000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69E0A4B7-1765-419C-8D65-19F8504F71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673" y="3037494"/>
            <a:ext cx="2160000" cy="2160000"/>
          </a:xfrm>
          <a:prstGeom prst="rect">
            <a:avLst/>
          </a:prstGeom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id="{0B0E27CC-099D-458F-85BF-4418A6E9B0B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1945" y="7851869"/>
            <a:ext cx="2160000" cy="2160000"/>
          </a:xfrm>
          <a:prstGeom prst="rect">
            <a:avLst/>
          </a:prstGeom>
        </p:spPr>
      </p:pic>
      <p:pic>
        <p:nvPicPr>
          <p:cNvPr id="46" name="Imagem 45" descr="Uma imagem contendo fogos de artifício, pipa&#10;&#10;Descrição gerada automaticamente">
            <a:extLst>
              <a:ext uri="{FF2B5EF4-FFF2-40B4-BE49-F238E27FC236}">
                <a16:creationId xmlns:a16="http://schemas.microsoft.com/office/drawing/2014/main" id="{EBC4024F-E120-42FF-91A4-4AF651E380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3788" flipH="1" flipV="1">
            <a:off x="6303684" y="4721161"/>
            <a:ext cx="4901409" cy="4901409"/>
          </a:xfrm>
          <a:prstGeom prst="rect">
            <a:avLst/>
          </a:prstGeom>
        </p:spPr>
      </p:pic>
      <p:sp>
        <p:nvSpPr>
          <p:cNvPr id="49" name="CaixaDeTexto 48">
            <a:extLst>
              <a:ext uri="{FF2B5EF4-FFF2-40B4-BE49-F238E27FC236}">
                <a16:creationId xmlns:a16="http://schemas.microsoft.com/office/drawing/2014/main" id="{EF2BD7F0-3B1E-44A0-91A4-21C987472BDD}"/>
              </a:ext>
            </a:extLst>
          </p:cNvPr>
          <p:cNvSpPr txBox="1"/>
          <p:nvPr/>
        </p:nvSpPr>
        <p:spPr>
          <a:xfrm>
            <a:off x="16699390" y="1449321"/>
            <a:ext cx="7684605" cy="212365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pt-BR" sz="3200" b="1" dirty="0"/>
              <a:t>Antecipar o cronograma de abertura do ACL</a:t>
            </a:r>
          </a:p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pt-BR" sz="3200" b="1" dirty="0"/>
              <a:t>Fortalecer o Comercializador Varejista</a:t>
            </a:r>
          </a:p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pt-BR" sz="3200" b="1" dirty="0"/>
              <a:t>Facilitar Processo de Migração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A84E3AC8-9CA3-4EF4-B69A-039CD922E54D}"/>
              </a:ext>
            </a:extLst>
          </p:cNvPr>
          <p:cNvSpPr txBox="1"/>
          <p:nvPr/>
        </p:nvSpPr>
        <p:spPr>
          <a:xfrm>
            <a:off x="128016" y="3727894"/>
            <a:ext cx="5849531" cy="26160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1828800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lang="pt-BR" sz="3200" b="1" dirty="0"/>
              <a:t>Realizar Estudo para Aprimorar a Formação de Preços por Modelo</a:t>
            </a:r>
          </a:p>
          <a:p>
            <a:pPr marL="0" marR="0" indent="0" algn="r" defTabSz="1828800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lang="pt-BR" sz="3200" b="1" dirty="0"/>
              <a:t>Elevar a Transparência do </a:t>
            </a:r>
            <a:br>
              <a:rPr lang="pt-BR" sz="3200" b="1" dirty="0"/>
            </a:br>
            <a:r>
              <a:rPr lang="pt-BR" sz="3200" b="1" dirty="0"/>
              <a:t>Cálculo do PLD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4E6E502E-5DA9-4F72-9D72-624903DEEB13}"/>
              </a:ext>
            </a:extLst>
          </p:cNvPr>
          <p:cNvSpPr txBox="1"/>
          <p:nvPr/>
        </p:nvSpPr>
        <p:spPr>
          <a:xfrm>
            <a:off x="17733834" y="9477227"/>
            <a:ext cx="6636078" cy="246221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pt-BR" sz="3200" b="1" dirty="0">
                <a:solidFill>
                  <a:schemeClr val="tx1"/>
                </a:solidFill>
              </a:rPr>
              <a:t>Promover o Mercado de Derivativos e atuar, sob demanda, em etanol e CO</a:t>
            </a:r>
            <a:r>
              <a:rPr lang="pt-BR" sz="3200" b="1" baseline="-25000" dirty="0">
                <a:solidFill>
                  <a:schemeClr val="tx1"/>
                </a:solidFill>
              </a:rPr>
              <a:t>2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pt-BR" sz="3200" b="1" dirty="0">
                <a:solidFill>
                  <a:schemeClr val="tx1"/>
                </a:solidFill>
              </a:rPr>
              <a:t>Monitor e atuar no mercado de gás natural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70AF192F-7A68-4CAA-9797-541E0DD40ED6}"/>
              </a:ext>
            </a:extLst>
          </p:cNvPr>
          <p:cNvSpPr txBox="1"/>
          <p:nvPr/>
        </p:nvSpPr>
        <p:spPr>
          <a:xfrm>
            <a:off x="1022664" y="10317650"/>
            <a:ext cx="6479714" cy="26160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1828800" rtl="0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pt-BR" sz="3200" b="1" dirty="0"/>
              <a:t>Desenvolver Proposta ABRACEEL para Sistema de Garantias</a:t>
            </a:r>
          </a:p>
          <a:p>
            <a:pPr marL="0" marR="0" indent="0" algn="r" defTabSz="1828800" rtl="0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pt-BR" sz="3200" b="1" dirty="0"/>
              <a:t>Atuar para dar Robustez às Propostas CCEE e ANEEL</a:t>
            </a:r>
          </a:p>
        </p:txBody>
      </p:sp>
    </p:spTree>
    <p:extLst>
      <p:ext uri="{BB962C8B-B14F-4D97-AF65-F5344CB8AC3E}">
        <p14:creationId xmlns:p14="http://schemas.microsoft.com/office/powerpoint/2010/main" val="119110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4" grpId="0" animBg="1"/>
      <p:bldP spid="9" grpId="0"/>
      <p:bldP spid="25" grpId="0" animBg="1"/>
      <p:bldP spid="27" grpId="0"/>
      <p:bldP spid="32" grpId="0"/>
      <p:bldP spid="34" grpId="0" animBg="1"/>
      <p:bldP spid="36" grpId="0"/>
      <p:bldP spid="38" grpId="0" animBg="1"/>
      <p:bldP spid="40" grpId="0"/>
      <p:bldP spid="49" grpId="0"/>
      <p:bldP spid="50" grpId="0"/>
      <p:bldP spid="51" grpId="0"/>
      <p:bldP spid="5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lipse 3">
            <a:extLst>
              <a:ext uri="{FF2B5EF4-FFF2-40B4-BE49-F238E27FC236}">
                <a16:creationId xmlns:a16="http://schemas.microsoft.com/office/drawing/2014/main" id="{C6565A0D-EE65-4789-8C47-A02AB2DB491F}"/>
              </a:ext>
            </a:extLst>
          </p:cNvPr>
          <p:cNvSpPr/>
          <p:nvPr/>
        </p:nvSpPr>
        <p:spPr>
          <a:xfrm>
            <a:off x="383848" y="5197981"/>
            <a:ext cx="2614938" cy="2159995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Elipse 3">
            <a:extLst>
              <a:ext uri="{FF2B5EF4-FFF2-40B4-BE49-F238E27FC236}">
                <a16:creationId xmlns:a16="http://schemas.microsoft.com/office/drawing/2014/main" id="{7AADFE70-9414-464C-9FD9-C59B4FE812BA}"/>
              </a:ext>
            </a:extLst>
          </p:cNvPr>
          <p:cNvSpPr/>
          <p:nvPr/>
        </p:nvSpPr>
        <p:spPr>
          <a:xfrm rot="19583597">
            <a:off x="472615" y="2461957"/>
            <a:ext cx="2614938" cy="2159995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id="{839C584B-D91C-4C90-A07B-6E27AB80368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399" name="Slide do think-cell" r:id="rId4" imgW="425" imgH="426" progId="TCLayout.ActiveDocument.1">
                  <p:embed/>
                </p:oleObj>
              </mc:Choice>
              <mc:Fallback>
                <p:oleObj name="Slide do think-cell" r:id="rId4" imgW="425" imgH="426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id="{839C584B-D91C-4C90-A07B-6E27AB8036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ítulo 1">
            <a:extLst>
              <a:ext uri="{FF2B5EF4-FFF2-40B4-BE49-F238E27FC236}">
                <a16:creationId xmlns:a16="http://schemas.microsoft.com/office/drawing/2014/main" id="{6E1E4082-CC2F-404F-9598-39BE5D3F2348}"/>
              </a:ext>
            </a:extLst>
          </p:cNvPr>
          <p:cNvSpPr txBox="1">
            <a:spLocks/>
          </p:cNvSpPr>
          <p:nvPr/>
        </p:nvSpPr>
        <p:spPr>
          <a:xfrm>
            <a:off x="550492" y="372411"/>
            <a:ext cx="24384000" cy="13167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Bandeiras </a:t>
            </a:r>
            <a:r>
              <a:rPr lang="pt-BR" sz="4800" b="1" dirty="0" err="1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Abraceel</a:t>
            </a:r>
            <a:r>
              <a:rPr lang="pt-BR" sz="4800" b="1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2021 - 2024</a:t>
            </a:r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1DA63BC2-E198-4914-8D8B-28EB3C5CFC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01" y="2456485"/>
            <a:ext cx="2160000" cy="2160000"/>
          </a:xfrm>
          <a:prstGeom prst="rect">
            <a:avLst/>
          </a:prstGeom>
        </p:spPr>
      </p:pic>
      <p:sp>
        <p:nvSpPr>
          <p:cNvPr id="34" name="Elipse 3">
            <a:extLst>
              <a:ext uri="{FF2B5EF4-FFF2-40B4-BE49-F238E27FC236}">
                <a16:creationId xmlns:a16="http://schemas.microsoft.com/office/drawing/2014/main" id="{091F763F-8D48-4329-9D5D-5FBF17A011E5}"/>
              </a:ext>
            </a:extLst>
          </p:cNvPr>
          <p:cNvSpPr/>
          <p:nvPr/>
        </p:nvSpPr>
        <p:spPr>
          <a:xfrm rot="6407311">
            <a:off x="383848" y="10299581"/>
            <a:ext cx="2614938" cy="2159995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Elipse 3">
            <a:extLst>
              <a:ext uri="{FF2B5EF4-FFF2-40B4-BE49-F238E27FC236}">
                <a16:creationId xmlns:a16="http://schemas.microsoft.com/office/drawing/2014/main" id="{99F9D28A-547E-4A3A-A123-24408A5B6D13}"/>
              </a:ext>
            </a:extLst>
          </p:cNvPr>
          <p:cNvSpPr/>
          <p:nvPr/>
        </p:nvSpPr>
        <p:spPr>
          <a:xfrm rot="2122349">
            <a:off x="383848" y="7784641"/>
            <a:ext cx="2614938" cy="2159995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" name="Imagem 42">
            <a:extLst>
              <a:ext uri="{FF2B5EF4-FFF2-40B4-BE49-F238E27FC236}">
                <a16:creationId xmlns:a16="http://schemas.microsoft.com/office/drawing/2014/main" id="{69E0A4B7-1765-419C-8D65-19F8504F71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17" y="5162890"/>
            <a:ext cx="2160000" cy="2160000"/>
          </a:xfrm>
          <a:prstGeom prst="rect">
            <a:avLst/>
          </a:prstGeom>
        </p:spPr>
      </p:pic>
      <p:pic>
        <p:nvPicPr>
          <p:cNvPr id="42" name="Imagem 41">
            <a:extLst>
              <a:ext uri="{FF2B5EF4-FFF2-40B4-BE49-F238E27FC236}">
                <a16:creationId xmlns:a16="http://schemas.microsoft.com/office/drawing/2014/main" id="{D3FCE100-B9F6-4678-8D0F-AB45BAEFBB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17" y="7859282"/>
            <a:ext cx="2160000" cy="2160000"/>
          </a:xfrm>
          <a:prstGeom prst="rect">
            <a:avLst/>
          </a:prstGeom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id="{0B0E27CC-099D-458F-85BF-4418A6E9B0B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17" y="10282133"/>
            <a:ext cx="2160000" cy="2160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F9890D8-1A21-4BCE-B770-F3E688FC8B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66784" y="1496331"/>
            <a:ext cx="20578435" cy="94685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DF916B6-AED0-4EA9-B010-88B8A8D502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66784" y="2742716"/>
            <a:ext cx="20578435" cy="162792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7CB4B0E-8D78-4318-A090-025DD37AE6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66785" y="5765881"/>
            <a:ext cx="20578438" cy="109635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F3A64B8-0830-4D81-BE95-58FD4009092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66785" y="8324084"/>
            <a:ext cx="20578438" cy="109635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1A07EF4C-2851-4AB5-96E2-FD4DD992A9B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66785" y="10882286"/>
            <a:ext cx="20578438" cy="109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1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0" grpId="0" animBg="1"/>
      <p:bldP spid="34" grpId="0" animBg="1"/>
      <p:bldP spid="3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id="{839C584B-D91C-4C90-A07B-6E27AB80368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660145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82" name="Slide do think-cell" r:id="rId4" imgW="425" imgH="426" progId="TCLayout.ActiveDocument.1">
                  <p:embed/>
                </p:oleObj>
              </mc:Choice>
              <mc:Fallback>
                <p:oleObj name="Slide do think-cell" r:id="rId4" imgW="425" imgH="426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id="{839C584B-D91C-4C90-A07B-6E27AB8036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tângulo 9">
            <a:extLst>
              <a:ext uri="{FF2B5EF4-FFF2-40B4-BE49-F238E27FC236}">
                <a16:creationId xmlns:a16="http://schemas.microsoft.com/office/drawing/2014/main" id="{88C9383D-DF87-4952-B0E7-2799266D8801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>
              <a:lumMod val="65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929C188-B369-4965-8FB8-F187F2BDE3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329" y="1327830"/>
            <a:ext cx="18051341" cy="1117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03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3176" y="3176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077" name="Slide do think-cell" r:id="rId5" imgW="501" imgH="502" progId="TCLayout.ActiveDocument.1">
                  <p:embed/>
                </p:oleObj>
              </mc:Choice>
              <mc:Fallback>
                <p:oleObj name="Slide do think-cell" r:id="rId5" imgW="501" imgH="502" progId="TCLayout.ActiveDocument.1">
                  <p:embed/>
                  <p:pic>
                    <p:nvPicPr>
                      <p:cNvPr id="5" name="Objeto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76" y="3176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tângulo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317500" cy="317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pt-BR" sz="1400" dirty="0">
              <a:sym typeface="+mn-lt"/>
            </a:endParaRPr>
          </a:p>
        </p:txBody>
      </p:sp>
      <p:sp>
        <p:nvSpPr>
          <p:cNvPr id="94" name="CaixaDeTexto 93">
            <a:extLst>
              <a:ext uri="{FF2B5EF4-FFF2-40B4-BE49-F238E27FC236}">
                <a16:creationId xmlns:a16="http://schemas.microsoft.com/office/drawing/2014/main" id="{4BB45F14-D5F3-48D8-8204-B0AD48DC94FB}"/>
              </a:ext>
            </a:extLst>
          </p:cNvPr>
          <p:cNvSpPr txBox="1"/>
          <p:nvPr/>
        </p:nvSpPr>
        <p:spPr>
          <a:xfrm>
            <a:off x="2639915" y="71271"/>
            <a:ext cx="21403426" cy="203132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6000" b="1" kern="1200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Posteriormente aconteceram as interações diárias, </a:t>
            </a:r>
            <a:br>
              <a:rPr lang="pt-BR" sz="6000" b="1" kern="1200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pt-BR" sz="6000" b="1" kern="1200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 duração de duas a três horas...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67F0F1E-FEF3-4515-8965-313E36638A18}"/>
              </a:ext>
            </a:extLst>
          </p:cNvPr>
          <p:cNvSpPr/>
          <p:nvPr/>
        </p:nvSpPr>
        <p:spPr>
          <a:xfrm>
            <a:off x="1336088" y="3035196"/>
            <a:ext cx="5145611" cy="9052589"/>
          </a:xfrm>
          <a:prstGeom prst="rect">
            <a:avLst/>
          </a:prstGeom>
          <a:solidFill>
            <a:srgbClr val="FFFFFF">
              <a:alpha val="40000"/>
            </a:srgbClr>
          </a:solidFill>
          <a:ln w="25400" cap="flat">
            <a:solidFill>
              <a:srgbClr val="F44F1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SEXTA</a:t>
            </a:r>
          </a:p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sz="4000" b="1" dirty="0"/>
          </a:p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sz="4000" b="1" dirty="0"/>
          </a:p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sz="4000" b="1" dirty="0"/>
          </a:p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4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5400" b="1" dirty="0">
                <a:solidFill>
                  <a:srgbClr val="FF0000"/>
                </a:solidFill>
              </a:rPr>
              <a:t>Futuro do </a:t>
            </a:r>
            <a:br>
              <a:rPr lang="pt-BR" sz="5400" b="1" dirty="0">
                <a:solidFill>
                  <a:srgbClr val="FF0000"/>
                </a:solidFill>
              </a:rPr>
            </a:br>
            <a:r>
              <a:rPr lang="pt-BR" sz="5400" b="1" dirty="0">
                <a:solidFill>
                  <a:srgbClr val="FF0000"/>
                </a:solidFill>
              </a:rPr>
              <a:t>Setor Elétrico</a:t>
            </a:r>
          </a:p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5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Calibri"/>
            </a:endParaRPr>
          </a:p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5400" b="1" dirty="0">
                <a:solidFill>
                  <a:srgbClr val="FF0000"/>
                </a:solidFill>
              </a:rPr>
              <a:t>Bandeiras</a:t>
            </a:r>
            <a:endParaRPr kumimoji="0" lang="pt-BR" sz="5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Calibri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073EC6CE-5379-45F2-9B8A-F60CF87ED8A2}"/>
              </a:ext>
            </a:extLst>
          </p:cNvPr>
          <p:cNvSpPr/>
          <p:nvPr/>
        </p:nvSpPr>
        <p:spPr>
          <a:xfrm>
            <a:off x="6898688" y="3035196"/>
            <a:ext cx="5145611" cy="4251989"/>
          </a:xfrm>
          <a:prstGeom prst="rect">
            <a:avLst/>
          </a:prstGeom>
          <a:solidFill>
            <a:srgbClr val="FFFFFF">
              <a:alpha val="40000"/>
            </a:srgbClr>
          </a:solidFill>
          <a:ln w="25400" cap="flat">
            <a:solidFill>
              <a:srgbClr val="F44F1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SEGUNDA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F7C9BBB3-19E3-4516-A837-E55F085989AB}"/>
              </a:ext>
            </a:extLst>
          </p:cNvPr>
          <p:cNvSpPr/>
          <p:nvPr/>
        </p:nvSpPr>
        <p:spPr>
          <a:xfrm>
            <a:off x="6898688" y="7835796"/>
            <a:ext cx="5145611" cy="4251989"/>
          </a:xfrm>
          <a:prstGeom prst="rect">
            <a:avLst/>
          </a:prstGeom>
          <a:solidFill>
            <a:srgbClr val="FFFFFF">
              <a:alpha val="40000"/>
            </a:srgbClr>
          </a:solidFill>
          <a:ln w="25400" cap="flat">
            <a:solidFill>
              <a:srgbClr val="F44F1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TERÇA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70F39778-9B89-4716-86EE-B4F290702FFB}"/>
              </a:ext>
            </a:extLst>
          </p:cNvPr>
          <p:cNvSpPr/>
          <p:nvPr/>
        </p:nvSpPr>
        <p:spPr>
          <a:xfrm>
            <a:off x="12461288" y="3035196"/>
            <a:ext cx="5145611" cy="4251989"/>
          </a:xfrm>
          <a:prstGeom prst="rect">
            <a:avLst/>
          </a:prstGeom>
          <a:solidFill>
            <a:srgbClr val="FFFFFF">
              <a:alpha val="40000"/>
            </a:srgbClr>
          </a:solidFill>
          <a:ln w="25400" cap="flat">
            <a:solidFill>
              <a:srgbClr val="F44F1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QUARTA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82990963-9C12-4363-8886-45FD14D48865}"/>
              </a:ext>
            </a:extLst>
          </p:cNvPr>
          <p:cNvSpPr/>
          <p:nvPr/>
        </p:nvSpPr>
        <p:spPr>
          <a:xfrm>
            <a:off x="12461288" y="7835796"/>
            <a:ext cx="5145611" cy="4251989"/>
          </a:xfrm>
          <a:prstGeom prst="rect">
            <a:avLst/>
          </a:prstGeom>
          <a:solidFill>
            <a:srgbClr val="FFFFFF">
              <a:alpha val="40000"/>
            </a:srgbClr>
          </a:solidFill>
          <a:ln w="25400" cap="flat">
            <a:solidFill>
              <a:srgbClr val="F44F1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QUINTA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3588F64A-4E96-429C-9CE8-9D1F95DA160C}"/>
              </a:ext>
            </a:extLst>
          </p:cNvPr>
          <p:cNvSpPr/>
          <p:nvPr/>
        </p:nvSpPr>
        <p:spPr>
          <a:xfrm>
            <a:off x="18023888" y="3035196"/>
            <a:ext cx="5145611" cy="9052589"/>
          </a:xfrm>
          <a:prstGeom prst="rect">
            <a:avLst/>
          </a:prstGeom>
          <a:solidFill>
            <a:srgbClr val="FFFFFF">
              <a:alpha val="40000"/>
            </a:srgbClr>
          </a:solidFill>
          <a:ln w="25400" cap="flat">
            <a:solidFill>
              <a:srgbClr val="F44F1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SEXTA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E7EF745-7AA4-4844-9779-DC7050F43EB2}"/>
              </a:ext>
            </a:extLst>
          </p:cNvPr>
          <p:cNvSpPr txBox="1"/>
          <p:nvPr/>
        </p:nvSpPr>
        <p:spPr>
          <a:xfrm rot="20700000">
            <a:off x="7573378" y="4836595"/>
            <a:ext cx="3796230" cy="101566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5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SEGURANÇA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D2A95C5B-DF52-4846-9B6C-A50E60B83483}"/>
              </a:ext>
            </a:extLst>
          </p:cNvPr>
          <p:cNvSpPr txBox="1"/>
          <p:nvPr/>
        </p:nvSpPr>
        <p:spPr>
          <a:xfrm rot="20700000">
            <a:off x="7866729" y="9286113"/>
            <a:ext cx="3209531" cy="184665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5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MERCADO</a:t>
            </a:r>
            <a:br>
              <a:rPr kumimoji="0" lang="pt-BR" sz="5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pt-BR" sz="5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ELÉTRICO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FA70BF9E-0A15-4F01-BB5B-D117E82F9339}"/>
              </a:ext>
            </a:extLst>
          </p:cNvPr>
          <p:cNvSpPr txBox="1"/>
          <p:nvPr/>
        </p:nvSpPr>
        <p:spPr>
          <a:xfrm>
            <a:off x="18160351" y="3853292"/>
            <a:ext cx="4860624" cy="184665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5400" b="1" i="0" u="sng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CONSOLIDAÇÃO</a:t>
            </a:r>
            <a:br>
              <a:rPr kumimoji="0" lang="pt-BR" sz="5400" b="1" i="0" u="sng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pt-BR" sz="5400" b="1" i="0" u="sng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E VALIDAÇÃO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39C76B1B-3116-472B-9B9F-CDD501F78E1C}"/>
              </a:ext>
            </a:extLst>
          </p:cNvPr>
          <p:cNvSpPr txBox="1"/>
          <p:nvPr/>
        </p:nvSpPr>
        <p:spPr>
          <a:xfrm rot="20700000">
            <a:off x="12802554" y="9286114"/>
            <a:ext cx="4463079" cy="184665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5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MERCADO</a:t>
            </a:r>
            <a:br>
              <a:rPr kumimoji="0" lang="pt-BR" sz="5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pt-BR" sz="5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NÃO-ELÉTRICO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D0773AA3-D847-41B5-BC60-97C5F91F7C0E}"/>
              </a:ext>
            </a:extLst>
          </p:cNvPr>
          <p:cNvSpPr txBox="1"/>
          <p:nvPr/>
        </p:nvSpPr>
        <p:spPr>
          <a:xfrm rot="20700000">
            <a:off x="13979912" y="4836594"/>
            <a:ext cx="2116283" cy="101566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5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PREÇO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D26479B8-30A6-4704-A6ED-2BF5692E76BA}"/>
              </a:ext>
            </a:extLst>
          </p:cNvPr>
          <p:cNvSpPr txBox="1"/>
          <p:nvPr/>
        </p:nvSpPr>
        <p:spPr>
          <a:xfrm rot="20700000">
            <a:off x="18533470" y="6625517"/>
            <a:ext cx="4126449" cy="101566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5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PRIORIDADES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FE04DC2C-AA17-46F0-A2E1-EB16DE4B98A0}"/>
              </a:ext>
            </a:extLst>
          </p:cNvPr>
          <p:cNvSpPr txBox="1"/>
          <p:nvPr/>
        </p:nvSpPr>
        <p:spPr>
          <a:xfrm rot="20700000">
            <a:off x="18755491" y="8133446"/>
            <a:ext cx="3682416" cy="184665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5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PRINCIPAIS </a:t>
            </a:r>
            <a:br>
              <a:rPr kumimoji="0" lang="pt-BR" sz="5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pt-BR" sz="5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ATIVIDADES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CCE075B9-C483-4299-8E5F-49CA7984D147}"/>
              </a:ext>
            </a:extLst>
          </p:cNvPr>
          <p:cNvSpPr txBox="1"/>
          <p:nvPr/>
        </p:nvSpPr>
        <p:spPr>
          <a:xfrm rot="20700000">
            <a:off x="19016777" y="10360978"/>
            <a:ext cx="3159838" cy="101566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5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MÉTRICAS</a:t>
            </a: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511E61A0-9477-4B71-BADF-A453ED1574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585" t="28368" r="25860" b="32043"/>
          <a:stretch/>
        </p:blipFill>
        <p:spPr>
          <a:xfrm>
            <a:off x="-8617" y="1"/>
            <a:ext cx="2371788" cy="197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9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to 14" hidden="1">
            <a:extLst>
              <a:ext uri="{FF2B5EF4-FFF2-40B4-BE49-F238E27FC236}">
                <a16:creationId xmlns:a16="http://schemas.microsoft.com/office/drawing/2014/main" id="{F20137C0-CD18-4D6C-B12F-535F6FB95F6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90" name="Slide do think-cell" r:id="rId5" imgW="425" imgH="426" progId="TCLayout.ActiveDocument.1">
                  <p:embed/>
                </p:oleObj>
              </mc:Choice>
              <mc:Fallback>
                <p:oleObj name="Slide do think-cell" r:id="rId5" imgW="425" imgH="426" progId="TCLayout.ActiveDocument.1">
                  <p:embed/>
                  <p:pic>
                    <p:nvPicPr>
                      <p:cNvPr id="15" name="Objeto 14" hidden="1">
                        <a:extLst>
                          <a:ext uri="{FF2B5EF4-FFF2-40B4-BE49-F238E27FC236}">
                            <a16:creationId xmlns:a16="http://schemas.microsoft.com/office/drawing/2014/main" id="{F20137C0-CD18-4D6C-B12F-535F6FB95F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tângulo 38" hidden="1">
            <a:extLst>
              <a:ext uri="{FF2B5EF4-FFF2-40B4-BE49-F238E27FC236}">
                <a16:creationId xmlns:a16="http://schemas.microsoft.com/office/drawing/2014/main" id="{CB474A31-FC5B-4F7E-8EE2-728D219675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F44F1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0" rtlCol="0" anchor="ctr" anchorCtr="0">
            <a:noAutofit/>
          </a:bodyPr>
          <a:lstStyle/>
          <a:p>
            <a:endParaRPr kumimoji="0" lang="pt-BR" sz="5400" b="1" i="1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309317" name="Picture 69" descr="Gordon Ramsay Cake GIF by FOX TV - Find &amp; Share on GIPHY">
            <a:extLst>
              <a:ext uri="{FF2B5EF4-FFF2-40B4-BE49-F238E27FC236}">
                <a16:creationId xmlns:a16="http://schemas.microsoft.com/office/drawing/2014/main" id="{D7096267-9574-48B4-B68B-F31AF0CE40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0" cy="1359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4355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to 14" hidden="1">
            <a:extLst>
              <a:ext uri="{FF2B5EF4-FFF2-40B4-BE49-F238E27FC236}">
                <a16:creationId xmlns:a16="http://schemas.microsoft.com/office/drawing/2014/main" id="{F20137C0-CD18-4D6C-B12F-535F6FB95F6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823" name="Slide do think-cell" r:id="rId5" imgW="425" imgH="426" progId="TCLayout.ActiveDocument.1">
                  <p:embed/>
                </p:oleObj>
              </mc:Choice>
              <mc:Fallback>
                <p:oleObj name="Slide do think-cell" r:id="rId5" imgW="425" imgH="426" progId="TCLayout.ActiveDocument.1">
                  <p:embed/>
                  <p:pic>
                    <p:nvPicPr>
                      <p:cNvPr id="15" name="Objeto 14" hidden="1">
                        <a:extLst>
                          <a:ext uri="{FF2B5EF4-FFF2-40B4-BE49-F238E27FC236}">
                            <a16:creationId xmlns:a16="http://schemas.microsoft.com/office/drawing/2014/main" id="{F20137C0-CD18-4D6C-B12F-535F6FB95F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tângulo 38" hidden="1">
            <a:extLst>
              <a:ext uri="{FF2B5EF4-FFF2-40B4-BE49-F238E27FC236}">
                <a16:creationId xmlns:a16="http://schemas.microsoft.com/office/drawing/2014/main" id="{CB474A31-FC5B-4F7E-8EE2-728D219675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F44F1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0" rtlCol="0" anchor="ctr" anchorCtr="0">
            <a:noAutofit/>
          </a:bodyPr>
          <a:lstStyle/>
          <a:p>
            <a:endParaRPr kumimoji="0" lang="pt-BR" sz="11500" b="1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7D5C79BF-D75E-4E2E-BFE2-C11FDEE6F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9922" y="4825123"/>
            <a:ext cx="11754078" cy="4962895"/>
          </a:xfrm>
        </p:spPr>
        <p:txBody>
          <a:bodyPr/>
          <a:lstStyle/>
          <a:p>
            <a:pPr algn="ctr"/>
            <a:r>
              <a:rPr lang="pt-BR" sz="115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Planejamento Estratégico</a:t>
            </a:r>
            <a:br>
              <a:rPr lang="pt-BR" sz="115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15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2021 - 2024</a:t>
            </a:r>
          </a:p>
        </p:txBody>
      </p:sp>
      <p:pic>
        <p:nvPicPr>
          <p:cNvPr id="16" name="Imagem 15" descr="Uma imagem contendo placa, desenho, copo&#10;&#10;Descrição gerada automaticamente">
            <a:extLst>
              <a:ext uri="{FF2B5EF4-FFF2-40B4-BE49-F238E27FC236}">
                <a16:creationId xmlns:a16="http://schemas.microsoft.com/office/drawing/2014/main" id="{0E7AD1F6-843D-4F55-BD8A-93C68BD504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963" y="12716169"/>
            <a:ext cx="3941000" cy="855802"/>
          </a:xfrm>
          <a:prstGeom prst="rect">
            <a:avLst/>
          </a:prstGeom>
        </p:spPr>
      </p:pic>
      <p:pic>
        <p:nvPicPr>
          <p:cNvPr id="18" name="Imagem 17" descr="Uma imagem contendo desenho&#10;&#10;Descrição gerada automaticamente">
            <a:extLst>
              <a:ext uri="{FF2B5EF4-FFF2-40B4-BE49-F238E27FC236}">
                <a16:creationId xmlns:a16="http://schemas.microsoft.com/office/drawing/2014/main" id="{33100DB4-ED26-4461-BE56-11C1BDEA45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474" y="12731926"/>
            <a:ext cx="735086" cy="739436"/>
          </a:xfrm>
          <a:prstGeom prst="rect">
            <a:avLst/>
          </a:prstGeom>
        </p:spPr>
      </p:pic>
      <p:pic>
        <p:nvPicPr>
          <p:cNvPr id="12" name="Picture 263" descr="ABRACEEL">
            <a:extLst>
              <a:ext uri="{FF2B5EF4-FFF2-40B4-BE49-F238E27FC236}">
                <a16:creationId xmlns:a16="http://schemas.microsoft.com/office/drawing/2014/main" id="{AD616C2D-30F7-434E-A518-6BF6F8109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1325" y="875178"/>
            <a:ext cx="8091272" cy="293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ítulo 4">
            <a:extLst>
              <a:ext uri="{FF2B5EF4-FFF2-40B4-BE49-F238E27FC236}">
                <a16:creationId xmlns:a16="http://schemas.microsoft.com/office/drawing/2014/main" id="{6E5AC7B9-CF71-452D-9ECD-D59DFB2F61E2}"/>
              </a:ext>
            </a:extLst>
          </p:cNvPr>
          <p:cNvSpPr txBox="1">
            <a:spLocks/>
          </p:cNvSpPr>
          <p:nvPr/>
        </p:nvSpPr>
        <p:spPr>
          <a:xfrm>
            <a:off x="12629922" y="10205125"/>
            <a:ext cx="11754078" cy="738662"/>
          </a:xfrm>
          <a:prstGeom prst="rect">
            <a:avLst/>
          </a:prstGeom>
          <a:noFill/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tIns="91439" bIns="91439" rtlCol="0" anchor="ctr">
            <a:spAutoFit/>
          </a:bodyPr>
          <a:lstStyle>
            <a:lvl1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t-BR" sz="4800" b="1" i="1" u="none" strike="noStrike" cap="none" spc="0" baseline="0" dirty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algn="ctr" hangingPunct="1"/>
            <a:r>
              <a:rPr lang="pt-BR" sz="4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Bandeiras, Metas e Atividades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4E60C3E-3235-4339-868F-AD1381B53D53}"/>
              </a:ext>
            </a:extLst>
          </p:cNvPr>
          <p:cNvSpPr txBox="1"/>
          <p:nvPr/>
        </p:nvSpPr>
        <p:spPr>
          <a:xfrm>
            <a:off x="19829931" y="13017975"/>
            <a:ext cx="4554069" cy="553996"/>
          </a:xfrm>
          <a:prstGeom prst="rect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algn="ctr" hangingPunct="1">
              <a:lnSpc>
                <a:spcPct val="100000"/>
              </a:lnSpc>
            </a:pPr>
            <a:r>
              <a:rPr lang="pt-BR" sz="24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Brasília, </a:t>
            </a:r>
            <a:r>
              <a:rPr lang="pt-BR" sz="2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pt-BR" sz="24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novembro de 2020</a:t>
            </a:r>
          </a:p>
        </p:txBody>
      </p:sp>
      <p:pic>
        <p:nvPicPr>
          <p:cNvPr id="11" name="Picture 113" descr="World Cup Success GIF by FIFA">
            <a:extLst>
              <a:ext uri="{FF2B5EF4-FFF2-40B4-BE49-F238E27FC236}">
                <a16:creationId xmlns:a16="http://schemas.microsoft.com/office/drawing/2014/main" id="{1889E1FE-9C57-4FF7-B2DC-1B256BF797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977" y="2726382"/>
            <a:ext cx="7106324" cy="76363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491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id="{C85FC7A7-B611-446B-984A-8A1BC7A5905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628" name="Slide do think-cell" r:id="rId4" imgW="703" imgH="706" progId="TCLayout.ActiveDocument.1">
                  <p:embed/>
                </p:oleObj>
              </mc:Choice>
              <mc:Fallback>
                <p:oleObj name="Slide do think-cell" r:id="rId4" imgW="703" imgH="706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id="{C85FC7A7-B611-446B-984A-8A1BC7A590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A2CEA6F4-5CEB-457F-83F3-A5D489CE9C26}"/>
              </a:ext>
            </a:extLst>
          </p:cNvPr>
          <p:cNvSpPr txBox="1"/>
          <p:nvPr/>
        </p:nvSpPr>
        <p:spPr>
          <a:xfrm>
            <a:off x="465115" y="198706"/>
            <a:ext cx="15743073" cy="203132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6000" b="1" kern="1200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 interações foram realizadas </a:t>
            </a:r>
            <a:r>
              <a:rPr lang="pt-BR" sz="6000" b="1" i="1" kern="1200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online</a:t>
            </a:r>
            <a:r>
              <a:rPr lang="pt-BR" sz="6000" b="1" kern="1200" dirty="0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de uma maneira interativa e com muita inovação...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49D633A-10EF-405D-8232-95D430F9FF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25268">
            <a:off x="347408" y="2848592"/>
            <a:ext cx="8226847" cy="46276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E7D6EB0-D4EA-4350-9918-CB4F71C28B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0329" y="7065041"/>
            <a:ext cx="7897441" cy="44423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C635DC6A-9BB5-4286-8DD3-FEEA5C6AD13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910" b="6847"/>
          <a:stretch/>
        </p:blipFill>
        <p:spPr>
          <a:xfrm rot="896948">
            <a:off x="14303673" y="8462410"/>
            <a:ext cx="2802695" cy="47957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F32D0B1-C75F-4998-B8C5-7C05E8F654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08188" y="694775"/>
            <a:ext cx="7897441" cy="44423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C4C8EFAB-3B86-48A5-8FA2-BED4EACD1AE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514" r="1112" b="6757"/>
          <a:stretch/>
        </p:blipFill>
        <p:spPr>
          <a:xfrm rot="855155">
            <a:off x="20725156" y="1625596"/>
            <a:ext cx="2652773" cy="49478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19CBF59-A5C4-4E39-9BF7-92DBE555C6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392662">
            <a:off x="9185768" y="2623956"/>
            <a:ext cx="5872239" cy="33031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9481186B-7377-4F9E-A661-E0BFA17BE4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044894">
            <a:off x="1173048" y="8536507"/>
            <a:ext cx="7013586" cy="39451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B28B3A56-7F2D-4752-8D6D-E7EC05864E8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991345">
            <a:off x="18394236" y="7803383"/>
            <a:ext cx="5654246" cy="31805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14597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id="{C85FC7A7-B611-446B-984A-8A1BC7A5905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94" name="Slide do think-cell" r:id="rId4" imgW="703" imgH="706" progId="TCLayout.ActiveDocument.1">
                  <p:embed/>
                </p:oleObj>
              </mc:Choice>
              <mc:Fallback>
                <p:oleObj name="Slide do think-cell" r:id="rId4" imgW="703" imgH="706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id="{C85FC7A7-B611-446B-984A-8A1BC7A590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 descr="Related image">
            <a:extLst>
              <a:ext uri="{FF2B5EF4-FFF2-40B4-BE49-F238E27FC236}">
                <a16:creationId xmlns:a16="http://schemas.microsoft.com/office/drawing/2014/main" id="{E0B0FB54-42AE-40CD-9FAC-255EC68FFB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8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BFEFC49-C678-4FD8-B554-F0F033FA4C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1999" y="0"/>
            <a:ext cx="12192001" cy="6858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0735716-EE5A-4A0C-B816-A1D586988B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1999" y="6858000"/>
            <a:ext cx="12191991" cy="688956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2849B25-CBD9-4917-9E1B-92C7542C67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858000"/>
            <a:ext cx="12192000" cy="688957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510F3F3-8DCC-47C2-9942-56B144E4BBF9}"/>
              </a:ext>
            </a:extLst>
          </p:cNvPr>
          <p:cNvSpPr txBox="1"/>
          <p:nvPr/>
        </p:nvSpPr>
        <p:spPr>
          <a:xfrm>
            <a:off x="128575" y="127812"/>
            <a:ext cx="9232337" cy="203132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4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Calibri"/>
              </a:rPr>
              <a:t>E tudo começou no dia 16/10 </a:t>
            </a:r>
            <a:br>
              <a:rPr kumimoji="0" lang="pt-BR" sz="4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Calibri"/>
              </a:rPr>
            </a:br>
            <a:r>
              <a:rPr kumimoji="0" lang="pt-BR" sz="4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Calibri"/>
              </a:rPr>
              <a:t>com uma viagem ao </a:t>
            </a:r>
            <a:br>
              <a:rPr kumimoji="0" lang="pt-BR" sz="4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Calibri"/>
              </a:rPr>
            </a:br>
            <a:r>
              <a:rPr kumimoji="0" lang="pt-BR" sz="4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Calibri"/>
              </a:rPr>
              <a:t>Futuro do Setor Elétrico...</a:t>
            </a:r>
          </a:p>
        </p:txBody>
      </p:sp>
    </p:spTree>
    <p:extLst>
      <p:ext uri="{BB962C8B-B14F-4D97-AF65-F5344CB8AC3E}">
        <p14:creationId xmlns:p14="http://schemas.microsoft.com/office/powerpoint/2010/main" val="2786245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id="{C85FC7A7-B611-446B-984A-8A1BC7A5905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69" name="Slide do think-cell" r:id="rId4" imgW="703" imgH="706" progId="TCLayout.ActiveDocument.1">
                  <p:embed/>
                </p:oleObj>
              </mc:Choice>
              <mc:Fallback>
                <p:oleObj name="Slide do think-cell" r:id="rId4" imgW="703" imgH="706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id="{C85FC7A7-B611-446B-984A-8A1BC7A590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aixaDeTexto 10">
            <a:extLst>
              <a:ext uri="{FF2B5EF4-FFF2-40B4-BE49-F238E27FC236}">
                <a16:creationId xmlns:a16="http://schemas.microsoft.com/office/drawing/2014/main" id="{F5D5C7AF-41F4-41A3-86A4-2B5347ECC0BE}"/>
              </a:ext>
            </a:extLst>
          </p:cNvPr>
          <p:cNvSpPr txBox="1"/>
          <p:nvPr/>
        </p:nvSpPr>
        <p:spPr>
          <a:xfrm>
            <a:off x="465115" y="198706"/>
            <a:ext cx="23685803" cy="166199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4800" b="1" i="0" u="none" strike="noStrike" cap="none" spc="0" normalizeH="0" baseline="0" dirty="0">
                <a:ln>
                  <a:noFill/>
                </a:ln>
                <a:solidFill>
                  <a:srgbClr val="F44F15"/>
                </a:solidFill>
                <a:effectLst/>
                <a:uFillTx/>
                <a:sym typeface="Calibri"/>
              </a:rPr>
              <a:t>Que proporcionou uma experiência concreta sobre o que está sendo desenvolvido em mercados maduros, com uma sucessão de exemplos de empresas atuantes...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612A170-2D43-4B84-BE6E-ABC91DA268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868" y="3487167"/>
            <a:ext cx="6096528" cy="34292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31E26AB-2405-49CF-9B51-883C107CE7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42269">
            <a:off x="17347491" y="3097090"/>
            <a:ext cx="6096528" cy="34292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7638E6F-F5BC-4D25-B58A-98C16FB6CC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71365">
            <a:off x="9323153" y="3136558"/>
            <a:ext cx="6096528" cy="34292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A2703D0A-98C0-4177-BFD4-E49F69854D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51965">
            <a:off x="1057868" y="8796761"/>
            <a:ext cx="6096528" cy="34292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C1948632-CC41-4BBE-8C93-C6080889D6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74043" y="7841717"/>
            <a:ext cx="6096528" cy="34292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C109D709-FCA1-454F-A765-D920EA239B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311757">
            <a:off x="17347491" y="8989765"/>
            <a:ext cx="6096528" cy="34292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F9203003-6CA8-406F-8D51-845E3C201132}"/>
              </a:ext>
            </a:extLst>
          </p:cNvPr>
          <p:cNvSpPr txBox="1"/>
          <p:nvPr/>
        </p:nvSpPr>
        <p:spPr>
          <a:xfrm>
            <a:off x="758427" y="2287805"/>
            <a:ext cx="7046259" cy="129266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1" dirty="0"/>
              <a:t>Consumidores 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1" dirty="0"/>
              <a:t>Off-Grid</a:t>
            </a:r>
            <a:endParaRPr kumimoji="0" lang="pt-BR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45EC1F7-6412-4D23-B293-0BB917578D9F}"/>
              </a:ext>
            </a:extLst>
          </p:cNvPr>
          <p:cNvSpPr txBox="1"/>
          <p:nvPr/>
        </p:nvSpPr>
        <p:spPr>
          <a:xfrm>
            <a:off x="758428" y="12021995"/>
            <a:ext cx="7046259" cy="129266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1" dirty="0"/>
              <a:t>Veículos 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1" dirty="0"/>
              <a:t>Elétricos</a:t>
            </a:r>
            <a:endParaRPr kumimoji="0" lang="pt-BR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4282F2E9-E628-4B19-A1F1-35797F541A8E}"/>
              </a:ext>
            </a:extLst>
          </p:cNvPr>
          <p:cNvSpPr txBox="1"/>
          <p:nvPr/>
        </p:nvSpPr>
        <p:spPr>
          <a:xfrm rot="21307491">
            <a:off x="11304759" y="11216548"/>
            <a:ext cx="7046259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/>
              <a:t>Utilities</a:t>
            </a:r>
            <a:r>
              <a:rPr lang="pt-BR" b="1" dirty="0"/>
              <a:t> do Futuro</a:t>
            </a:r>
            <a:endParaRPr kumimoji="0" lang="pt-BR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87B3448-C7F9-458B-9D94-811F49E03E85}"/>
              </a:ext>
            </a:extLst>
          </p:cNvPr>
          <p:cNvSpPr txBox="1"/>
          <p:nvPr/>
        </p:nvSpPr>
        <p:spPr>
          <a:xfrm rot="20949910">
            <a:off x="16701769" y="8272101"/>
            <a:ext cx="5732932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1" dirty="0"/>
              <a:t>Energy Data</a:t>
            </a:r>
            <a:endParaRPr kumimoji="0" lang="pt-BR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B47C0789-B03E-44DF-AB98-75C949520064}"/>
              </a:ext>
            </a:extLst>
          </p:cNvPr>
          <p:cNvSpPr txBox="1"/>
          <p:nvPr/>
        </p:nvSpPr>
        <p:spPr>
          <a:xfrm>
            <a:off x="19859972" y="2194507"/>
            <a:ext cx="3988245" cy="129266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1" dirty="0"/>
              <a:t>Energy as a </a:t>
            </a:r>
          </a:p>
          <a:p>
            <a:pPr marL="0" marR="0" indent="0" algn="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1" dirty="0"/>
              <a:t>Service</a:t>
            </a:r>
            <a:endParaRPr kumimoji="0" lang="pt-BR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93E2F044-BCF4-4537-90FA-45911D0DF7E2}"/>
              </a:ext>
            </a:extLst>
          </p:cNvPr>
          <p:cNvSpPr txBox="1"/>
          <p:nvPr/>
        </p:nvSpPr>
        <p:spPr>
          <a:xfrm rot="311162">
            <a:off x="9913576" y="1859076"/>
            <a:ext cx="5732932" cy="129266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1" dirty="0"/>
              <a:t>Virtual Power </a:t>
            </a:r>
          </a:p>
          <a:p>
            <a:pPr marL="0" marR="0" indent="0" algn="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/>
              <a:t>Plants</a:t>
            </a:r>
            <a:r>
              <a:rPr lang="pt-BR" b="1" dirty="0"/>
              <a:t> (VPP)</a:t>
            </a:r>
            <a:endParaRPr kumimoji="0" lang="pt-BR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687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id="{C85FC7A7-B611-446B-984A-8A1BC7A5905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93" name="Slide do think-cell" r:id="rId4" imgW="703" imgH="706" progId="TCLayout.ActiveDocument.1">
                  <p:embed/>
                </p:oleObj>
              </mc:Choice>
              <mc:Fallback>
                <p:oleObj name="Slide do think-cell" r:id="rId4" imgW="703" imgH="706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id="{C85FC7A7-B611-446B-984A-8A1BC7A590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aixaDeTexto 10">
            <a:extLst>
              <a:ext uri="{FF2B5EF4-FFF2-40B4-BE49-F238E27FC236}">
                <a16:creationId xmlns:a16="http://schemas.microsoft.com/office/drawing/2014/main" id="{F5D5C7AF-41F4-41A3-86A4-2B5347ECC0BE}"/>
              </a:ext>
            </a:extLst>
          </p:cNvPr>
          <p:cNvSpPr txBox="1"/>
          <p:nvPr/>
        </p:nvSpPr>
        <p:spPr>
          <a:xfrm>
            <a:off x="465115" y="198706"/>
            <a:ext cx="23685803" cy="92332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4800" b="1" i="0" u="none" strike="noStrike" cap="none" spc="0" normalizeH="0" baseline="0" dirty="0">
                <a:ln>
                  <a:noFill/>
                </a:ln>
                <a:solidFill>
                  <a:srgbClr val="F44F15"/>
                </a:solidFill>
                <a:effectLst/>
                <a:uFillTx/>
                <a:sym typeface="Calibri"/>
              </a:rPr>
              <a:t>E exemplos do que já ocorre no Brasil e principais perspectivas....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E934699-EA67-44A7-951E-74C8FB9159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98934">
            <a:off x="1093026" y="8482809"/>
            <a:ext cx="6096528" cy="34292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AEF994A-31B2-4650-921E-3185BC255B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76099">
            <a:off x="8739811" y="3150997"/>
            <a:ext cx="6096528" cy="34292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22FB1CE-E325-4453-A69D-BE321D48C6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8503" y="2588408"/>
            <a:ext cx="6096528" cy="34292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5924479-03CC-4F17-9DE9-725B064D9F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88829" y="1122034"/>
            <a:ext cx="6096528" cy="34292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5C83182-6FBB-44E6-A98E-79760C4343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84423" y="9043673"/>
            <a:ext cx="6096528" cy="34292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DA673E85-847D-4F04-BEB0-D94BB2E216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541403" y="7161350"/>
            <a:ext cx="6096528" cy="34292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6738864A-0174-4882-AFFA-70DC307F89B9}"/>
              </a:ext>
            </a:extLst>
          </p:cNvPr>
          <p:cNvSpPr txBox="1"/>
          <p:nvPr/>
        </p:nvSpPr>
        <p:spPr>
          <a:xfrm>
            <a:off x="465115" y="11793694"/>
            <a:ext cx="3263418" cy="129266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1" dirty="0"/>
              <a:t>Abertura do Mercado Livre</a:t>
            </a:r>
            <a:endParaRPr kumimoji="0" lang="pt-BR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730DAEAF-B555-4307-8C81-6319CF35FD2D}"/>
              </a:ext>
            </a:extLst>
          </p:cNvPr>
          <p:cNvSpPr txBox="1"/>
          <p:nvPr/>
        </p:nvSpPr>
        <p:spPr>
          <a:xfrm>
            <a:off x="903747" y="1458558"/>
            <a:ext cx="7046259" cy="129266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1" dirty="0"/>
              <a:t>Crescimento Exponencial das Renováveis</a:t>
            </a:r>
            <a:endParaRPr kumimoji="0" lang="pt-BR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189E5D4A-1EFE-49CF-9DBB-63B0D787BB5C}"/>
              </a:ext>
            </a:extLst>
          </p:cNvPr>
          <p:cNvSpPr txBox="1"/>
          <p:nvPr/>
        </p:nvSpPr>
        <p:spPr>
          <a:xfrm rot="352245">
            <a:off x="8925899" y="1815469"/>
            <a:ext cx="5724352" cy="129266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1" dirty="0"/>
              <a:t>Necessidade de Fortificação do Varejista</a:t>
            </a:r>
            <a:endParaRPr kumimoji="0" lang="pt-BR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B3A14221-0052-43D5-B6C0-5BCDEE91D8E5}"/>
              </a:ext>
            </a:extLst>
          </p:cNvPr>
          <p:cNvSpPr txBox="1"/>
          <p:nvPr/>
        </p:nvSpPr>
        <p:spPr>
          <a:xfrm rot="21308666">
            <a:off x="9191854" y="8239925"/>
            <a:ext cx="4405287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1" dirty="0"/>
              <a:t>Crescimento de GD</a:t>
            </a:r>
            <a:endParaRPr kumimoji="0" lang="pt-BR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9DCC6082-BDA2-49F3-AFB5-481FDB536DA0}"/>
              </a:ext>
            </a:extLst>
          </p:cNvPr>
          <p:cNvSpPr txBox="1"/>
          <p:nvPr/>
        </p:nvSpPr>
        <p:spPr>
          <a:xfrm rot="21328032">
            <a:off x="19821298" y="4551331"/>
            <a:ext cx="3576586" cy="129266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1" dirty="0"/>
              <a:t>Expansão do Gás Natural</a:t>
            </a:r>
            <a:endParaRPr kumimoji="0" lang="pt-BR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412FF7B7-EF71-405E-AB6A-2C93E36DE894}"/>
              </a:ext>
            </a:extLst>
          </p:cNvPr>
          <p:cNvSpPr txBox="1"/>
          <p:nvPr/>
        </p:nvSpPr>
        <p:spPr>
          <a:xfrm>
            <a:off x="21609591" y="10590647"/>
            <a:ext cx="2530424" cy="129266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1" dirty="0"/>
              <a:t>Otimização 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1" dirty="0"/>
              <a:t>Energética</a:t>
            </a:r>
            <a:endParaRPr kumimoji="0" lang="pt-BR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238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id="{C85FC7A7-B611-446B-984A-8A1BC7A5905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535465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513" name="Slide do think-cell" r:id="rId4" imgW="703" imgH="706" progId="TCLayout.ActiveDocument.1">
                  <p:embed/>
                </p:oleObj>
              </mc:Choice>
              <mc:Fallback>
                <p:oleObj name="Slide do think-cell" r:id="rId4" imgW="703" imgH="706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id="{C85FC7A7-B611-446B-984A-8A1BC7A590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Imagem 12" descr="Pessoa segurando bandeja com comida&#10;&#10;Descrição gerada automaticamente">
            <a:extLst>
              <a:ext uri="{FF2B5EF4-FFF2-40B4-BE49-F238E27FC236}">
                <a16:creationId xmlns:a16="http://schemas.microsoft.com/office/drawing/2014/main" id="{885F3908-A2E7-4F66-B0D5-A7F6CECA2C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490" y="7212159"/>
            <a:ext cx="10471004" cy="5885722"/>
          </a:xfrm>
          <a:prstGeom prst="rect">
            <a:avLst/>
          </a:prstGeom>
        </p:spPr>
      </p:pic>
      <p:pic>
        <p:nvPicPr>
          <p:cNvPr id="12" name="Imagem 11" descr="Uma imagem contendo comida, no interior, prato, frango&#10;&#10;Descrição gerada automaticamente">
            <a:extLst>
              <a:ext uri="{FF2B5EF4-FFF2-40B4-BE49-F238E27FC236}">
                <a16:creationId xmlns:a16="http://schemas.microsoft.com/office/drawing/2014/main" id="{EDAC4A49-3FA2-4EA6-9D7D-9BDC3A6BB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7282" y="7180825"/>
            <a:ext cx="10471004" cy="5917056"/>
          </a:xfrm>
          <a:prstGeom prst="rect">
            <a:avLst/>
          </a:prstGeom>
        </p:spPr>
      </p:pic>
      <p:pic>
        <p:nvPicPr>
          <p:cNvPr id="11" name="Imagem 10" descr="Xícara em frente a mesa com comida&#10;&#10;Descrição gerada automaticamente">
            <a:extLst>
              <a:ext uri="{FF2B5EF4-FFF2-40B4-BE49-F238E27FC236}">
                <a16:creationId xmlns:a16="http://schemas.microsoft.com/office/drawing/2014/main" id="{4DB2343C-A9EC-48AE-949F-B8C21B4C3F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5463" y="1322218"/>
            <a:ext cx="10434642" cy="5859259"/>
          </a:xfrm>
          <a:prstGeom prst="rect">
            <a:avLst/>
          </a:prstGeom>
        </p:spPr>
      </p:pic>
      <p:pic>
        <p:nvPicPr>
          <p:cNvPr id="10" name="Picture 2" descr="Image result for cinemagraphs dinner">
            <a:extLst>
              <a:ext uri="{FF2B5EF4-FFF2-40B4-BE49-F238E27FC236}">
                <a16:creationId xmlns:a16="http://schemas.microsoft.com/office/drawing/2014/main" id="{7461BBC5-7604-45BC-93E1-E3A2809251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206" y="1322218"/>
            <a:ext cx="10471005" cy="588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510F3F3-8DCC-47C2-9942-56B144E4BBF9}"/>
              </a:ext>
            </a:extLst>
          </p:cNvPr>
          <p:cNvSpPr txBox="1"/>
          <p:nvPr/>
        </p:nvSpPr>
        <p:spPr>
          <a:xfrm>
            <a:off x="465115" y="198706"/>
            <a:ext cx="22717613" cy="92332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4800" b="1" i="0" u="none" strike="noStrike" cap="none" spc="0" normalizeH="0" baseline="0" dirty="0">
                <a:ln>
                  <a:noFill/>
                </a:ln>
                <a:solidFill>
                  <a:srgbClr val="F44F15"/>
                </a:solidFill>
                <a:effectLst/>
                <a:uFillTx/>
                <a:sym typeface="Calibri"/>
              </a:rPr>
              <a:t>Entre os dias 19/10 e 22/10, </a:t>
            </a:r>
            <a:r>
              <a:rPr lang="pt-BR" sz="4800" b="1" dirty="0">
                <a:solidFill>
                  <a:srgbClr val="F44F15"/>
                </a:solidFill>
              </a:rPr>
              <a:t>tivemos um cardápio variado de temas e discussões...</a:t>
            </a:r>
            <a:endParaRPr kumimoji="0" lang="pt-BR" sz="4800" b="1" i="0" u="none" strike="noStrike" cap="none" spc="0" normalizeH="0" baseline="0" dirty="0">
              <a:ln>
                <a:noFill/>
              </a:ln>
              <a:solidFill>
                <a:srgbClr val="F44F15"/>
              </a:solidFill>
              <a:effectLst/>
              <a:uFillTx/>
              <a:sym typeface="Calibri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FD12E53-5D57-4FD8-B924-2187FB35F718}"/>
              </a:ext>
            </a:extLst>
          </p:cNvPr>
          <p:cNvSpPr txBox="1"/>
          <p:nvPr/>
        </p:nvSpPr>
        <p:spPr>
          <a:xfrm>
            <a:off x="3639086" y="6196168"/>
            <a:ext cx="6651811" cy="52350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 anchorCtr="0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19/10 - Segurança de Mercado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3DBC5F1-55F1-4670-9374-E3FA45022F39}"/>
              </a:ext>
            </a:extLst>
          </p:cNvPr>
          <p:cNvSpPr txBox="1"/>
          <p:nvPr/>
        </p:nvSpPr>
        <p:spPr>
          <a:xfrm>
            <a:off x="14068487" y="6196168"/>
            <a:ext cx="6651811" cy="52350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 anchorCtr="0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20/10 – Expansão do ACL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62ED2A5-76DA-488B-AE67-0998905FC8C1}"/>
              </a:ext>
            </a:extLst>
          </p:cNvPr>
          <p:cNvSpPr txBox="1"/>
          <p:nvPr/>
        </p:nvSpPr>
        <p:spPr>
          <a:xfrm>
            <a:off x="3639086" y="12113224"/>
            <a:ext cx="6651811" cy="52350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 anchorCtr="0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21/10 – Formação de Preços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DD529F5-2628-43A7-A8D3-550729F10CA3}"/>
              </a:ext>
            </a:extLst>
          </p:cNvPr>
          <p:cNvSpPr txBox="1"/>
          <p:nvPr/>
        </p:nvSpPr>
        <p:spPr>
          <a:xfrm>
            <a:off x="14068487" y="12113224"/>
            <a:ext cx="6651811" cy="52350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 anchorCtr="0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22/10 – Outros Mercados</a:t>
            </a:r>
          </a:p>
        </p:txBody>
      </p:sp>
    </p:spTree>
    <p:extLst>
      <p:ext uri="{BB962C8B-B14F-4D97-AF65-F5344CB8AC3E}">
        <p14:creationId xmlns:p14="http://schemas.microsoft.com/office/powerpoint/2010/main" val="180265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o 5" hidden="1">
            <a:extLst>
              <a:ext uri="{FF2B5EF4-FFF2-40B4-BE49-F238E27FC236}">
                <a16:creationId xmlns:a16="http://schemas.microsoft.com/office/drawing/2014/main" id="{CED25934-1F41-437D-BD62-FBFFCE8B0BB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873758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578" name="Slide do think-cell" r:id="rId4" imgW="425" imgH="426" progId="TCLayout.ActiveDocument.1">
                  <p:embed/>
                </p:oleObj>
              </mc:Choice>
              <mc:Fallback>
                <p:oleObj name="Slide do think-cell" r:id="rId4" imgW="425" imgH="42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m 2">
            <a:extLst>
              <a:ext uri="{FF2B5EF4-FFF2-40B4-BE49-F238E27FC236}">
                <a16:creationId xmlns:a16="http://schemas.microsoft.com/office/drawing/2014/main" id="{B6DC7F43-A32B-487F-95A3-73E6E0A1E9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14" y="0"/>
            <a:ext cx="12193057" cy="685859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DD49FBB-E179-4EAF-A7B5-4D58DED89A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0943" y="0"/>
            <a:ext cx="12193057" cy="685859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DB4B568-C2C0-4FA6-B14C-E3EEC5C84E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114" y="6858594"/>
            <a:ext cx="12193057" cy="685859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13E18BF-A63F-4439-A322-B65F47823D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90943" y="6857406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211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5060&quot;&gt;&lt;version val=&quot;28390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2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/%m/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8&quot;&gt;&lt;elem m_fUsage=&quot;4.35077727878600573064E+00&quot;&gt;&lt;m_msothmcolidx val=&quot;0&quot;/&gt;&lt;m_rgb r=&quot;C2&quot; g=&quot;DE&quot; b=&quot;AF&quot;/&gt;&lt;m_nBrightness endver=&quot;26206&quot; val=&quot;0&quot;/&gt;&lt;/elem&gt;&lt;elem m_fUsage=&quot;2.24669111146712063842E+00&quot;&gt;&lt;m_msothmcolidx val=&quot;0&quot;/&gt;&lt;m_rgb r=&quot;FF&quot; g=&quot;A7&quot; b=&quot;66&quot;/&gt;&lt;m_nBrightness endver=&quot;26206&quot; val=&quot;0&quot;/&gt;&lt;/elem&gt;&lt;elem m_fUsage=&quot;1.51788584585185915010E+00&quot;&gt;&lt;m_msothmcolidx val=&quot;0&quot;/&gt;&lt;m_rgb r=&quot;A7&quot; g=&quot;CA&quot; b=&quot;E9&quot;/&gt;&lt;m_nBrightness endver=&quot;26206&quot; val=&quot;0&quot;/&gt;&lt;/elem&gt;&lt;elem m_fUsage=&quot;6.77655637537215471689E-01&quot;&gt;&lt;m_msothmcolidx val=&quot;0&quot;/&gt;&lt;m_rgb r=&quot;88&quot; g=&quot;B7&quot; b=&quot;E1&quot;/&gt;&lt;m_nBrightness endver=&quot;26206&quot; val=&quot;0&quot;/&gt;&lt;/elem&gt;&lt;elem m_fUsage=&quot;5.80730247056274739847E-01&quot;&gt;&lt;m_msothmcolidx val=&quot;0&quot;/&gt;&lt;m_rgb r=&quot;F7&quot; g=&quot;F7&quot; b=&quot;B9&quot;/&gt;&lt;m_nBrightness endver=&quot;26206&quot; val=&quot;0&quot;/&gt;&lt;/elem&gt;&lt;elem m_fUsage=&quot;3.59029020113818764237E-01&quot;&gt;&lt;m_msothmcolidx val=&quot;0&quot;/&gt;&lt;m_rgb r=&quot;F6&quot; g=&quot;72&quot; b=&quot;43&quot;/&gt;&lt;m_nBrightness endver=&quot;26206&quot; val=&quot;0&quot;/&gt;&lt;/elem&gt;&lt;elem m_fUsage=&quot;2.34687809480853964983E-01&quot;&gt;&lt;m_msothmcolidx val=&quot;0&quot;/&gt;&lt;m_rgb r=&quot;D3&quot; g=&quot;D3&quot; b=&quot;D3&quot;/&gt;&lt;m_nBrightness endver=&quot;26206&quot; val=&quot;0&quot;/&gt;&lt;/elem&gt;&lt;elem m_fUsage=&quot;5.15377520732011960153E-03&quot;&gt;&lt;m_msothmcolidx val=&quot;0&quot;/&gt;&lt;m_rgb r=&quot;7D&quot; g=&quot;9D&quot; b=&quot;C6&quot;/&gt;&lt;m_nBrightness endver=&quot;26206&quot; val=&quot;0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mCI24URLCf9Hgui0rVo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mCI24URLCf9Hgui0rVo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V2" val="empowerBulletV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V2" val="empowerBulletV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V2" val="empowerBulletV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wz.Hj8o7ZN5Tnbvw8Ppv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V2" val="empowerBulletV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zOI342W1wZg7AU8V_Fer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zOI342W1wZg7AU8V_Fer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TJGOAt5KFxCx67g5HUgj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TJGOAt5KFxCx67g5HUgj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zOI342W1wZg7AU8V_Ferg"/>
</p:tagLst>
</file>

<file path=ppt/theme/theme1.xml><?xml version="1.0" encoding="utf-8"?>
<a:theme xmlns:a="http://schemas.openxmlformats.org/drawingml/2006/main" name="Tema do Office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Raleway-SemiBold"/>
        <a:ea typeface="Raleway-SemiBold"/>
        <a:cs typeface="Raleway-SemiBold"/>
      </a:majorFont>
      <a:minorFont>
        <a:latin typeface="Raleway-SemiBold"/>
        <a:ea typeface="Raleway-SemiBold"/>
        <a:cs typeface="Raleway-SemiBold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44F15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no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none" strike="noStrike" cap="none" spc="0" normalizeH="0" baseline="0" dirty="0" smtClean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Raleway-SemiBold"/>
        <a:ea typeface="Raleway-SemiBold"/>
        <a:cs typeface="Raleway-SemiBold"/>
      </a:majorFont>
      <a:minorFont>
        <a:latin typeface="Raleway-SemiBold"/>
        <a:ea typeface="Raleway-SemiBold"/>
        <a:cs typeface="Raleway-SemiBold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27057</TotalTime>
  <Words>1707</Words>
  <Application>Microsoft Office PowerPoint</Application>
  <PresentationFormat>Personalizar</PresentationFormat>
  <Paragraphs>342</Paragraphs>
  <Slides>31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9" baseType="lpstr">
      <vt:lpstr>Arial</vt:lpstr>
      <vt:lpstr>Calibri</vt:lpstr>
      <vt:lpstr>Calibri Light</vt:lpstr>
      <vt:lpstr>Helvetica</vt:lpstr>
      <vt:lpstr>Raleway-SemiBold</vt:lpstr>
      <vt:lpstr>Wingdings</vt:lpstr>
      <vt:lpstr>Tema do Office</vt:lpstr>
      <vt:lpstr>Slide do think-cell</vt:lpstr>
      <vt:lpstr>Planejamento Estratégico 2021 - 2024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Planejamento Estratégico 2021 - 2024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Marcelo Lopes</dc:creator>
  <cp:lastModifiedBy>Ângela Oliveira</cp:lastModifiedBy>
  <cp:revision>1119</cp:revision>
  <dcterms:modified xsi:type="dcterms:W3CDTF">2020-11-06T13:16:41Z</dcterms:modified>
</cp:coreProperties>
</file>