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png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5" r:id="rId2"/>
  </p:sldMasterIdLst>
  <p:notesMasterIdLst>
    <p:notesMasterId r:id="rId37"/>
  </p:notesMasterIdLst>
  <p:sldIdLst>
    <p:sldId id="586" r:id="rId3"/>
    <p:sldId id="629" r:id="rId4"/>
    <p:sldId id="605" r:id="rId5"/>
    <p:sldId id="606" r:id="rId6"/>
    <p:sldId id="608" r:id="rId7"/>
    <p:sldId id="610" r:id="rId8"/>
    <p:sldId id="611" r:id="rId9"/>
    <p:sldId id="612" r:id="rId10"/>
    <p:sldId id="613" r:id="rId11"/>
    <p:sldId id="614" r:id="rId12"/>
    <p:sldId id="615" r:id="rId13"/>
    <p:sldId id="616" r:id="rId14"/>
    <p:sldId id="617" r:id="rId15"/>
    <p:sldId id="618" r:id="rId16"/>
    <p:sldId id="619" r:id="rId17"/>
    <p:sldId id="620" r:id="rId18"/>
    <p:sldId id="621" r:id="rId19"/>
    <p:sldId id="622" r:id="rId20"/>
    <p:sldId id="623" r:id="rId21"/>
    <p:sldId id="624" r:id="rId22"/>
    <p:sldId id="625" r:id="rId23"/>
    <p:sldId id="626" r:id="rId24"/>
    <p:sldId id="627" r:id="rId25"/>
    <p:sldId id="628" r:id="rId26"/>
    <p:sldId id="630" r:id="rId27"/>
    <p:sldId id="631" r:id="rId28"/>
    <p:sldId id="632" r:id="rId29"/>
    <p:sldId id="633" r:id="rId30"/>
    <p:sldId id="636" r:id="rId31"/>
    <p:sldId id="634" r:id="rId32"/>
    <p:sldId id="635" r:id="rId33"/>
    <p:sldId id="637" r:id="rId34"/>
    <p:sldId id="638" r:id="rId35"/>
    <p:sldId id="604" r:id="rId36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Wb1r+vRERsJW+wntF3aIg==" hashData="qQyFBuGjiM7wAwHe0LUn3qki3iPtLqwMjRsY97cXRNzU7uHFWIiV8tALeH+reIKhRUPF5pmd4apG1fqpZKtO6A=="/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F7A"/>
    <a:srgbClr val="FBD805"/>
    <a:srgbClr val="FAE906"/>
    <a:srgbClr val="71FF9D"/>
    <a:srgbClr val="000F2E"/>
    <a:srgbClr val="080630"/>
    <a:srgbClr val="009900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5" autoAdjust="0"/>
    <p:restoredTop sz="78304" autoAdjust="0"/>
  </p:normalViewPr>
  <p:slideViewPr>
    <p:cSldViewPr snapToGrid="0">
      <p:cViewPr varScale="1">
        <p:scale>
          <a:sx n="58" d="100"/>
          <a:sy n="58" d="100"/>
        </p:scale>
        <p:origin x="960" y="48"/>
      </p:cViewPr>
      <p:guideLst>
        <p:guide orient="horz" pos="3748"/>
        <p:guide pos="64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artins\Desktop\Graficos_MVE_r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artins\Desktop\Graficos_MVE_r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42097264357269"/>
          <c:y val="3.3793699256750638E-2"/>
          <c:w val="0.86464053314791267"/>
          <c:h val="0.82686197186302179"/>
        </c:manualLayout>
      </c:layout>
      <c:scatterChart>
        <c:scatterStyle val="lineMarker"/>
        <c:varyColors val="0"/>
        <c:ser>
          <c:idx val="0"/>
          <c:order val="0"/>
          <c:tx>
            <c:strRef>
              <c:f>'MVE (C3)'!$L$2</c:f>
              <c:strCache>
                <c:ptCount val="1"/>
                <c:pt idx="0">
                  <c:v>D(Q)</c:v>
                </c:pt>
              </c:strCache>
            </c:strRef>
          </c:tx>
          <c:spPr>
            <a:ln w="28575" cap="rnd">
              <a:solidFill>
                <a:srgbClr val="E46C0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6C0A"/>
              </a:solidFill>
              <a:ln w="9525">
                <a:solidFill>
                  <a:srgbClr val="E46C0A"/>
                </a:solidFill>
              </a:ln>
              <a:effectLst/>
            </c:spPr>
          </c:marker>
          <c:xVal>
            <c:numRef>
              <c:f>'MVE (C3)'!$N$3:$N$22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  <c:pt idx="4">
                  <c:v>25</c:v>
                </c:pt>
                <c:pt idx="5">
                  <c:v>35</c:v>
                </c:pt>
                <c:pt idx="6">
                  <c:v>35</c:v>
                </c:pt>
                <c:pt idx="7">
                  <c:v>40</c:v>
                </c:pt>
                <c:pt idx="8">
                  <c:v>40</c:v>
                </c:pt>
                <c:pt idx="9">
                  <c:v>70</c:v>
                </c:pt>
                <c:pt idx="10">
                  <c:v>70</c:v>
                </c:pt>
                <c:pt idx="11">
                  <c:v>80</c:v>
                </c:pt>
              </c:numCache>
            </c:numRef>
          </c:xVal>
          <c:yVal>
            <c:numRef>
              <c:f>'MVE (C3)'!$O$3:$O$22</c:f>
              <c:numCache>
                <c:formatCode>General</c:formatCode>
                <c:ptCount val="20"/>
                <c:pt idx="0">
                  <c:v>360</c:v>
                </c:pt>
                <c:pt idx="1">
                  <c:v>360</c:v>
                </c:pt>
                <c:pt idx="2">
                  <c:v>340</c:v>
                </c:pt>
                <c:pt idx="3">
                  <c:v>340</c:v>
                </c:pt>
                <c:pt idx="4">
                  <c:v>340</c:v>
                </c:pt>
                <c:pt idx="5">
                  <c:v>340</c:v>
                </c:pt>
                <c:pt idx="6">
                  <c:v>320</c:v>
                </c:pt>
                <c:pt idx="7">
                  <c:v>320</c:v>
                </c:pt>
                <c:pt idx="8">
                  <c:v>320</c:v>
                </c:pt>
                <c:pt idx="9">
                  <c:v>320</c:v>
                </c:pt>
                <c:pt idx="10">
                  <c:v>280</c:v>
                </c:pt>
                <c:pt idx="11">
                  <c:v>280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2A1-49C0-B087-0710C9DB6C5C}"/>
            </c:ext>
          </c:extLst>
        </c:ser>
        <c:ser>
          <c:idx val="1"/>
          <c:order val="1"/>
          <c:tx>
            <c:strRef>
              <c:f>'MVE (C3)'!$D$2</c:f>
              <c:strCache>
                <c:ptCount val="1"/>
                <c:pt idx="0">
                  <c:v>O(Q)</c:v>
                </c:pt>
              </c:strCache>
            </c:strRef>
          </c:tx>
          <c:spPr>
            <a:ln w="28575" cap="rnd">
              <a:solidFill>
                <a:srgbClr val="21594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1594A"/>
              </a:solidFill>
              <a:ln w="9525">
                <a:solidFill>
                  <a:srgbClr val="21594A"/>
                </a:solidFill>
              </a:ln>
              <a:effectLst/>
            </c:spPr>
          </c:marker>
          <c:xVal>
            <c:numRef>
              <c:f>'MVE (C3)'!$F$3:$F$12</c:f>
              <c:numCache>
                <c:formatCode>General</c:formatCode>
                <c:ptCount val="10"/>
                <c:pt idx="0">
                  <c:v>0</c:v>
                </c:pt>
                <c:pt idx="1">
                  <c:v>25</c:v>
                </c:pt>
                <c:pt idx="2">
                  <c:v>25</c:v>
                </c:pt>
                <c:pt idx="3">
                  <c:v>60</c:v>
                </c:pt>
                <c:pt idx="4">
                  <c:v>60</c:v>
                </c:pt>
                <c:pt idx="5">
                  <c:v>90</c:v>
                </c:pt>
              </c:numCache>
            </c:numRef>
          </c:xVal>
          <c:yVal>
            <c:numRef>
              <c:f>'MVE (C3)'!$G$3:$G$12</c:f>
              <c:numCache>
                <c:formatCode>General</c:formatCode>
                <c:ptCount val="10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  <c:pt idx="3">
                  <c:v>250</c:v>
                </c:pt>
                <c:pt idx="4">
                  <c:v>260</c:v>
                </c:pt>
                <c:pt idx="5">
                  <c:v>260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2A1-49C0-B087-0710C9DB6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99696"/>
        <c:axId val="214889928"/>
      </c:scatterChart>
      <c:valAx>
        <c:axId val="214299696"/>
        <c:scaling>
          <c:orientation val="minMax"/>
          <c:max val="15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b="1" dirty="0"/>
                  <a:t>Quantidade</a:t>
                </a:r>
                <a:endParaRPr lang="pt-BR" sz="1050" b="1" dirty="0"/>
              </a:p>
            </c:rich>
          </c:tx>
          <c:layout>
            <c:manualLayout>
              <c:xMode val="edge"/>
              <c:yMode val="edge"/>
              <c:x val="0.75762799340615716"/>
              <c:y val="0.926849672400439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889928"/>
        <c:crosses val="autoZero"/>
        <c:crossBetween val="midCat"/>
        <c:majorUnit val="5"/>
      </c:valAx>
      <c:valAx>
        <c:axId val="214889928"/>
        <c:scaling>
          <c:orientation val="minMax"/>
          <c:min val="2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b="1" dirty="0"/>
                  <a:t>Preço</a:t>
                </a:r>
                <a:endParaRPr lang="pt-BR" b="1" dirty="0"/>
              </a:p>
            </c:rich>
          </c:tx>
          <c:layout>
            <c:manualLayout>
              <c:xMode val="edge"/>
              <c:yMode val="edge"/>
              <c:x val="4.9665831081424586E-3"/>
              <c:y val="9.65147823317941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29969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'MVE (C5)'!$L$2</c:f>
              <c:strCache>
                <c:ptCount val="1"/>
                <c:pt idx="0">
                  <c:v>D(Q)</c:v>
                </c:pt>
              </c:strCache>
            </c:strRef>
          </c:tx>
          <c:spPr>
            <a:ln w="19050" cap="rnd">
              <a:solidFill>
                <a:srgbClr val="E46C0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6C0A"/>
              </a:solidFill>
              <a:ln w="9525">
                <a:solidFill>
                  <a:srgbClr val="E46C0A"/>
                </a:solidFill>
              </a:ln>
              <a:effectLst/>
            </c:spPr>
          </c:marker>
          <c:xVal>
            <c:numRef>
              <c:f>'MVE (C5)'!$N$3:$N$22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  <c:pt idx="4">
                  <c:v>25</c:v>
                </c:pt>
                <c:pt idx="5">
                  <c:v>35</c:v>
                </c:pt>
                <c:pt idx="6">
                  <c:v>35</c:v>
                </c:pt>
                <c:pt idx="7">
                  <c:v>40</c:v>
                </c:pt>
                <c:pt idx="8">
                  <c:v>40</c:v>
                </c:pt>
                <c:pt idx="9">
                  <c:v>70</c:v>
                </c:pt>
                <c:pt idx="10">
                  <c:v>70</c:v>
                </c:pt>
                <c:pt idx="11">
                  <c:v>120</c:v>
                </c:pt>
              </c:numCache>
            </c:numRef>
          </c:xVal>
          <c:yVal>
            <c:numRef>
              <c:f>'MVE (C5)'!$O$3:$O$22</c:f>
              <c:numCache>
                <c:formatCode>General</c:formatCode>
                <c:ptCount val="20"/>
                <c:pt idx="0">
                  <c:v>300</c:v>
                </c:pt>
                <c:pt idx="1">
                  <c:v>300</c:v>
                </c:pt>
                <c:pt idx="2">
                  <c:v>280</c:v>
                </c:pt>
                <c:pt idx="3">
                  <c:v>280</c:v>
                </c:pt>
                <c:pt idx="4">
                  <c:v>280</c:v>
                </c:pt>
                <c:pt idx="5">
                  <c:v>280</c:v>
                </c:pt>
                <c:pt idx="6">
                  <c:v>270</c:v>
                </c:pt>
                <c:pt idx="7">
                  <c:v>270</c:v>
                </c:pt>
                <c:pt idx="8">
                  <c:v>250</c:v>
                </c:pt>
                <c:pt idx="9">
                  <c:v>250</c:v>
                </c:pt>
                <c:pt idx="10">
                  <c:v>240</c:v>
                </c:pt>
                <c:pt idx="11">
                  <c:v>240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2A1-49C0-B087-0710C9DB6C5C}"/>
            </c:ext>
          </c:extLst>
        </c:ser>
        <c:ser>
          <c:idx val="1"/>
          <c:order val="1"/>
          <c:tx>
            <c:strRef>
              <c:f>'MVE (C5)'!$D$2</c:f>
              <c:strCache>
                <c:ptCount val="1"/>
                <c:pt idx="0">
                  <c:v>O(Q)</c:v>
                </c:pt>
              </c:strCache>
            </c:strRef>
          </c:tx>
          <c:spPr>
            <a:ln w="19050" cap="rnd">
              <a:solidFill>
                <a:srgbClr val="21594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1594A"/>
              </a:solidFill>
              <a:ln w="9525">
                <a:solidFill>
                  <a:srgbClr val="21594A"/>
                </a:solidFill>
              </a:ln>
              <a:effectLst/>
            </c:spPr>
          </c:marker>
          <c:xVal>
            <c:numRef>
              <c:f>'MVE (C5)'!$F$3:$F$12</c:f>
              <c:numCache>
                <c:formatCode>General</c:formatCode>
                <c:ptCount val="10"/>
                <c:pt idx="0">
                  <c:v>0</c:v>
                </c:pt>
                <c:pt idx="1">
                  <c:v>25</c:v>
                </c:pt>
                <c:pt idx="2">
                  <c:v>25</c:v>
                </c:pt>
                <c:pt idx="3">
                  <c:v>60</c:v>
                </c:pt>
                <c:pt idx="4">
                  <c:v>60</c:v>
                </c:pt>
                <c:pt idx="5">
                  <c:v>90</c:v>
                </c:pt>
              </c:numCache>
            </c:numRef>
          </c:xVal>
          <c:yVal>
            <c:numRef>
              <c:f>'MVE (C5)'!$G$3:$G$12</c:f>
              <c:numCache>
                <c:formatCode>General</c:formatCode>
                <c:ptCount val="10"/>
                <c:pt idx="0">
                  <c:v>320</c:v>
                </c:pt>
                <c:pt idx="1">
                  <c:v>320</c:v>
                </c:pt>
                <c:pt idx="2">
                  <c:v>340</c:v>
                </c:pt>
                <c:pt idx="3">
                  <c:v>340</c:v>
                </c:pt>
                <c:pt idx="4">
                  <c:v>360</c:v>
                </c:pt>
                <c:pt idx="5">
                  <c:v>360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2A1-49C0-B087-0710C9DB6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566968"/>
        <c:axId val="216567352"/>
      </c:scatterChart>
      <c:valAx>
        <c:axId val="216566968"/>
        <c:scaling>
          <c:orientation val="minMax"/>
          <c:max val="15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b="1" dirty="0"/>
                  <a:t>Quantidade</a:t>
                </a:r>
                <a:endParaRPr lang="pt-BR" b="1" dirty="0"/>
              </a:p>
            </c:rich>
          </c:tx>
          <c:layout>
            <c:manualLayout>
              <c:xMode val="edge"/>
              <c:yMode val="edge"/>
              <c:x val="0.74498045882144903"/>
              <c:y val="0.93186352967665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567352"/>
        <c:crosses val="autoZero"/>
        <c:crossBetween val="midCat"/>
        <c:majorUnit val="5"/>
      </c:valAx>
      <c:valAx>
        <c:axId val="216567352"/>
        <c:scaling>
          <c:orientation val="minMax"/>
          <c:min val="2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b="1" dirty="0"/>
                  <a:t>Preço</a:t>
                </a:r>
                <a:endParaRPr lang="pt-BR" b="1" dirty="0"/>
              </a:p>
            </c:rich>
          </c:tx>
          <c:layout>
            <c:manualLayout>
              <c:xMode val="edge"/>
              <c:yMode val="edge"/>
              <c:x val="1.2934517350903908E-2"/>
              <c:y val="7.776693139895821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56696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91AA9-312C-45CF-A9E2-D6E361E620E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CDC5F2F-D74F-4B5E-AE41-06806D8A9998}">
      <dgm:prSet phldrT="[Texto]"/>
      <dgm:spPr>
        <a:solidFill>
          <a:schemeClr val="accent4"/>
        </a:solidFill>
      </dgm:spPr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Desenvolvimento Conceitual</a:t>
          </a:r>
        </a:p>
        <a:p>
          <a:r>
            <a:rPr lang="pt-BR" dirty="0" smtClean="0">
              <a:solidFill>
                <a:srgbClr val="002060"/>
              </a:solidFill>
            </a:rPr>
            <a:t>(Nota técnica 02)</a:t>
          </a:r>
          <a:endParaRPr lang="pt-BR" dirty="0">
            <a:solidFill>
              <a:srgbClr val="002060"/>
            </a:solidFill>
          </a:endParaRPr>
        </a:p>
      </dgm:t>
    </dgm:pt>
    <dgm:pt modelId="{EB6D28F4-544D-4186-A31A-51F37C110D35}" type="parTrans" cxnId="{F1712736-E688-490F-B729-1F83189F6E57}">
      <dgm:prSet/>
      <dgm:spPr/>
      <dgm:t>
        <a:bodyPr/>
        <a:lstStyle/>
        <a:p>
          <a:endParaRPr lang="pt-BR"/>
        </a:p>
      </dgm:t>
    </dgm:pt>
    <dgm:pt modelId="{5013E3C9-98E5-4959-A429-C381E73AB21E}" type="sibTrans" cxnId="{F1712736-E688-490F-B729-1F83189F6E57}">
      <dgm:prSet/>
      <dgm:spPr/>
      <dgm:t>
        <a:bodyPr/>
        <a:lstStyle/>
        <a:p>
          <a:endParaRPr lang="pt-BR"/>
        </a:p>
      </dgm:t>
    </dgm:pt>
    <dgm:pt modelId="{784034FF-95F7-408B-A904-55CDEFDB224F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Desenho de Processo e Elaboração de Regras e </a:t>
          </a:r>
          <a:r>
            <a:rPr lang="pt-BR" dirty="0" err="1" smtClean="0">
              <a:solidFill>
                <a:srgbClr val="002060"/>
              </a:solidFill>
            </a:rPr>
            <a:t>PdCs</a:t>
          </a:r>
          <a:endParaRPr lang="pt-BR" dirty="0">
            <a:solidFill>
              <a:srgbClr val="002060"/>
            </a:solidFill>
          </a:endParaRPr>
        </a:p>
      </dgm:t>
    </dgm:pt>
    <dgm:pt modelId="{D50BE561-7C7B-4E70-B891-D420F5167D7A}" type="parTrans" cxnId="{59A7E75D-9682-4682-94AD-F049DD69B2BA}">
      <dgm:prSet/>
      <dgm:spPr/>
      <dgm:t>
        <a:bodyPr/>
        <a:lstStyle/>
        <a:p>
          <a:endParaRPr lang="pt-BR"/>
        </a:p>
      </dgm:t>
    </dgm:pt>
    <dgm:pt modelId="{BA25D993-730B-4E5B-BDC9-9526928A800A}" type="sibTrans" cxnId="{59A7E75D-9682-4682-94AD-F049DD69B2BA}">
      <dgm:prSet/>
      <dgm:spPr/>
      <dgm:t>
        <a:bodyPr/>
        <a:lstStyle/>
        <a:p>
          <a:endParaRPr lang="pt-BR"/>
        </a:p>
      </dgm:t>
    </dgm:pt>
    <dgm:pt modelId="{AA6092F9-D233-4A8F-A683-6D13DACA2BBD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Discussão conceitual e aprovação de Regras e </a:t>
          </a:r>
          <a:r>
            <a:rPr lang="pt-BR" dirty="0" err="1" smtClean="0">
              <a:solidFill>
                <a:srgbClr val="002060"/>
              </a:solidFill>
            </a:rPr>
            <a:t>PdC</a:t>
          </a:r>
          <a:r>
            <a:rPr lang="pt-BR" dirty="0" smtClean="0">
              <a:solidFill>
                <a:srgbClr val="002060"/>
              </a:solidFill>
            </a:rPr>
            <a:t> em conjunto </a:t>
          </a:r>
          <a:endParaRPr lang="pt-BR" dirty="0">
            <a:solidFill>
              <a:srgbClr val="002060"/>
            </a:solidFill>
          </a:endParaRPr>
        </a:p>
      </dgm:t>
    </dgm:pt>
    <dgm:pt modelId="{005781EB-36E1-4DE2-B82B-EFCC43583324}" type="parTrans" cxnId="{64E91BF5-D4D3-478C-BCCC-4AAAAC1A48B2}">
      <dgm:prSet/>
      <dgm:spPr/>
      <dgm:t>
        <a:bodyPr/>
        <a:lstStyle/>
        <a:p>
          <a:endParaRPr lang="pt-BR"/>
        </a:p>
      </dgm:t>
    </dgm:pt>
    <dgm:pt modelId="{CE246124-862A-45B9-ADEC-18A588139B53}" type="sibTrans" cxnId="{64E91BF5-D4D3-478C-BCCC-4AAAAC1A48B2}">
      <dgm:prSet/>
      <dgm:spPr/>
      <dgm:t>
        <a:bodyPr/>
        <a:lstStyle/>
        <a:p>
          <a:endParaRPr lang="pt-BR"/>
        </a:p>
      </dgm:t>
    </dgm:pt>
    <dgm:pt modelId="{DF395880-BF30-43F1-86CF-0CB96CA6510E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Adequações Tecnológicas</a:t>
          </a:r>
          <a:endParaRPr lang="pt-BR" dirty="0">
            <a:solidFill>
              <a:srgbClr val="002060"/>
            </a:solidFill>
          </a:endParaRPr>
        </a:p>
      </dgm:t>
    </dgm:pt>
    <dgm:pt modelId="{B178F5C3-D82F-49C2-B037-014781D3A81B}" type="parTrans" cxnId="{EF615075-0CA9-47B9-8307-8E3BEEE8F971}">
      <dgm:prSet/>
      <dgm:spPr/>
      <dgm:t>
        <a:bodyPr/>
        <a:lstStyle/>
        <a:p>
          <a:endParaRPr lang="pt-BR"/>
        </a:p>
      </dgm:t>
    </dgm:pt>
    <dgm:pt modelId="{3D61E6DE-A9A3-435D-B3EF-0D442B9FB001}" type="sibTrans" cxnId="{EF615075-0CA9-47B9-8307-8E3BEEE8F971}">
      <dgm:prSet/>
      <dgm:spPr/>
      <dgm:t>
        <a:bodyPr/>
        <a:lstStyle/>
        <a:p>
          <a:endParaRPr lang="pt-BR"/>
        </a:p>
      </dgm:t>
    </dgm:pt>
    <dgm:pt modelId="{F5079ADB-15A2-4F0A-B081-8973D114EF47}" type="pres">
      <dgm:prSet presAssocID="{FFA91AA9-312C-45CF-A9E2-D6E361E620E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BE23C7A-39BD-4100-88F6-7EB8E2413C36}" type="pres">
      <dgm:prSet presAssocID="{7CDC5F2F-D74F-4B5E-AE41-06806D8A9998}" presName="composite" presStyleCnt="0"/>
      <dgm:spPr/>
    </dgm:pt>
    <dgm:pt modelId="{80D891C0-50AB-4F6B-9A1F-48FA15842DC8}" type="pres">
      <dgm:prSet presAssocID="{7CDC5F2F-D74F-4B5E-AE41-06806D8A9998}" presName="bentUpArrow1" presStyleLbl="alignImgPlace1" presStyleIdx="0" presStyleCnt="3" custScaleX="81450" custScaleY="22824" custLinFactNeighborX="-15266" custLinFactNeighborY="-68684"/>
      <dgm:spPr>
        <a:solidFill>
          <a:schemeClr val="tx2">
            <a:lumMod val="20000"/>
            <a:lumOff val="80000"/>
          </a:schemeClr>
        </a:solidFill>
      </dgm:spPr>
    </dgm:pt>
    <dgm:pt modelId="{34BA17C6-D7D5-4A61-B7DA-B2BFCC4562DA}" type="pres">
      <dgm:prSet presAssocID="{7CDC5F2F-D74F-4B5E-AE41-06806D8A9998}" presName="ParentText" presStyleLbl="node1" presStyleIdx="0" presStyleCnt="4" custScaleX="86040" custScaleY="51217" custLinFactNeighborX="-31428" custLinFactNeighborY="49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5B8A57-5972-4E89-8A2A-F34D0214C691}" type="pres">
      <dgm:prSet presAssocID="{7CDC5F2F-D74F-4B5E-AE41-06806D8A9998}" presName="ChildText" presStyleLbl="revTx" presStyleIdx="0" presStyleCnt="3" custScaleY="50116" custLinFactX="-78933" custLinFactNeighborX="-100000" custLinFactNeighborY="699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802CC9-08B2-45DE-9B3E-A9A59EE516BD}" type="pres">
      <dgm:prSet presAssocID="{5013E3C9-98E5-4959-A429-C381E73AB21E}" presName="sibTrans" presStyleCnt="0"/>
      <dgm:spPr/>
    </dgm:pt>
    <dgm:pt modelId="{5612FFBF-3497-41E6-BB41-C091F663E9FB}" type="pres">
      <dgm:prSet presAssocID="{784034FF-95F7-408B-A904-55CDEFDB224F}" presName="composite" presStyleCnt="0"/>
      <dgm:spPr/>
    </dgm:pt>
    <dgm:pt modelId="{0AF212B7-72F1-4931-8037-55A942775D17}" type="pres">
      <dgm:prSet presAssocID="{784034FF-95F7-408B-A904-55CDEFDB224F}" presName="bentUpArrow1" presStyleLbl="alignImgPlace1" presStyleIdx="1" presStyleCnt="3" custScaleX="66599" custScaleY="24792" custLinFactY="-7459" custLinFactNeighborX="11282" custLinFactNeighborY="-100000"/>
      <dgm:spPr>
        <a:solidFill>
          <a:schemeClr val="tx2">
            <a:lumMod val="20000"/>
            <a:lumOff val="80000"/>
          </a:schemeClr>
        </a:solidFill>
      </dgm:spPr>
    </dgm:pt>
    <dgm:pt modelId="{EE607DDE-5177-47FA-8560-314D4AE153D6}" type="pres">
      <dgm:prSet presAssocID="{784034FF-95F7-408B-A904-55CDEFDB224F}" presName="ParentText" presStyleLbl="node1" presStyleIdx="1" presStyleCnt="4" custScaleX="86040" custScaleY="51217" custLinFactNeighborX="-18077" custLinFactNeighborY="-326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6A6129-FABC-4154-8BFC-F7018DB5ABED}" type="pres">
      <dgm:prSet presAssocID="{784034FF-95F7-408B-A904-55CDEFDB224F}" presName="ChildText" presStyleLbl="revTx" presStyleIdx="1" presStyleCnt="3" custLinFactX="-43267" custLinFactNeighborX="-100000" custLinFactNeighborY="58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59D609-F395-4A5F-B31A-D71B1C8540A2}" type="pres">
      <dgm:prSet presAssocID="{BA25D993-730B-4E5B-BDC9-9526928A800A}" presName="sibTrans" presStyleCnt="0"/>
      <dgm:spPr/>
    </dgm:pt>
    <dgm:pt modelId="{1006AF58-5648-40A6-A1AB-A2F8E8016F56}" type="pres">
      <dgm:prSet presAssocID="{AA6092F9-D233-4A8F-A683-6D13DACA2BBD}" presName="composite" presStyleCnt="0"/>
      <dgm:spPr/>
    </dgm:pt>
    <dgm:pt modelId="{B00936AA-0336-4B2B-9E1E-B0F144E8549F}" type="pres">
      <dgm:prSet presAssocID="{AA6092F9-D233-4A8F-A683-6D13DACA2BBD}" presName="bentUpArrow1" presStyleLbl="alignImgPlace1" presStyleIdx="2" presStyleCnt="3" custScaleX="71362" custScaleY="26043" custLinFactX="-136910" custLinFactNeighborX="-200000" custLinFactNeighborY="-94202"/>
      <dgm:spPr>
        <a:noFill/>
      </dgm:spPr>
      <dgm:t>
        <a:bodyPr/>
        <a:lstStyle/>
        <a:p>
          <a:endParaRPr lang="pt-BR"/>
        </a:p>
      </dgm:t>
    </dgm:pt>
    <dgm:pt modelId="{8EF944E1-8DFE-46F5-82D7-83FAA68F49AF}" type="pres">
      <dgm:prSet presAssocID="{AA6092F9-D233-4A8F-A683-6D13DACA2BBD}" presName="ParentText" presStyleLbl="node1" presStyleIdx="2" presStyleCnt="4" custScaleX="86040" custScaleY="51217" custLinFactY="-3250" custLinFactNeighborX="-4111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C5EA4C-B850-4CB8-A781-13895D23E9CE}" type="pres">
      <dgm:prSet presAssocID="{AA6092F9-D233-4A8F-A683-6D13DACA2BBD}" presName="ChildText" presStyleLbl="revTx" presStyleIdx="2" presStyleCnt="3" custLinFactX="-30238" custLinFactNeighborX="-100000" custLinFactNeighborY="83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803717-755E-4E18-B417-0EC40D3731A2}" type="pres">
      <dgm:prSet presAssocID="{CE246124-862A-45B9-ADEC-18A588139B53}" presName="sibTrans" presStyleCnt="0"/>
      <dgm:spPr/>
    </dgm:pt>
    <dgm:pt modelId="{4A53B248-5C9D-4A0A-8E21-95D971FC7A84}" type="pres">
      <dgm:prSet presAssocID="{DF395880-BF30-43F1-86CF-0CB96CA6510E}" presName="composite" presStyleCnt="0"/>
      <dgm:spPr/>
    </dgm:pt>
    <dgm:pt modelId="{88A14670-F50E-47CC-B47B-9C26095EB453}" type="pres">
      <dgm:prSet presAssocID="{DF395880-BF30-43F1-86CF-0CB96CA6510E}" presName="ParentText" presStyleLbl="node1" presStyleIdx="3" presStyleCnt="4" custScaleX="86040" custScaleY="51217" custLinFactNeighborX="-83881" custLinFactNeighborY="-829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712736-E688-490F-B729-1F83189F6E57}" srcId="{FFA91AA9-312C-45CF-A9E2-D6E361E620EC}" destId="{7CDC5F2F-D74F-4B5E-AE41-06806D8A9998}" srcOrd="0" destOrd="0" parTransId="{EB6D28F4-544D-4186-A31A-51F37C110D35}" sibTransId="{5013E3C9-98E5-4959-A429-C381E73AB21E}"/>
    <dgm:cxn modelId="{522D08CB-5CC3-44F7-9E74-7207F120F2AA}" type="presOf" srcId="{7CDC5F2F-D74F-4B5E-AE41-06806D8A9998}" destId="{34BA17C6-D7D5-4A61-B7DA-B2BFCC4562DA}" srcOrd="0" destOrd="0" presId="urn:microsoft.com/office/officeart/2005/8/layout/StepDownProcess"/>
    <dgm:cxn modelId="{760387E2-BBCD-48C6-ACD7-E21E16C71C38}" type="presOf" srcId="{AA6092F9-D233-4A8F-A683-6D13DACA2BBD}" destId="{8EF944E1-8DFE-46F5-82D7-83FAA68F49AF}" srcOrd="0" destOrd="0" presId="urn:microsoft.com/office/officeart/2005/8/layout/StepDownProcess"/>
    <dgm:cxn modelId="{18E099D9-0546-46C5-A4A6-2A930FDAC776}" type="presOf" srcId="{784034FF-95F7-408B-A904-55CDEFDB224F}" destId="{EE607DDE-5177-47FA-8560-314D4AE153D6}" srcOrd="0" destOrd="0" presId="urn:microsoft.com/office/officeart/2005/8/layout/StepDownProcess"/>
    <dgm:cxn modelId="{59A7E75D-9682-4682-94AD-F049DD69B2BA}" srcId="{FFA91AA9-312C-45CF-A9E2-D6E361E620EC}" destId="{784034FF-95F7-408B-A904-55CDEFDB224F}" srcOrd="1" destOrd="0" parTransId="{D50BE561-7C7B-4E70-B891-D420F5167D7A}" sibTransId="{BA25D993-730B-4E5B-BDC9-9526928A800A}"/>
    <dgm:cxn modelId="{64E91BF5-D4D3-478C-BCCC-4AAAAC1A48B2}" srcId="{FFA91AA9-312C-45CF-A9E2-D6E361E620EC}" destId="{AA6092F9-D233-4A8F-A683-6D13DACA2BBD}" srcOrd="2" destOrd="0" parTransId="{005781EB-36E1-4DE2-B82B-EFCC43583324}" sibTransId="{CE246124-862A-45B9-ADEC-18A588139B53}"/>
    <dgm:cxn modelId="{EF615075-0CA9-47B9-8307-8E3BEEE8F971}" srcId="{FFA91AA9-312C-45CF-A9E2-D6E361E620EC}" destId="{DF395880-BF30-43F1-86CF-0CB96CA6510E}" srcOrd="3" destOrd="0" parTransId="{B178F5C3-D82F-49C2-B037-014781D3A81B}" sibTransId="{3D61E6DE-A9A3-435D-B3EF-0D442B9FB001}"/>
    <dgm:cxn modelId="{F48F89E4-9E70-4AA7-81B9-538BD552CCEF}" type="presOf" srcId="{FFA91AA9-312C-45CF-A9E2-D6E361E620EC}" destId="{F5079ADB-15A2-4F0A-B081-8973D114EF47}" srcOrd="0" destOrd="0" presId="urn:microsoft.com/office/officeart/2005/8/layout/StepDownProcess"/>
    <dgm:cxn modelId="{8BFA04F5-10C9-426E-96C4-CD22898696E2}" type="presOf" srcId="{DF395880-BF30-43F1-86CF-0CB96CA6510E}" destId="{88A14670-F50E-47CC-B47B-9C26095EB453}" srcOrd="0" destOrd="0" presId="urn:microsoft.com/office/officeart/2005/8/layout/StepDownProcess"/>
    <dgm:cxn modelId="{59D00D4D-0279-4243-8091-B4571A1317E7}" type="presParOf" srcId="{F5079ADB-15A2-4F0A-B081-8973D114EF47}" destId="{7BE23C7A-39BD-4100-88F6-7EB8E2413C36}" srcOrd="0" destOrd="0" presId="urn:microsoft.com/office/officeart/2005/8/layout/StepDownProcess"/>
    <dgm:cxn modelId="{00FAEB97-9899-445B-9B94-F3577E0EFA98}" type="presParOf" srcId="{7BE23C7A-39BD-4100-88F6-7EB8E2413C36}" destId="{80D891C0-50AB-4F6B-9A1F-48FA15842DC8}" srcOrd="0" destOrd="0" presId="urn:microsoft.com/office/officeart/2005/8/layout/StepDownProcess"/>
    <dgm:cxn modelId="{59A5AE9B-C416-4FD7-8081-C35F89B41FCB}" type="presParOf" srcId="{7BE23C7A-39BD-4100-88F6-7EB8E2413C36}" destId="{34BA17C6-D7D5-4A61-B7DA-B2BFCC4562DA}" srcOrd="1" destOrd="0" presId="urn:microsoft.com/office/officeart/2005/8/layout/StepDownProcess"/>
    <dgm:cxn modelId="{C0FA6D59-6545-413D-963F-1B5244E40966}" type="presParOf" srcId="{7BE23C7A-39BD-4100-88F6-7EB8E2413C36}" destId="{3C5B8A57-5972-4E89-8A2A-F34D0214C691}" srcOrd="2" destOrd="0" presId="urn:microsoft.com/office/officeart/2005/8/layout/StepDownProcess"/>
    <dgm:cxn modelId="{8BD2E8E2-9871-40BF-A647-3BBEDBA31DFA}" type="presParOf" srcId="{F5079ADB-15A2-4F0A-B081-8973D114EF47}" destId="{1D802CC9-08B2-45DE-9B3E-A9A59EE516BD}" srcOrd="1" destOrd="0" presId="urn:microsoft.com/office/officeart/2005/8/layout/StepDownProcess"/>
    <dgm:cxn modelId="{D895F89F-B5F4-4509-8738-8A6A2AE84D88}" type="presParOf" srcId="{F5079ADB-15A2-4F0A-B081-8973D114EF47}" destId="{5612FFBF-3497-41E6-BB41-C091F663E9FB}" srcOrd="2" destOrd="0" presId="urn:microsoft.com/office/officeart/2005/8/layout/StepDownProcess"/>
    <dgm:cxn modelId="{46672962-AC9E-478B-90D9-88FF581E551B}" type="presParOf" srcId="{5612FFBF-3497-41E6-BB41-C091F663E9FB}" destId="{0AF212B7-72F1-4931-8037-55A942775D17}" srcOrd="0" destOrd="0" presId="urn:microsoft.com/office/officeart/2005/8/layout/StepDownProcess"/>
    <dgm:cxn modelId="{BA52A271-4313-46FB-92E5-598CBF91977A}" type="presParOf" srcId="{5612FFBF-3497-41E6-BB41-C091F663E9FB}" destId="{EE607DDE-5177-47FA-8560-314D4AE153D6}" srcOrd="1" destOrd="0" presId="urn:microsoft.com/office/officeart/2005/8/layout/StepDownProcess"/>
    <dgm:cxn modelId="{D6C36F4D-A811-48E4-9572-4B14645DA4B4}" type="presParOf" srcId="{5612FFBF-3497-41E6-BB41-C091F663E9FB}" destId="{B06A6129-FABC-4154-8BFC-F7018DB5ABED}" srcOrd="2" destOrd="0" presId="urn:microsoft.com/office/officeart/2005/8/layout/StepDownProcess"/>
    <dgm:cxn modelId="{83EF03D7-5777-4DB3-8356-4E915730A18A}" type="presParOf" srcId="{F5079ADB-15A2-4F0A-B081-8973D114EF47}" destId="{1759D609-F395-4A5F-B31A-D71B1C8540A2}" srcOrd="3" destOrd="0" presId="urn:microsoft.com/office/officeart/2005/8/layout/StepDownProcess"/>
    <dgm:cxn modelId="{5652A032-62E1-4E46-A9DA-33D2FF7970B0}" type="presParOf" srcId="{F5079ADB-15A2-4F0A-B081-8973D114EF47}" destId="{1006AF58-5648-40A6-A1AB-A2F8E8016F56}" srcOrd="4" destOrd="0" presId="urn:microsoft.com/office/officeart/2005/8/layout/StepDownProcess"/>
    <dgm:cxn modelId="{D2E5E988-77B3-4DC4-9DB4-63B6A4F25362}" type="presParOf" srcId="{1006AF58-5648-40A6-A1AB-A2F8E8016F56}" destId="{B00936AA-0336-4B2B-9E1E-B0F144E8549F}" srcOrd="0" destOrd="0" presId="urn:microsoft.com/office/officeart/2005/8/layout/StepDownProcess"/>
    <dgm:cxn modelId="{3741F1EB-A721-4A41-AE7B-03CD0DBEED66}" type="presParOf" srcId="{1006AF58-5648-40A6-A1AB-A2F8E8016F56}" destId="{8EF944E1-8DFE-46F5-82D7-83FAA68F49AF}" srcOrd="1" destOrd="0" presId="urn:microsoft.com/office/officeart/2005/8/layout/StepDownProcess"/>
    <dgm:cxn modelId="{05412811-EA22-4E1A-BE7B-86429F7A6F87}" type="presParOf" srcId="{1006AF58-5648-40A6-A1AB-A2F8E8016F56}" destId="{2FC5EA4C-B850-4CB8-A781-13895D23E9CE}" srcOrd="2" destOrd="0" presId="urn:microsoft.com/office/officeart/2005/8/layout/StepDownProcess"/>
    <dgm:cxn modelId="{8E9514FD-B693-490D-8009-3C785122985B}" type="presParOf" srcId="{F5079ADB-15A2-4F0A-B081-8973D114EF47}" destId="{88803717-755E-4E18-B417-0EC40D3731A2}" srcOrd="5" destOrd="0" presId="urn:microsoft.com/office/officeart/2005/8/layout/StepDownProcess"/>
    <dgm:cxn modelId="{FCA80E18-C790-492F-9C6C-CEAD352976ED}" type="presParOf" srcId="{F5079ADB-15A2-4F0A-B081-8973D114EF47}" destId="{4A53B248-5C9D-4A0A-8E21-95D971FC7A84}" srcOrd="6" destOrd="0" presId="urn:microsoft.com/office/officeart/2005/8/layout/StepDownProcess"/>
    <dgm:cxn modelId="{8FE1EB25-A0F7-469E-8DD9-5AC49E955C22}" type="presParOf" srcId="{4A53B248-5C9D-4A0A-8E21-95D971FC7A84}" destId="{88A14670-F50E-47CC-B47B-9C26095EB45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3B2E1D2-ED5E-48AF-8EAB-C65F2941AF1F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C8CD280-1EB4-4D87-A9A8-E1E0ACFF7D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85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D325-84DB-484E-91A4-BD4BEE7FF850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0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16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6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23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59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91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2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27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95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9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2438" y="1228725"/>
            <a:ext cx="5892800" cy="33147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01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22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20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32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2438" y="1228725"/>
            <a:ext cx="5892800" cy="33147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24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17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2438" y="1228725"/>
            <a:ext cx="5892800" cy="33147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25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73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2438" y="1228725"/>
            <a:ext cx="5892800" cy="33147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22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2438" y="1228725"/>
            <a:ext cx="5892800" cy="33147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27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37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2438" y="1228725"/>
            <a:ext cx="5892800" cy="33147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28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05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2438" y="1228725"/>
            <a:ext cx="5892800" cy="33147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30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7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2438" y="1228725"/>
            <a:ext cx="5892800" cy="33147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31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3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2438" y="1228725"/>
            <a:ext cx="5892800" cy="33147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85CD-1AC4-4D6A-91B2-75A4DF313D0A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5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5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0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4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1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5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7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" b="25050"/>
          <a:stretch/>
        </p:blipFill>
        <p:spPr>
          <a:xfrm>
            <a:off x="1601" y="-12152"/>
            <a:ext cx="12190398" cy="6914397"/>
          </a:xfrm>
          <a:prstGeom prst="rect">
            <a:avLst/>
          </a:prstGeom>
        </p:spPr>
      </p:pic>
      <p:sp>
        <p:nvSpPr>
          <p:cNvPr id="15" name="Rectangle 9"/>
          <p:cNvSpPr/>
          <p:nvPr userDrawn="1"/>
        </p:nvSpPr>
        <p:spPr>
          <a:xfrm>
            <a:off x="-4802" y="-12152"/>
            <a:ext cx="10611355" cy="6916691"/>
          </a:xfrm>
          <a:prstGeom prst="rect">
            <a:avLst/>
          </a:prstGeom>
          <a:gradFill flip="none" rotWithShape="1">
            <a:gsLst>
              <a:gs pos="23000">
                <a:srgbClr val="000D1B">
                  <a:alpha val="45000"/>
                </a:srgbClr>
              </a:gs>
              <a:gs pos="100000">
                <a:srgbClr val="001324">
                  <a:alpha val="0"/>
                </a:srgbClr>
              </a:gs>
            </a:gsLst>
            <a:lin ang="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Forma"/>
          <p:cNvSpPr/>
          <p:nvPr userDrawn="1"/>
        </p:nvSpPr>
        <p:spPr>
          <a:xfrm>
            <a:off x="10606553" y="0"/>
            <a:ext cx="1585446" cy="133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4" y="21600"/>
                </a:lnTo>
                <a:lnTo>
                  <a:pt x="21600" y="2157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Triângulo"/>
          <p:cNvSpPr/>
          <p:nvPr userDrawn="1"/>
        </p:nvSpPr>
        <p:spPr>
          <a:xfrm rot="18900000">
            <a:off x="9590934" y="-857808"/>
            <a:ext cx="1715615" cy="1715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Forma"/>
          <p:cNvSpPr/>
          <p:nvPr userDrawn="1"/>
        </p:nvSpPr>
        <p:spPr>
          <a:xfrm>
            <a:off x="9799681" y="1333500"/>
            <a:ext cx="2392319" cy="2387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5"/>
                </a:lnTo>
                <a:lnTo>
                  <a:pt x="215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riângulo"/>
          <p:cNvSpPr/>
          <p:nvPr userDrawn="1"/>
        </p:nvSpPr>
        <p:spPr>
          <a:xfrm flipH="1">
            <a:off x="7543800" y="2426248"/>
            <a:ext cx="4648199" cy="4469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Triângulo"/>
          <p:cNvSpPr/>
          <p:nvPr userDrawn="1"/>
        </p:nvSpPr>
        <p:spPr>
          <a:xfrm rot="8100000">
            <a:off x="6303317" y="5993842"/>
            <a:ext cx="1804517" cy="1804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ECA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riângulo"/>
          <p:cNvSpPr/>
          <p:nvPr userDrawn="1"/>
        </p:nvSpPr>
        <p:spPr>
          <a:xfrm rot="8100000">
            <a:off x="3813082" y="5490884"/>
            <a:ext cx="2810434" cy="281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E2C6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riângulo"/>
          <p:cNvSpPr/>
          <p:nvPr userDrawn="1"/>
        </p:nvSpPr>
        <p:spPr>
          <a:xfrm>
            <a:off x="0" y="2102890"/>
            <a:ext cx="4801649" cy="4801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2231530" y="766008"/>
            <a:ext cx="4826000" cy="7550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dirty="0"/>
              <a:t>Texto </a:t>
            </a:r>
            <a:r>
              <a:rPr dirty="0" smtClean="0"/>
              <a:t>do Título</a:t>
            </a:r>
            <a:endParaRPr dirty="0"/>
          </a:p>
        </p:txBody>
      </p:sp>
      <p:sp>
        <p:nvSpPr>
          <p:cNvPr id="17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31531" y="1822437"/>
            <a:ext cx="5174614" cy="19087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24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Subtítulo</a:t>
            </a:r>
          </a:p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 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00/00/0000 - </a:t>
            </a:r>
            <a:r>
              <a:rPr lang="pt-BR" b="0" cap="none" dirty="0" smtClean="0"/>
              <a:t>Versão X</a:t>
            </a:r>
            <a:endParaRPr lang="pt-BR" b="0" cap="none" dirty="0"/>
          </a:p>
        </p:txBody>
      </p:sp>
      <p:sp>
        <p:nvSpPr>
          <p:cNvPr id="18" name="Triângulo"/>
          <p:cNvSpPr/>
          <p:nvPr userDrawn="1"/>
        </p:nvSpPr>
        <p:spPr>
          <a:xfrm rot="13500000">
            <a:off x="1897338" y="929020"/>
            <a:ext cx="270358" cy="27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27" y="5097524"/>
            <a:ext cx="1352807" cy="71470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98" y="6143535"/>
            <a:ext cx="2342508" cy="530618"/>
          </a:xfrm>
          <a:prstGeom prst="rect">
            <a:avLst/>
          </a:prstGeom>
        </p:spPr>
      </p:pic>
      <p:cxnSp>
        <p:nvCxnSpPr>
          <p:cNvPr id="25" name="Conector reto 24"/>
          <p:cNvCxnSpPr/>
          <p:nvPr userDrawn="1"/>
        </p:nvCxnSpPr>
        <p:spPr>
          <a:xfrm>
            <a:off x="9544073" y="6021359"/>
            <a:ext cx="2327031" cy="1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679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9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0501" y="71414"/>
            <a:ext cx="9619200" cy="357190"/>
          </a:xfr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571688" y="1143000"/>
            <a:ext cx="10953600" cy="2500314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190459" y="6500834"/>
            <a:ext cx="9334565" cy="230400"/>
          </a:xfrm>
        </p:spPr>
        <p:txBody>
          <a:bodyPr/>
          <a:lstStyle>
            <a:lvl1pPr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6" name="Espaço Reservado para Conteúdo 4"/>
          <p:cNvSpPr>
            <a:spLocks noGrp="1"/>
          </p:cNvSpPr>
          <p:nvPr>
            <p:ph sz="quarter" idx="16"/>
          </p:nvPr>
        </p:nvSpPr>
        <p:spPr>
          <a:xfrm>
            <a:off x="571688" y="3786226"/>
            <a:ext cx="10953600" cy="257173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9885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576" y="71414"/>
            <a:ext cx="9619200" cy="357190"/>
          </a:xfr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190459" y="6500834"/>
            <a:ext cx="9336000" cy="230400"/>
          </a:xfrm>
        </p:spPr>
        <p:txBody>
          <a:bodyPr/>
          <a:lstStyle>
            <a:lvl1pPr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719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"/>
          <p:cNvSpPr/>
          <p:nvPr userDrawn="1"/>
        </p:nvSpPr>
        <p:spPr>
          <a:xfrm>
            <a:off x="0" y="0"/>
            <a:ext cx="12192000" cy="595313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CA07"/>
                </a:solidFill>
              </a:defRPr>
            </a:pPr>
            <a:endParaRPr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71" y="149297"/>
            <a:ext cx="1016581" cy="317635"/>
          </a:xfrm>
          <a:prstGeom prst="rect">
            <a:avLst/>
          </a:prstGeom>
        </p:spPr>
      </p:pic>
      <p:sp>
        <p:nvSpPr>
          <p:cNvPr id="9" name="Texto do Título"/>
          <p:cNvSpPr txBox="1">
            <a:spLocks noGrp="1"/>
          </p:cNvSpPr>
          <p:nvPr>
            <p:ph type="title"/>
          </p:nvPr>
        </p:nvSpPr>
        <p:spPr>
          <a:xfrm>
            <a:off x="618066" y="0"/>
            <a:ext cx="12386734" cy="635000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sp>
        <p:nvSpPr>
          <p:cNvPr id="10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18067" y="1253064"/>
            <a:ext cx="11033159" cy="4882266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0" indent="0">
              <a:buClr>
                <a:srgbClr val="FFD12E"/>
              </a:buClr>
              <a:buFont typeface="Arial" charset="0"/>
              <a:buNone/>
              <a:defRPr sz="20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5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890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335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7780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50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16000">
                <a:srgbClr val="0E1840"/>
              </a:gs>
              <a:gs pos="100000">
                <a:srgbClr val="005587"/>
              </a:gs>
            </a:gsLst>
            <a:lin ang="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Forma"/>
          <p:cNvSpPr/>
          <p:nvPr userDrawn="1"/>
        </p:nvSpPr>
        <p:spPr>
          <a:xfrm>
            <a:off x="10606553" y="0"/>
            <a:ext cx="1585446" cy="133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4" y="21600"/>
                </a:lnTo>
                <a:lnTo>
                  <a:pt x="21600" y="2157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Triângulo"/>
          <p:cNvSpPr/>
          <p:nvPr userDrawn="1"/>
        </p:nvSpPr>
        <p:spPr>
          <a:xfrm rot="18900000">
            <a:off x="9590934" y="-857808"/>
            <a:ext cx="1715615" cy="1715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Forma"/>
          <p:cNvSpPr/>
          <p:nvPr userDrawn="1"/>
        </p:nvSpPr>
        <p:spPr>
          <a:xfrm>
            <a:off x="9799681" y="1333500"/>
            <a:ext cx="2392319" cy="2387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5"/>
                </a:lnTo>
                <a:lnTo>
                  <a:pt x="215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Triângulo"/>
          <p:cNvSpPr/>
          <p:nvPr userDrawn="1"/>
        </p:nvSpPr>
        <p:spPr>
          <a:xfrm flipH="1">
            <a:off x="7543800" y="2426248"/>
            <a:ext cx="4648199" cy="4469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riângulo"/>
          <p:cNvSpPr/>
          <p:nvPr userDrawn="1"/>
        </p:nvSpPr>
        <p:spPr>
          <a:xfrm rot="8100000">
            <a:off x="6303317" y="5993842"/>
            <a:ext cx="1804517" cy="1804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ECA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riângulo"/>
          <p:cNvSpPr/>
          <p:nvPr userDrawn="1"/>
        </p:nvSpPr>
        <p:spPr>
          <a:xfrm rot="8100000">
            <a:off x="3813082" y="5490884"/>
            <a:ext cx="2810434" cy="281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E2C6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Triângulo"/>
          <p:cNvSpPr/>
          <p:nvPr userDrawn="1"/>
        </p:nvSpPr>
        <p:spPr>
          <a:xfrm>
            <a:off x="0" y="2102890"/>
            <a:ext cx="4801649" cy="4801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72183" y="2022614"/>
            <a:ext cx="5174614" cy="19087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24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00/00/0000 - </a:t>
            </a:r>
            <a:r>
              <a:rPr lang="pt-BR" b="0" cap="none" dirty="0" smtClean="0"/>
              <a:t>Versão X</a:t>
            </a:r>
            <a:endParaRPr lang="pt-BR" b="0" cap="none" dirty="0"/>
          </a:p>
        </p:txBody>
      </p:sp>
      <p:sp>
        <p:nvSpPr>
          <p:cNvPr id="17" name="Triângulo"/>
          <p:cNvSpPr/>
          <p:nvPr userDrawn="1"/>
        </p:nvSpPr>
        <p:spPr>
          <a:xfrm rot="13500000">
            <a:off x="1437990" y="1129197"/>
            <a:ext cx="270358" cy="27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1922778" y="943897"/>
            <a:ext cx="4826000" cy="7550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lang="pt-BR" dirty="0" smtClean="0"/>
              <a:t>Obrigado</a:t>
            </a:r>
            <a:endParaRPr dirty="0"/>
          </a:p>
        </p:txBody>
      </p:sp>
      <p:pic>
        <p:nvPicPr>
          <p:cNvPr id="26" name="Imagem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27" y="5097524"/>
            <a:ext cx="1352807" cy="71470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98" y="6143535"/>
            <a:ext cx="2342508" cy="530618"/>
          </a:xfrm>
          <a:prstGeom prst="rect">
            <a:avLst/>
          </a:prstGeom>
        </p:spPr>
      </p:pic>
      <p:cxnSp>
        <p:nvCxnSpPr>
          <p:cNvPr id="28" name="Conector reto 27"/>
          <p:cNvCxnSpPr/>
          <p:nvPr userDrawn="1"/>
        </p:nvCxnSpPr>
        <p:spPr>
          <a:xfrm>
            <a:off x="9544073" y="6021359"/>
            <a:ext cx="2327031" cy="1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6720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9438" y="881063"/>
            <a:ext cx="11033126" cy="5542362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241105" indent="-241105">
              <a:buClr>
                <a:srgbClr val="FFD12E"/>
              </a:buClr>
              <a:buFont typeface="Arial" charset="0"/>
              <a:buChar char="•"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07723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20267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32811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5354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dirty="0" smtClean="0"/>
              <a:t>Nível </a:t>
            </a:r>
            <a:r>
              <a:rPr dirty="0"/>
              <a:t>de Corpo Um</a:t>
            </a:r>
          </a:p>
          <a:p>
            <a:pPr lvl="1"/>
            <a:r>
              <a:rPr dirty="0"/>
              <a:t>Nível de Corpo Dois</a:t>
            </a:r>
          </a:p>
          <a:p>
            <a:pPr lvl="2"/>
            <a:r>
              <a:rPr dirty="0"/>
              <a:t>Nível de Corpo Três</a:t>
            </a:r>
          </a:p>
          <a:p>
            <a:pPr lvl="3"/>
            <a:r>
              <a:rPr dirty="0"/>
              <a:t>Nível de Corpo Quatro</a:t>
            </a:r>
          </a:p>
          <a:p>
            <a:pPr lvl="4"/>
            <a:r>
              <a:rPr dirty="0"/>
              <a:t>Nível de Corpo Cinco</a:t>
            </a:r>
          </a:p>
        </p:txBody>
      </p:sp>
      <p:sp>
        <p:nvSpPr>
          <p:cNvPr id="5" name="Retângulo"/>
          <p:cNvSpPr/>
          <p:nvPr userDrawn="1"/>
        </p:nvSpPr>
        <p:spPr>
          <a:xfrm>
            <a:off x="0" y="0"/>
            <a:ext cx="12192000" cy="446484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2200">
                <a:solidFill>
                  <a:srgbClr val="FFCA07"/>
                </a:solidFill>
              </a:defRPr>
            </a:pPr>
            <a:endParaRPr sz="1547" dirty="0"/>
          </a:p>
        </p:txBody>
      </p:sp>
      <p:sp>
        <p:nvSpPr>
          <p:cNvPr id="117" name="Texto do Título"/>
          <p:cNvSpPr txBox="1">
            <a:spLocks noGrp="1"/>
          </p:cNvSpPr>
          <p:nvPr>
            <p:ph type="title"/>
          </p:nvPr>
        </p:nvSpPr>
        <p:spPr>
          <a:xfrm>
            <a:off x="579437" y="0"/>
            <a:ext cx="11612563" cy="446484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1828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85" y="94370"/>
            <a:ext cx="821479" cy="2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204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12"/>
            <a:ext cx="12191999" cy="6262687"/>
          </a:xfrm>
          <a:prstGeom prst="rect">
            <a:avLst/>
          </a:prstGeom>
        </p:spPr>
      </p:pic>
      <p:sp>
        <p:nvSpPr>
          <p:cNvPr id="7" name="Retângulo"/>
          <p:cNvSpPr/>
          <p:nvPr userDrawn="1"/>
        </p:nvSpPr>
        <p:spPr>
          <a:xfrm>
            <a:off x="0" y="0"/>
            <a:ext cx="12192000" cy="635000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CA07"/>
                </a:solidFill>
              </a:defRPr>
            </a:pPr>
            <a:endParaRPr/>
          </a:p>
        </p:txBody>
      </p:sp>
      <p:sp>
        <p:nvSpPr>
          <p:cNvPr id="9" name="Texto do Título"/>
          <p:cNvSpPr txBox="1">
            <a:spLocks noGrp="1"/>
          </p:cNvSpPr>
          <p:nvPr>
            <p:ph type="title"/>
          </p:nvPr>
        </p:nvSpPr>
        <p:spPr>
          <a:xfrm>
            <a:off x="618066" y="0"/>
            <a:ext cx="12386734" cy="635000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33" y="124324"/>
            <a:ext cx="836192" cy="3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1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47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9059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33468" y="928670"/>
            <a:ext cx="4896561" cy="5429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3331" y="928670"/>
            <a:ext cx="4951957" cy="5429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8651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714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19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845" r:id="rId4"/>
    <p:sldLayoutId id="214748403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capacita interno padrão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35360" y="142852"/>
            <a:ext cx="1000132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360" y="928670"/>
            <a:ext cx="11449271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5375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jpeg"/><Relationship Id="rId5" Type="http://schemas.openxmlformats.org/officeDocument/2006/relationships/chart" Target="../charts/char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chart" Target="../charts/char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3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9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0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Planilha_do_Microsoft_Excel1.xlsx"/><Relationship Id="rId2" Type="http://schemas.openxmlformats.org/officeDocument/2006/relationships/tags" Target="../tags/tag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2.emf"/><Relationship Id="rId5" Type="http://schemas.openxmlformats.org/officeDocument/2006/relationships/image" Target="../media/image17.jpeg"/><Relationship Id="rId10" Type="http://schemas.openxmlformats.org/officeDocument/2006/relationships/package" Target="../embeddings/Planilha_do_Microsoft_Excel2.xlsx"/><Relationship Id="rId4" Type="http://schemas.openxmlformats.org/officeDocument/2006/relationships/notesSlide" Target="../notesSlides/notesSlide23.xml"/><Relationship Id="rId9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Planilha_do_Microsoft_Excel3.xlsx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4.emf"/><Relationship Id="rId5" Type="http://schemas.openxmlformats.org/officeDocument/2006/relationships/image" Target="../media/image17.jpeg"/><Relationship Id="rId10" Type="http://schemas.openxmlformats.org/officeDocument/2006/relationships/package" Target="../embeddings/Planilha_do_Microsoft_Excel4.xlsx"/><Relationship Id="rId4" Type="http://schemas.openxmlformats.org/officeDocument/2006/relationships/notesSlide" Target="../notesSlides/notesSlide24.xml"/><Relationship Id="rId9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Planilha_do_Microsoft_Excel5.xlsx"/><Relationship Id="rId2" Type="http://schemas.openxmlformats.org/officeDocument/2006/relationships/tags" Target="../tags/tag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6.emf"/><Relationship Id="rId5" Type="http://schemas.openxmlformats.org/officeDocument/2006/relationships/image" Target="../media/image17.jpeg"/><Relationship Id="rId10" Type="http://schemas.openxmlformats.org/officeDocument/2006/relationships/package" Target="../embeddings/Planilha_do_Microsoft_Excel6.xlsx"/><Relationship Id="rId4" Type="http://schemas.openxmlformats.org/officeDocument/2006/relationships/notesSlide" Target="../notesSlides/notesSlide25.xml"/><Relationship Id="rId9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Planilha_do_Microsoft_Excel7.xlsx"/><Relationship Id="rId2" Type="http://schemas.openxmlformats.org/officeDocument/2006/relationships/tags" Target="../tags/tag2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9.pn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22777" y="943897"/>
            <a:ext cx="6515369" cy="75504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 de Venda de Excedentes</a:t>
            </a:r>
            <a:br>
              <a:rPr lang="pt-BR" dirty="0" smtClean="0"/>
            </a:br>
            <a:r>
              <a:rPr lang="pt-BR" dirty="0"/>
              <a:t>V</a:t>
            </a:r>
            <a:r>
              <a:rPr lang="pt-BR" dirty="0" smtClean="0"/>
              <a:t>ersão 2021.1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0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MVE </a:t>
            </a:r>
            <a:r>
              <a:rPr lang="pt-BR" b="1" dirty="0" smtClean="0"/>
              <a:t>– </a:t>
            </a:r>
            <a:r>
              <a:rPr lang="pt-BR" b="1" dirty="0"/>
              <a:t>Detalhamento da Sistemática</a:t>
            </a:r>
          </a:p>
        </p:txBody>
      </p:sp>
      <p:sp>
        <p:nvSpPr>
          <p:cNvPr id="43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grpSp>
        <p:nvGrpSpPr>
          <p:cNvPr id="84" name="Grupo 83"/>
          <p:cNvGrpSpPr/>
          <p:nvPr/>
        </p:nvGrpSpPr>
        <p:grpSpPr>
          <a:xfrm>
            <a:off x="333311" y="1107719"/>
            <a:ext cx="8493419" cy="5200578"/>
            <a:chOff x="333311" y="1107719"/>
            <a:chExt cx="8493419" cy="5200578"/>
          </a:xfrm>
        </p:grpSpPr>
        <p:pic>
          <p:nvPicPr>
            <p:cNvPr id="85" name="Imagem 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395" y="1396873"/>
              <a:ext cx="8413209" cy="4694327"/>
            </a:xfrm>
            <a:prstGeom prst="rect">
              <a:avLst/>
            </a:prstGeom>
          </p:spPr>
        </p:pic>
        <p:sp>
          <p:nvSpPr>
            <p:cNvPr id="86" name="CaixaDeTexto 85"/>
            <p:cNvSpPr txBox="1"/>
            <p:nvPr/>
          </p:nvSpPr>
          <p:spPr>
            <a:xfrm>
              <a:off x="7496536" y="3367264"/>
              <a:ext cx="11215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Oferta </a:t>
              </a:r>
            </a:p>
            <a:p>
              <a:r>
                <a:rPr lang="pt-BR" sz="1600" b="1" dirty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Agregada</a:t>
              </a: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7496536" y="4563238"/>
              <a:ext cx="11215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Demanda</a:t>
              </a:r>
            </a:p>
            <a:p>
              <a:r>
                <a:rPr lang="pt-BR" sz="16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Agregada</a:t>
              </a:r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333311" y="1107719"/>
              <a:ext cx="753732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R$/MWh</a:t>
              </a:r>
              <a:endParaRPr lang="pt-BR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89" name="CaixaDeTexto 88"/>
            <p:cNvSpPr txBox="1"/>
            <p:nvPr/>
          </p:nvSpPr>
          <p:spPr>
            <a:xfrm>
              <a:off x="8289403" y="6046687"/>
              <a:ext cx="53732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Lotes</a:t>
              </a:r>
              <a:endParaRPr lang="pt-BR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grpSp>
          <p:nvGrpSpPr>
            <p:cNvPr id="90" name="Grupo 89"/>
            <p:cNvGrpSpPr/>
            <p:nvPr/>
          </p:nvGrpSpPr>
          <p:grpSpPr>
            <a:xfrm>
              <a:off x="989583" y="1551510"/>
              <a:ext cx="7235797" cy="2968466"/>
              <a:chOff x="989583" y="1493145"/>
              <a:chExt cx="7235797" cy="2968466"/>
            </a:xfrm>
          </p:grpSpPr>
          <p:sp>
            <p:nvSpPr>
              <p:cNvPr id="98" name="CaixaDeTexto 97"/>
              <p:cNvSpPr txBox="1"/>
              <p:nvPr/>
            </p:nvSpPr>
            <p:spPr>
              <a:xfrm>
                <a:off x="989583" y="1493145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C5L4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99" name="CaixaDeTexto 98"/>
              <p:cNvSpPr txBox="1"/>
              <p:nvPr/>
            </p:nvSpPr>
            <p:spPr>
              <a:xfrm>
                <a:off x="1409598" y="2110103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C5L3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00" name="CaixaDeTexto 99"/>
              <p:cNvSpPr txBox="1"/>
              <p:nvPr/>
            </p:nvSpPr>
            <p:spPr>
              <a:xfrm>
                <a:off x="1807843" y="2406234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C2L3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01" name="CaixaDeTexto 100"/>
              <p:cNvSpPr txBox="1"/>
              <p:nvPr/>
            </p:nvSpPr>
            <p:spPr>
              <a:xfrm>
                <a:off x="2387195" y="2561596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C2L2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02" name="CaixaDeTexto 101"/>
              <p:cNvSpPr txBox="1"/>
              <p:nvPr/>
            </p:nvSpPr>
            <p:spPr>
              <a:xfrm>
                <a:off x="1227417" y="1799447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C8L2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03" name="CaixaDeTexto 102"/>
              <p:cNvSpPr txBox="1"/>
              <p:nvPr/>
            </p:nvSpPr>
            <p:spPr>
              <a:xfrm>
                <a:off x="1987343" y="2561596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C8L1</a:t>
                </a:r>
              </a:p>
            </p:txBody>
          </p:sp>
          <p:sp>
            <p:nvSpPr>
              <p:cNvPr id="104" name="CaixaDeTexto 103"/>
              <p:cNvSpPr txBox="1"/>
              <p:nvPr/>
            </p:nvSpPr>
            <p:spPr>
              <a:xfrm>
                <a:off x="2788925" y="2719221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C2L1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05" name="CaixaDeTexto 104"/>
              <p:cNvSpPr txBox="1"/>
              <p:nvPr/>
            </p:nvSpPr>
            <p:spPr>
              <a:xfrm>
                <a:off x="3471405" y="2719221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C5L2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06" name="CaixaDeTexto 105"/>
              <p:cNvSpPr txBox="1"/>
              <p:nvPr/>
            </p:nvSpPr>
            <p:spPr>
              <a:xfrm>
                <a:off x="4078826" y="3019952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C1L1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07" name="CaixaDeTexto 106"/>
              <p:cNvSpPr txBox="1"/>
              <p:nvPr/>
            </p:nvSpPr>
            <p:spPr>
              <a:xfrm>
                <a:off x="4647159" y="3019952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C3L2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08" name="CaixaDeTexto 107"/>
              <p:cNvSpPr txBox="1"/>
              <p:nvPr/>
            </p:nvSpPr>
            <p:spPr>
              <a:xfrm>
                <a:off x="5035369" y="3019952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C4L1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09" name="CaixaDeTexto 108"/>
              <p:cNvSpPr txBox="1"/>
              <p:nvPr/>
            </p:nvSpPr>
            <p:spPr>
              <a:xfrm>
                <a:off x="5488458" y="3019952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C7L1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10" name="CaixaDeTexto 109"/>
              <p:cNvSpPr txBox="1"/>
              <p:nvPr/>
            </p:nvSpPr>
            <p:spPr>
              <a:xfrm>
                <a:off x="6332689" y="3971736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C5L1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11" name="CaixaDeTexto 110"/>
              <p:cNvSpPr txBox="1"/>
              <p:nvPr/>
            </p:nvSpPr>
            <p:spPr>
              <a:xfrm>
                <a:off x="7095043" y="4063475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C6L2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112" name="CaixaDeTexto 111"/>
              <p:cNvSpPr txBox="1"/>
              <p:nvPr/>
            </p:nvSpPr>
            <p:spPr>
              <a:xfrm>
                <a:off x="7689656" y="4184612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C3L1</a:t>
                </a:r>
                <a:endParaRPr lang="pt-BR" sz="12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</p:grpSp>
        <p:grpSp>
          <p:nvGrpSpPr>
            <p:cNvPr id="91" name="Grupo 90"/>
            <p:cNvGrpSpPr/>
            <p:nvPr/>
          </p:nvGrpSpPr>
          <p:grpSpPr>
            <a:xfrm>
              <a:off x="1407037" y="3030374"/>
              <a:ext cx="6636211" cy="2146883"/>
              <a:chOff x="1407037" y="2972009"/>
              <a:chExt cx="6636211" cy="2146883"/>
            </a:xfrm>
          </p:grpSpPr>
          <p:sp>
            <p:nvSpPr>
              <p:cNvPr id="92" name="CaixaDeTexto 91"/>
              <p:cNvSpPr txBox="1"/>
              <p:nvPr/>
            </p:nvSpPr>
            <p:spPr>
              <a:xfrm>
                <a:off x="1407037" y="4841893"/>
                <a:ext cx="5533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D1L1</a:t>
                </a:r>
                <a:endParaRPr lang="pt-BR" sz="1200" b="1" dirty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93" name="CaixaDeTexto 92"/>
              <p:cNvSpPr txBox="1"/>
              <p:nvPr/>
            </p:nvSpPr>
            <p:spPr>
              <a:xfrm>
                <a:off x="2475502" y="4532172"/>
                <a:ext cx="5533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D1L2</a:t>
                </a:r>
                <a:endParaRPr lang="pt-BR" sz="1200" b="1" dirty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94" name="CaixaDeTexto 93"/>
              <p:cNvSpPr txBox="1"/>
              <p:nvPr/>
            </p:nvSpPr>
            <p:spPr>
              <a:xfrm>
                <a:off x="4022960" y="3929224"/>
                <a:ext cx="5533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D3L1</a:t>
                </a:r>
                <a:endParaRPr lang="pt-BR" sz="1200" b="1" dirty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95" name="CaixaDeTexto 94"/>
              <p:cNvSpPr txBox="1"/>
              <p:nvPr/>
            </p:nvSpPr>
            <p:spPr>
              <a:xfrm>
                <a:off x="5406485" y="3632510"/>
                <a:ext cx="5533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D4L1</a:t>
                </a:r>
                <a:endParaRPr lang="pt-BR" sz="1200" b="1" dirty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96" name="CaixaDeTexto 95"/>
              <p:cNvSpPr txBox="1"/>
              <p:nvPr/>
            </p:nvSpPr>
            <p:spPr>
              <a:xfrm>
                <a:off x="6728203" y="3632510"/>
                <a:ext cx="5533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D2L1</a:t>
                </a:r>
                <a:endParaRPr lang="pt-BR" sz="1200" b="1" dirty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97" name="CaixaDeTexto 96"/>
              <p:cNvSpPr txBox="1"/>
              <p:nvPr/>
            </p:nvSpPr>
            <p:spPr>
              <a:xfrm>
                <a:off x="7489891" y="2972009"/>
                <a:ext cx="5533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D4L2</a:t>
                </a:r>
                <a:endParaRPr lang="pt-BR" sz="1200" b="1" dirty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</p:grpSp>
      </p:grpSp>
      <p:sp>
        <p:nvSpPr>
          <p:cNvPr id="113" name="Retângulo 112"/>
          <p:cNvSpPr/>
          <p:nvPr/>
        </p:nvSpPr>
        <p:spPr>
          <a:xfrm>
            <a:off x="1067529" y="3338596"/>
            <a:ext cx="4867224" cy="2465355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4" name="Retângulo: Cantos Arredondados 8">
            <a:extLst>
              <a:ext uri="{FF2B5EF4-FFF2-40B4-BE49-F238E27FC236}">
                <a16:creationId xmlns:a16="http://schemas.microsoft.com/office/drawing/2014/main" xmlns="" id="{661A9101-2BEE-4DB9-B2A2-104D882CCC71}"/>
              </a:ext>
            </a:extLst>
          </p:cNvPr>
          <p:cNvSpPr/>
          <p:nvPr/>
        </p:nvSpPr>
        <p:spPr>
          <a:xfrm>
            <a:off x="2662528" y="5027666"/>
            <a:ext cx="3060000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Os lances D1L1, D1L2 e D3L1 foram integralmente atendidos</a:t>
            </a:r>
            <a:endParaRPr lang="pt-BR" sz="1400" b="1" dirty="0">
              <a:solidFill>
                <a:prstClr val="white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xmlns="" id="{F02A79F5-D5A9-47AC-AA5C-DE9D33F57568}"/>
              </a:ext>
            </a:extLst>
          </p:cNvPr>
          <p:cNvCxnSpPr>
            <a:cxnSpLocks/>
          </p:cNvCxnSpPr>
          <p:nvPr/>
        </p:nvCxnSpPr>
        <p:spPr>
          <a:xfrm flipV="1">
            <a:off x="5947297" y="3368624"/>
            <a:ext cx="0" cy="244800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xmlns="" id="{56C040BB-D794-4EFE-A0A8-5553084EEADB}"/>
              </a:ext>
            </a:extLst>
          </p:cNvPr>
          <p:cNvCxnSpPr>
            <a:cxnSpLocks/>
          </p:cNvCxnSpPr>
          <p:nvPr/>
        </p:nvCxnSpPr>
        <p:spPr>
          <a:xfrm flipH="1">
            <a:off x="1067529" y="3338596"/>
            <a:ext cx="4896000" cy="2314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tângulo 116"/>
          <p:cNvSpPr/>
          <p:nvPr/>
        </p:nvSpPr>
        <p:spPr>
          <a:xfrm>
            <a:off x="7281560" y="74886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Cenário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18" name="Texto explicativo retangular 117"/>
          <p:cNvSpPr/>
          <p:nvPr/>
        </p:nvSpPr>
        <p:spPr>
          <a:xfrm>
            <a:off x="4346688" y="1882902"/>
            <a:ext cx="3202508" cy="816271"/>
          </a:xfrm>
          <a:prstGeom prst="wedgeRectCallout">
            <a:avLst>
              <a:gd name="adj1" fmla="val 34684"/>
              <a:gd name="adj2" fmla="val 177095"/>
            </a:avLst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Devido ao segundo critério de desempate o lance D2L1 não foi atendido, apesar de ter o mesmo preço de D4L1.</a:t>
            </a:r>
          </a:p>
        </p:txBody>
      </p:sp>
      <p:sp>
        <p:nvSpPr>
          <p:cNvPr id="119" name="Retângulo: Cantos Arredondados 8">
            <a:extLst>
              <a:ext uri="{FF2B5EF4-FFF2-40B4-BE49-F238E27FC236}">
                <a16:creationId xmlns:a16="http://schemas.microsoft.com/office/drawing/2014/main" xmlns="" id="{661A9101-2BEE-4DB9-B2A2-104D882CCC71}"/>
              </a:ext>
            </a:extLst>
          </p:cNvPr>
          <p:cNvSpPr/>
          <p:nvPr/>
        </p:nvSpPr>
        <p:spPr>
          <a:xfrm>
            <a:off x="6513558" y="2355451"/>
            <a:ext cx="2380032" cy="612000"/>
          </a:xfrm>
          <a:prstGeom prst="roundRect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Os lances D2L1 e D4L2 não foram atendidos</a:t>
            </a:r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xmlns="" id="{3D06B93F-80DE-4046-8B66-E8F2D224FE60}"/>
              </a:ext>
            </a:extLst>
          </p:cNvPr>
          <p:cNvSpPr/>
          <p:nvPr/>
        </p:nvSpPr>
        <p:spPr>
          <a:xfrm>
            <a:off x="5947297" y="3328690"/>
            <a:ext cx="2095951" cy="2475261"/>
          </a:xfrm>
          <a:prstGeom prst="rect">
            <a:avLst/>
          </a:prstGeom>
          <a:solidFill>
            <a:srgbClr val="FF4F4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21" name="Retângulo: Cantos Arredondados 8">
            <a:extLst>
              <a:ext uri="{FF2B5EF4-FFF2-40B4-BE49-F238E27FC236}">
                <a16:creationId xmlns:a16="http://schemas.microsoft.com/office/drawing/2014/main" xmlns="" id="{661A9101-2BEE-4DB9-B2A2-104D882CCC71}"/>
              </a:ext>
            </a:extLst>
          </p:cNvPr>
          <p:cNvSpPr/>
          <p:nvPr/>
        </p:nvSpPr>
        <p:spPr>
          <a:xfrm>
            <a:off x="2808380" y="3389559"/>
            <a:ext cx="2380032" cy="576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 lance D4L1 foi parcialmente atendido</a:t>
            </a:r>
            <a:endParaRPr lang="pt-BR" sz="1400" b="1" dirty="0">
              <a:solidFill>
                <a:prstClr val="white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xmlns="" id="{3F183140-8C37-4306-BD18-DBD5A3DDE2C0}"/>
              </a:ext>
            </a:extLst>
          </p:cNvPr>
          <p:cNvCxnSpPr>
            <a:cxnSpLocks/>
          </p:cNvCxnSpPr>
          <p:nvPr/>
        </p:nvCxnSpPr>
        <p:spPr>
          <a:xfrm>
            <a:off x="5425939" y="3948045"/>
            <a:ext cx="50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xmlns="" id="{52188689-85AB-4265-A15E-6D3E9006FA09}"/>
              </a:ext>
            </a:extLst>
          </p:cNvPr>
          <p:cNvCxnSpPr>
            <a:cxnSpLocks/>
          </p:cNvCxnSpPr>
          <p:nvPr/>
        </p:nvCxnSpPr>
        <p:spPr>
          <a:xfrm>
            <a:off x="5961042" y="3948045"/>
            <a:ext cx="540000" cy="8004"/>
          </a:xfrm>
          <a:prstGeom prst="line">
            <a:avLst/>
          </a:prstGeom>
          <a:ln w="57150">
            <a:solidFill>
              <a:srgbClr val="FF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Agrupar 29">
            <a:extLst>
              <a:ext uri="{FF2B5EF4-FFF2-40B4-BE49-F238E27FC236}">
                <a16:creationId xmlns:a16="http://schemas.microsoft.com/office/drawing/2014/main" xmlns="" id="{40E0149E-075D-4B80-A39E-C91D89C4F824}"/>
              </a:ext>
            </a:extLst>
          </p:cNvPr>
          <p:cNvGrpSpPr/>
          <p:nvPr/>
        </p:nvGrpSpPr>
        <p:grpSpPr>
          <a:xfrm>
            <a:off x="4182825" y="1922104"/>
            <a:ext cx="1526631" cy="1766986"/>
            <a:chOff x="2385699" y="3002134"/>
            <a:chExt cx="1526631" cy="1766986"/>
          </a:xfrm>
        </p:grpSpPr>
        <p:sp>
          <p:nvSpPr>
            <p:cNvPr id="125" name="Seta: para a Esquerda 30">
              <a:extLst>
                <a:ext uri="{FF2B5EF4-FFF2-40B4-BE49-F238E27FC236}">
                  <a16:creationId xmlns:a16="http://schemas.microsoft.com/office/drawing/2014/main" xmlns="" id="{2219EB16-83F7-47CC-B602-596288666A16}"/>
                </a:ext>
              </a:extLst>
            </p:cNvPr>
            <p:cNvSpPr/>
            <p:nvPr/>
          </p:nvSpPr>
          <p:spPr>
            <a:xfrm rot="15320317">
              <a:off x="3302782" y="4159571"/>
              <a:ext cx="972000" cy="247097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26" name="Retângulo: Cantos Arredondados 31">
              <a:extLst>
                <a:ext uri="{FF2B5EF4-FFF2-40B4-BE49-F238E27FC236}">
                  <a16:creationId xmlns:a16="http://schemas.microsoft.com/office/drawing/2014/main" xmlns="" id="{95F67841-7409-498D-874A-EEFB2012B792}"/>
                </a:ext>
              </a:extLst>
            </p:cNvPr>
            <p:cNvSpPr/>
            <p:nvPr/>
          </p:nvSpPr>
          <p:spPr>
            <a:xfrm>
              <a:off x="2385699" y="3002134"/>
              <a:ext cx="1312594" cy="715089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>
                  <a:solidFill>
                    <a:prstClr val="white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Quantidade </a:t>
              </a:r>
              <a:r>
                <a:rPr lang="pt-BR" sz="1200" b="1" dirty="0" smtClean="0">
                  <a:solidFill>
                    <a:prstClr val="white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atendida</a:t>
              </a:r>
              <a:endParaRPr lang="pt-BR" sz="12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  <a:p>
              <a:pPr algn="ctr"/>
              <a:r>
                <a:rPr lang="pt-BR" sz="1200" b="1" dirty="0" smtClean="0">
                  <a:solidFill>
                    <a:prstClr val="white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(30 </a:t>
              </a:r>
              <a:r>
                <a:rPr lang="pt-BR" sz="1200" b="1" dirty="0">
                  <a:solidFill>
                    <a:prstClr val="white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Lotes)</a:t>
              </a:r>
              <a:endParaRPr lang="pt-BR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Agrupar 23">
            <a:extLst>
              <a:ext uri="{FF2B5EF4-FFF2-40B4-BE49-F238E27FC236}">
                <a16:creationId xmlns:a16="http://schemas.microsoft.com/office/drawing/2014/main" xmlns="" id="{E206B965-73F0-44D3-BD18-837B42CB8393}"/>
              </a:ext>
            </a:extLst>
          </p:cNvPr>
          <p:cNvGrpSpPr/>
          <p:nvPr/>
        </p:nvGrpSpPr>
        <p:grpSpPr>
          <a:xfrm>
            <a:off x="6322654" y="2249671"/>
            <a:ext cx="1720594" cy="1676690"/>
            <a:chOff x="3391644" y="4535248"/>
            <a:chExt cx="1720594" cy="1676690"/>
          </a:xfrm>
        </p:grpSpPr>
        <p:sp>
          <p:nvSpPr>
            <p:cNvPr id="128" name="Seta: para a Esquerda 24">
              <a:extLst>
                <a:ext uri="{FF2B5EF4-FFF2-40B4-BE49-F238E27FC236}">
                  <a16:creationId xmlns:a16="http://schemas.microsoft.com/office/drawing/2014/main" xmlns="" id="{8AD14467-5BC1-4FF0-B22B-468BF4033F3D}"/>
                </a:ext>
              </a:extLst>
            </p:cNvPr>
            <p:cNvSpPr/>
            <p:nvPr/>
          </p:nvSpPr>
          <p:spPr>
            <a:xfrm rot="18143403">
              <a:off x="3029193" y="5602389"/>
              <a:ext cx="972000" cy="247097"/>
            </a:xfrm>
            <a:prstGeom prst="leftArrow">
              <a:avLst/>
            </a:prstGeom>
            <a:solidFill>
              <a:srgbClr val="F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29" name="Retângulo: Cantos Arredondados 25">
              <a:extLst>
                <a:ext uri="{FF2B5EF4-FFF2-40B4-BE49-F238E27FC236}">
                  <a16:creationId xmlns:a16="http://schemas.microsoft.com/office/drawing/2014/main" xmlns="" id="{9DEB9C50-8C6F-4744-BF30-6299742D5F04}"/>
                </a:ext>
              </a:extLst>
            </p:cNvPr>
            <p:cNvSpPr/>
            <p:nvPr/>
          </p:nvSpPr>
          <p:spPr>
            <a:xfrm>
              <a:off x="3799644" y="4535248"/>
              <a:ext cx="1312594" cy="715089"/>
            </a:xfrm>
            <a:prstGeom prst="roundRect">
              <a:avLst/>
            </a:prstGeom>
            <a:solidFill>
              <a:srgbClr val="FF616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>
                  <a:solidFill>
                    <a:prstClr val="white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Quantidade não atendida</a:t>
              </a:r>
            </a:p>
            <a:p>
              <a:pPr algn="ctr"/>
              <a:r>
                <a:rPr lang="pt-BR" sz="1200" b="1" dirty="0" smtClean="0">
                  <a:solidFill>
                    <a:prstClr val="white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(30 </a:t>
              </a:r>
              <a:r>
                <a:rPr lang="pt-BR" sz="1200" b="1" dirty="0">
                  <a:solidFill>
                    <a:prstClr val="white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Lotes)</a:t>
              </a:r>
              <a:endParaRPr lang="pt-BR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0" name="Elipse 129"/>
          <p:cNvSpPr/>
          <p:nvPr/>
        </p:nvSpPr>
        <p:spPr>
          <a:xfrm>
            <a:off x="1384121" y="4870452"/>
            <a:ext cx="603222" cy="3262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1" name="Elipse 130"/>
          <p:cNvSpPr/>
          <p:nvPr/>
        </p:nvSpPr>
        <p:spPr>
          <a:xfrm>
            <a:off x="2451759" y="4559401"/>
            <a:ext cx="603222" cy="3262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2" name="Elipse 131"/>
          <p:cNvSpPr/>
          <p:nvPr/>
        </p:nvSpPr>
        <p:spPr>
          <a:xfrm>
            <a:off x="3986143" y="3955627"/>
            <a:ext cx="603222" cy="3262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3" name="Elipse 132"/>
          <p:cNvSpPr/>
          <p:nvPr/>
        </p:nvSpPr>
        <p:spPr>
          <a:xfrm>
            <a:off x="5364733" y="3660359"/>
            <a:ext cx="603222" cy="3262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4" name="Elipse 133"/>
          <p:cNvSpPr/>
          <p:nvPr/>
        </p:nvSpPr>
        <p:spPr>
          <a:xfrm>
            <a:off x="6687229" y="3639651"/>
            <a:ext cx="603222" cy="326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5" name="Elipse 134"/>
          <p:cNvSpPr/>
          <p:nvPr/>
        </p:nvSpPr>
        <p:spPr>
          <a:xfrm>
            <a:off x="7444181" y="2980799"/>
            <a:ext cx="603222" cy="326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6" name="Elipse 135"/>
          <p:cNvSpPr/>
          <p:nvPr/>
        </p:nvSpPr>
        <p:spPr>
          <a:xfrm>
            <a:off x="5463269" y="3049215"/>
            <a:ext cx="603222" cy="3262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1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8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MVE </a:t>
            </a:r>
            <a:r>
              <a:rPr lang="pt-BR" b="1" dirty="0" smtClean="0"/>
              <a:t>– </a:t>
            </a:r>
            <a:r>
              <a:rPr lang="pt-BR" b="1" dirty="0"/>
              <a:t>Detalhamento da Sistemática</a:t>
            </a:r>
          </a:p>
        </p:txBody>
      </p:sp>
      <p:sp>
        <p:nvSpPr>
          <p:cNvPr id="81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2" name="Imagem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pic>
        <p:nvPicPr>
          <p:cNvPr id="85" name="Imagem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95" y="1396873"/>
            <a:ext cx="8413209" cy="4694327"/>
          </a:xfrm>
          <a:prstGeom prst="rect">
            <a:avLst/>
          </a:prstGeom>
        </p:spPr>
      </p:pic>
      <p:sp>
        <p:nvSpPr>
          <p:cNvPr id="86" name="CaixaDeTexto 85"/>
          <p:cNvSpPr txBox="1"/>
          <p:nvPr/>
        </p:nvSpPr>
        <p:spPr>
          <a:xfrm>
            <a:off x="7496536" y="3367264"/>
            <a:ext cx="112158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Oferta </a:t>
            </a:r>
          </a:p>
          <a:p>
            <a:r>
              <a:rPr lang="pt-BR" sz="16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Agregada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7496536" y="4563238"/>
            <a:ext cx="112158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Demanda</a:t>
            </a:r>
          </a:p>
          <a:p>
            <a:r>
              <a:rPr lang="pt-BR" sz="16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Agregada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333311" y="1107719"/>
            <a:ext cx="75373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R$/MWh</a:t>
            </a:r>
            <a:endParaRPr lang="pt-BR" sz="1050" b="1" dirty="0">
              <a:solidFill>
                <a:prstClr val="black">
                  <a:lumMod val="50000"/>
                  <a:lumOff val="50000"/>
                </a:prst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8289403" y="6046687"/>
            <a:ext cx="537327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</a:t>
            </a:r>
            <a:endParaRPr lang="pt-BR" sz="1050" b="1" dirty="0">
              <a:solidFill>
                <a:prstClr val="black">
                  <a:lumMod val="50000"/>
                  <a:lumOff val="50000"/>
                </a:prst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989583" y="1551510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C5L4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1409598" y="2168468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C5L3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1807843" y="2464599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C2L3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2387195" y="261996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C2L2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1227417" y="185781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C8L2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1987343" y="261996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C8L1</a:t>
            </a:r>
          </a:p>
        </p:txBody>
      </p:sp>
      <p:sp>
        <p:nvSpPr>
          <p:cNvPr id="96" name="CaixaDeTexto 95"/>
          <p:cNvSpPr txBox="1"/>
          <p:nvPr/>
        </p:nvSpPr>
        <p:spPr>
          <a:xfrm>
            <a:off x="2788925" y="2777586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C2L1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7" name="CaixaDeTexto 96"/>
          <p:cNvSpPr txBox="1"/>
          <p:nvPr/>
        </p:nvSpPr>
        <p:spPr>
          <a:xfrm>
            <a:off x="3471405" y="2777586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C5L2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8" name="CaixaDeTexto 97"/>
          <p:cNvSpPr txBox="1"/>
          <p:nvPr/>
        </p:nvSpPr>
        <p:spPr>
          <a:xfrm>
            <a:off x="4078826" y="3078317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C1L1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4647159" y="3078317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C3L2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0" name="CaixaDeTexto 99"/>
          <p:cNvSpPr txBox="1"/>
          <p:nvPr/>
        </p:nvSpPr>
        <p:spPr>
          <a:xfrm>
            <a:off x="5035369" y="3078317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C4L1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1" name="CaixaDeTexto 100"/>
          <p:cNvSpPr txBox="1"/>
          <p:nvPr/>
        </p:nvSpPr>
        <p:spPr>
          <a:xfrm>
            <a:off x="5488458" y="3078317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C7L1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2" name="CaixaDeTexto 101"/>
          <p:cNvSpPr txBox="1"/>
          <p:nvPr/>
        </p:nvSpPr>
        <p:spPr>
          <a:xfrm>
            <a:off x="6332689" y="40301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C5L1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7095043" y="4121840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C6L2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7689656" y="4242977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C3L1</a:t>
            </a:r>
            <a:endParaRPr lang="pt-BR" sz="1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105" name="Grupo 104"/>
          <p:cNvGrpSpPr/>
          <p:nvPr/>
        </p:nvGrpSpPr>
        <p:grpSpPr>
          <a:xfrm>
            <a:off x="1407037" y="3030374"/>
            <a:ext cx="6636211" cy="2146883"/>
            <a:chOff x="1407037" y="2972009"/>
            <a:chExt cx="6636211" cy="2146883"/>
          </a:xfrm>
        </p:grpSpPr>
        <p:sp>
          <p:nvSpPr>
            <p:cNvPr id="106" name="CaixaDeTexto 105"/>
            <p:cNvSpPr txBox="1"/>
            <p:nvPr/>
          </p:nvSpPr>
          <p:spPr>
            <a:xfrm>
              <a:off x="1407037" y="4841893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D1L1</a:t>
              </a:r>
              <a:endParaRPr lang="pt-BR" sz="12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2475502" y="4532172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D1L2</a:t>
              </a:r>
              <a:endParaRPr lang="pt-BR" sz="12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4022960" y="3929224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D3L1</a:t>
              </a:r>
              <a:endParaRPr lang="pt-BR" sz="12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5406485" y="3632510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D4L1</a:t>
              </a:r>
              <a:endParaRPr lang="pt-BR" sz="12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6728203" y="3632510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D2L1</a:t>
              </a:r>
              <a:endParaRPr lang="pt-BR" sz="12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7489891" y="2972009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00206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D4L2</a:t>
              </a:r>
              <a:endParaRPr lang="pt-BR" sz="12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sp>
        <p:nvSpPr>
          <p:cNvPr id="112" name="Retângulo 111">
            <a:extLst>
              <a:ext uri="{FF2B5EF4-FFF2-40B4-BE49-F238E27FC236}">
                <a16:creationId xmlns:a16="http://schemas.microsoft.com/office/drawing/2014/main" xmlns="" id="{6844BE12-A482-4ACD-A420-90FEE4CB3232}"/>
              </a:ext>
            </a:extLst>
          </p:cNvPr>
          <p:cNvSpPr/>
          <p:nvPr/>
        </p:nvSpPr>
        <p:spPr>
          <a:xfrm>
            <a:off x="1061299" y="1551510"/>
            <a:ext cx="4897379" cy="1815363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3" name="Retângulo: Cantos Arredondados 18">
            <a:extLst>
              <a:ext uri="{FF2B5EF4-FFF2-40B4-BE49-F238E27FC236}">
                <a16:creationId xmlns:a16="http://schemas.microsoft.com/office/drawing/2014/main" xmlns="" id="{656F0A54-83CB-4BA1-A6AA-E792625DD404}"/>
              </a:ext>
            </a:extLst>
          </p:cNvPr>
          <p:cNvSpPr/>
          <p:nvPr/>
        </p:nvSpPr>
        <p:spPr>
          <a:xfrm>
            <a:off x="3586434" y="1481609"/>
            <a:ext cx="5151619" cy="85474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Apenas os lances C5L1, C6L2 e C3L1 </a:t>
            </a:r>
            <a:r>
              <a:rPr lang="pt-BR" sz="1400" b="1" u="sng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não</a:t>
            </a:r>
            <a:r>
              <a:rPr lang="pt-BR" sz="1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foram atendidos.</a:t>
            </a:r>
          </a:p>
          <a:p>
            <a:pPr algn="ctr"/>
            <a:r>
              <a:rPr lang="pt-BR" sz="1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Todos os </a:t>
            </a:r>
            <a:r>
              <a:rPr lang="pt-BR" sz="1400" b="1" dirty="0" smtClean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demais lances </a:t>
            </a:r>
            <a:r>
              <a:rPr lang="pt-BR" sz="1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foram integralmente </a:t>
            </a:r>
            <a:r>
              <a:rPr lang="pt-BR" sz="1400" b="1" dirty="0" smtClean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atendidos.</a:t>
            </a:r>
            <a:endParaRPr lang="pt-BR" sz="1400" b="1" dirty="0">
              <a:solidFill>
                <a:prstClr val="white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cxnSp>
        <p:nvCxnSpPr>
          <p:cNvPr id="114" name="Conector reto 113">
            <a:extLst>
              <a:ext uri="{FF2B5EF4-FFF2-40B4-BE49-F238E27FC236}">
                <a16:creationId xmlns:a16="http://schemas.microsoft.com/office/drawing/2014/main" xmlns="" id="{3C36431E-C13F-4FBB-AFCE-49A92BB83168}"/>
              </a:ext>
            </a:extLst>
          </p:cNvPr>
          <p:cNvCxnSpPr>
            <a:cxnSpLocks/>
          </p:cNvCxnSpPr>
          <p:nvPr/>
        </p:nvCxnSpPr>
        <p:spPr>
          <a:xfrm flipH="1">
            <a:off x="1088362" y="3345598"/>
            <a:ext cx="4860000" cy="2314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tângulo 114">
            <a:extLst>
              <a:ext uri="{FF2B5EF4-FFF2-40B4-BE49-F238E27FC236}">
                <a16:creationId xmlns:a16="http://schemas.microsoft.com/office/drawing/2014/main" xmlns="" id="{3D06B93F-80DE-4046-8B66-E8F2D224FE60}"/>
              </a:ext>
            </a:extLst>
          </p:cNvPr>
          <p:cNvSpPr/>
          <p:nvPr/>
        </p:nvSpPr>
        <p:spPr>
          <a:xfrm>
            <a:off x="5947297" y="4264588"/>
            <a:ext cx="2484000" cy="1539363"/>
          </a:xfrm>
          <a:prstGeom prst="rect">
            <a:avLst/>
          </a:prstGeom>
          <a:solidFill>
            <a:srgbClr val="FF4F4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xmlns="" id="{F02A79F5-D5A9-47AC-AA5C-DE9D33F57568}"/>
              </a:ext>
            </a:extLst>
          </p:cNvPr>
          <p:cNvCxnSpPr>
            <a:cxnSpLocks/>
          </p:cNvCxnSpPr>
          <p:nvPr/>
        </p:nvCxnSpPr>
        <p:spPr>
          <a:xfrm flipV="1">
            <a:off x="5947297" y="3368624"/>
            <a:ext cx="0" cy="244800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ipse 116"/>
          <p:cNvSpPr/>
          <p:nvPr/>
        </p:nvSpPr>
        <p:spPr>
          <a:xfrm>
            <a:off x="6284464" y="4005470"/>
            <a:ext cx="603222" cy="326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8" name="Elipse 117"/>
          <p:cNvSpPr/>
          <p:nvPr/>
        </p:nvSpPr>
        <p:spPr>
          <a:xfrm>
            <a:off x="7056315" y="4086348"/>
            <a:ext cx="603222" cy="326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9" name="Elipse 118"/>
          <p:cNvSpPr/>
          <p:nvPr/>
        </p:nvSpPr>
        <p:spPr>
          <a:xfrm>
            <a:off x="7662526" y="4223056"/>
            <a:ext cx="603222" cy="326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12" grpId="0" animBg="1"/>
      <p:bldP spid="113" grpId="0" animBg="1"/>
      <p:bldP spid="115" grpId="0" animBg="1"/>
      <p:bldP spid="115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MVE </a:t>
            </a:r>
            <a:r>
              <a:rPr lang="pt-BR" b="1" dirty="0" smtClean="0"/>
              <a:t>– </a:t>
            </a:r>
            <a:r>
              <a:rPr lang="pt-BR" b="1" dirty="0"/>
              <a:t>Detalhamento da Sistemática</a:t>
            </a:r>
          </a:p>
        </p:txBody>
      </p:sp>
      <p:sp>
        <p:nvSpPr>
          <p:cNvPr id="81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2" name="Imagem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20756AB5-6118-4D1E-951D-6A64ED19F5B2}"/>
              </a:ext>
            </a:extLst>
          </p:cNvPr>
          <p:cNvSpPr/>
          <p:nvPr/>
        </p:nvSpPr>
        <p:spPr>
          <a:xfrm>
            <a:off x="1210964" y="4700784"/>
            <a:ext cx="2415291" cy="38749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260 lotes = 26 MWmédios</a:t>
            </a:r>
            <a:endParaRPr lang="pt-BR" sz="1400" b="1" dirty="0">
              <a:solidFill>
                <a:prstClr val="white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4908085" y="1793796"/>
          <a:ext cx="3564221" cy="3324225"/>
        </p:xfrm>
        <a:graphic>
          <a:graphicData uri="http://schemas.openxmlformats.org/drawingml/2006/table">
            <a:tbl>
              <a:tblPr/>
              <a:tblGrid>
                <a:gridCol w="1125817"/>
                <a:gridCol w="798528"/>
                <a:gridCol w="987273"/>
                <a:gridCol w="652603"/>
              </a:tblGrid>
              <a:tr h="1674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Comprador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R$ 205,00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R$ 200,00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R$ 195,00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R$ 190,00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554777" y="1797677"/>
          <a:ext cx="3727667" cy="1297305"/>
        </p:xfrm>
        <a:graphic>
          <a:graphicData uri="http://schemas.openxmlformats.org/drawingml/2006/table">
            <a:tbl>
              <a:tblPr/>
              <a:tblGrid>
                <a:gridCol w="1140588"/>
                <a:gridCol w="716691"/>
                <a:gridCol w="1031336"/>
                <a:gridCol w="839052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Vendedor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R$ 150,00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R$ 155,00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R$ 165,00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R$ 170,00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2A7E2A0-40F0-4536-BD83-37E3B5C91EAD}"/>
              </a:ext>
            </a:extLst>
          </p:cNvPr>
          <p:cNvSpPr txBox="1"/>
          <p:nvPr/>
        </p:nvSpPr>
        <p:spPr>
          <a:xfrm>
            <a:off x="5310106" y="5264738"/>
            <a:ext cx="2760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79646">
                    <a:lumMod val="75000"/>
                  </a:srgbClr>
                </a:solidFill>
              </a:rPr>
              <a:t>12 Lances Compradores</a:t>
            </a:r>
            <a:endParaRPr lang="pt-BR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2A7E2A0-40F0-4536-BD83-37E3B5C91EAD}"/>
              </a:ext>
            </a:extLst>
          </p:cNvPr>
          <p:cNvSpPr txBox="1"/>
          <p:nvPr/>
        </p:nvSpPr>
        <p:spPr>
          <a:xfrm>
            <a:off x="1182533" y="3187286"/>
            <a:ext cx="2472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4BACC6">
                    <a:lumMod val="50000"/>
                  </a:srgbClr>
                </a:solidFill>
              </a:rPr>
              <a:t>4 Lances Vendedores</a:t>
            </a:r>
            <a:endParaRPr lang="pt-BR" sz="20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4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MVE </a:t>
            </a:r>
            <a:r>
              <a:rPr lang="pt-BR" b="1" dirty="0" smtClean="0"/>
              <a:t>– </a:t>
            </a:r>
            <a:r>
              <a:rPr lang="pt-BR" b="1" dirty="0"/>
              <a:t>Detalhamento da Sistemática</a:t>
            </a:r>
          </a:p>
        </p:txBody>
      </p:sp>
      <p:sp>
        <p:nvSpPr>
          <p:cNvPr id="81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2" name="Imagem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grpSp>
        <p:nvGrpSpPr>
          <p:cNvPr id="5" name="Agrupar 27">
            <a:extLst>
              <a:ext uri="{FF2B5EF4-FFF2-40B4-BE49-F238E27FC236}">
                <a16:creationId xmlns:a16="http://schemas.microsoft.com/office/drawing/2014/main" xmlns="" id="{71CEC962-D69A-4C30-BE26-8211A67BDB68}"/>
              </a:ext>
            </a:extLst>
          </p:cNvPr>
          <p:cNvGrpSpPr/>
          <p:nvPr/>
        </p:nvGrpSpPr>
        <p:grpSpPr>
          <a:xfrm>
            <a:off x="554777" y="1376703"/>
            <a:ext cx="7559028" cy="4924054"/>
            <a:chOff x="554777" y="1376703"/>
            <a:chExt cx="7559028" cy="4924054"/>
          </a:xfrm>
        </p:grpSpPr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xmlns="" id="{B1A42767-89CC-47D1-B1DF-6518752B3213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554777" y="1376703"/>
            <a:ext cx="7559028" cy="49240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0AFBDC38-1B37-4EFA-9DE4-CD51EDBE57B5}"/>
                </a:ext>
              </a:extLst>
            </p:cNvPr>
            <p:cNvSpPr txBox="1"/>
            <p:nvPr/>
          </p:nvSpPr>
          <p:spPr>
            <a:xfrm>
              <a:off x="1319213" y="1534779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C1L1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14743463-4E15-42B7-9CE9-D1AB456C231B}"/>
                </a:ext>
              </a:extLst>
            </p:cNvPr>
            <p:cNvSpPr txBox="1"/>
            <p:nvPr/>
          </p:nvSpPr>
          <p:spPr>
            <a:xfrm>
              <a:off x="1583067" y="4294818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D1L1</a:t>
              </a:r>
              <a:endPara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01657CAB-F1E6-48F0-B393-50DC2BA01BF7}"/>
                </a:ext>
              </a:extLst>
            </p:cNvPr>
            <p:cNvSpPr txBox="1"/>
            <p:nvPr/>
          </p:nvSpPr>
          <p:spPr>
            <a:xfrm>
              <a:off x="1807161" y="2024124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C2L1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CA28627D-508B-435E-89C4-EDF43AA554DB}"/>
                </a:ext>
              </a:extLst>
            </p:cNvPr>
            <p:cNvSpPr txBox="1"/>
            <p:nvPr/>
          </p:nvSpPr>
          <p:spPr>
            <a:xfrm>
              <a:off x="2340895" y="2024124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C3L1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227F5F86-0FCC-4983-997C-A0F8B4494DE7}"/>
                </a:ext>
              </a:extLst>
            </p:cNvPr>
            <p:cNvSpPr txBox="1"/>
            <p:nvPr/>
          </p:nvSpPr>
          <p:spPr>
            <a:xfrm>
              <a:off x="2754150" y="2478502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C4L1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F047322B-D33B-45C0-ADA2-63D74FAAB932}"/>
                </a:ext>
              </a:extLst>
            </p:cNvPr>
            <p:cNvSpPr txBox="1"/>
            <p:nvPr/>
          </p:nvSpPr>
          <p:spPr>
            <a:xfrm>
              <a:off x="3433266" y="2480504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C5L1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B93C7E1B-9E95-44CB-9C77-B7FD62B4F711}"/>
                </a:ext>
              </a:extLst>
            </p:cNvPr>
            <p:cNvSpPr txBox="1"/>
            <p:nvPr/>
          </p:nvSpPr>
          <p:spPr>
            <a:xfrm>
              <a:off x="4311870" y="3505652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C6L1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9394D2B4-42ED-4DC5-9593-3D077324CDDB}"/>
                </a:ext>
              </a:extLst>
            </p:cNvPr>
            <p:cNvSpPr txBox="1"/>
            <p:nvPr/>
          </p:nvSpPr>
          <p:spPr>
            <a:xfrm>
              <a:off x="2895317" y="4294818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D2L1</a:t>
              </a:r>
              <a:endPara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BD6016F5-BBA7-4FDE-8C64-AA35E217AE75}"/>
                </a:ext>
              </a:extLst>
            </p:cNvPr>
            <p:cNvSpPr txBox="1"/>
            <p:nvPr/>
          </p:nvSpPr>
          <p:spPr>
            <a:xfrm>
              <a:off x="4212289" y="4078918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D3L1</a:t>
              </a:r>
              <a:endPara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5F810B96-B87D-4E79-9663-E185EADD7FEA}"/>
              </a:ext>
            </a:extLst>
          </p:cNvPr>
          <p:cNvSpPr/>
          <p:nvPr/>
        </p:nvSpPr>
        <p:spPr>
          <a:xfrm>
            <a:off x="4582160" y="5673612"/>
            <a:ext cx="236213" cy="1926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17" name="Agrupar 9">
            <a:extLst>
              <a:ext uri="{FF2B5EF4-FFF2-40B4-BE49-F238E27FC236}">
                <a16:creationId xmlns:a16="http://schemas.microsoft.com/office/drawing/2014/main" xmlns="" id="{96697361-4221-4E96-BC22-45533AA3EF82}"/>
              </a:ext>
            </a:extLst>
          </p:cNvPr>
          <p:cNvGrpSpPr/>
          <p:nvPr/>
        </p:nvGrpSpPr>
        <p:grpSpPr>
          <a:xfrm>
            <a:off x="646032" y="3644152"/>
            <a:ext cx="635188" cy="322642"/>
            <a:chOff x="336363" y="3638386"/>
            <a:chExt cx="635188" cy="322642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xmlns="" id="{F4010AD9-C166-4EE6-A0CC-C6A8BCEF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63" y="3638386"/>
              <a:ext cx="284986" cy="322642"/>
            </a:xfrm>
            <a:prstGeom prst="rect">
              <a:avLst/>
            </a:prstGeom>
          </p:spPr>
        </p:pic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xmlns="" id="{5FC31C73-4135-49EE-BDD4-74A4322D12FD}"/>
                </a:ext>
              </a:extLst>
            </p:cNvPr>
            <p:cNvSpPr/>
            <p:nvPr/>
          </p:nvSpPr>
          <p:spPr>
            <a:xfrm>
              <a:off x="662869" y="3710215"/>
              <a:ext cx="308682" cy="19265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482017BF-AD17-4EBE-82B1-185CB4D12F6E}"/>
              </a:ext>
            </a:extLst>
          </p:cNvPr>
          <p:cNvCxnSpPr>
            <a:cxnSpLocks/>
          </p:cNvCxnSpPr>
          <p:nvPr/>
        </p:nvCxnSpPr>
        <p:spPr>
          <a:xfrm flipV="1">
            <a:off x="4722547" y="3805474"/>
            <a:ext cx="0" cy="1776176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C67FAD39-2C3B-42E7-964C-717B3119BEF3}"/>
              </a:ext>
            </a:extLst>
          </p:cNvPr>
          <p:cNvCxnSpPr>
            <a:cxnSpLocks/>
          </p:cNvCxnSpPr>
          <p:nvPr/>
        </p:nvCxnSpPr>
        <p:spPr>
          <a:xfrm flipH="1">
            <a:off x="1357313" y="3805473"/>
            <a:ext cx="3365235" cy="14687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0" y="748859"/>
            <a:ext cx="9144000" cy="4504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4BACC6">
                    <a:lumMod val="50000"/>
                  </a:srgbClr>
                </a:solidFill>
                <a:ea typeface="Gadugi" panose="020B0502040204020203" pitchFamily="34" charset="0"/>
              </a:rPr>
              <a:t>    </a:t>
            </a:r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ea typeface="Gadugi" panose="020B0502040204020203" pitchFamily="34" charset="0"/>
              </a:rPr>
              <a:t>Situação onde as curvas agregadas de oferta e de demanda não se cruzam mas </a:t>
            </a:r>
            <a:r>
              <a:rPr lang="pt-BR" sz="1600" b="1" u="sng" dirty="0" smtClean="0">
                <a:solidFill>
                  <a:srgbClr val="4BACC6">
                    <a:lumMod val="50000"/>
                  </a:srgbClr>
                </a:solidFill>
                <a:ea typeface="Gadugi" panose="020B0502040204020203" pitchFamily="34" charset="0"/>
              </a:rPr>
              <a:t>há</a:t>
            </a:r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ea typeface="Gadugi" panose="020B0502040204020203" pitchFamily="34" charset="0"/>
              </a:rPr>
              <a:t> negociação.</a:t>
            </a:r>
            <a:endParaRPr lang="pt-BR" sz="3200" b="1" dirty="0">
              <a:solidFill>
                <a:srgbClr val="00B0F0"/>
              </a:solidFill>
              <a:ea typeface="Gadugi" panose="020B0502040204020203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4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MVE </a:t>
            </a:r>
            <a:r>
              <a:rPr lang="pt-BR" b="1" dirty="0" smtClean="0"/>
              <a:t>– </a:t>
            </a:r>
            <a:r>
              <a:rPr lang="pt-BR" b="1" dirty="0"/>
              <a:t>Detalhamento da Sistemática</a:t>
            </a:r>
          </a:p>
        </p:txBody>
      </p:sp>
      <p:sp>
        <p:nvSpPr>
          <p:cNvPr id="81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2" name="Imagem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grpSp>
        <p:nvGrpSpPr>
          <p:cNvPr id="13" name="Agrupar 2">
            <a:extLst>
              <a:ext uri="{FF2B5EF4-FFF2-40B4-BE49-F238E27FC236}">
                <a16:creationId xmlns:a16="http://schemas.microsoft.com/office/drawing/2014/main" xmlns="" id="{3AAE075C-47A0-4AE9-B0FA-3150BBA2C86A}"/>
              </a:ext>
            </a:extLst>
          </p:cNvPr>
          <p:cNvGrpSpPr/>
          <p:nvPr/>
        </p:nvGrpSpPr>
        <p:grpSpPr>
          <a:xfrm>
            <a:off x="617458" y="1376703"/>
            <a:ext cx="7385076" cy="4858997"/>
            <a:chOff x="415924" y="917967"/>
            <a:chExt cx="7854951" cy="5400676"/>
          </a:xfrm>
        </p:grpSpPr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xmlns="" id="{B1A42767-89CC-47D1-B1DF-6518752B3213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15924" y="917967"/>
            <a:ext cx="7854951" cy="54006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DFE0E89D-9290-4739-85F7-312912F84508}"/>
                </a:ext>
              </a:extLst>
            </p:cNvPr>
            <p:cNvSpPr txBox="1"/>
            <p:nvPr/>
          </p:nvSpPr>
          <p:spPr>
            <a:xfrm>
              <a:off x="1190221" y="2768088"/>
              <a:ext cx="569809" cy="30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C1L1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F82AF488-4A47-4773-836C-63CBBE259AC2}"/>
                </a:ext>
              </a:extLst>
            </p:cNvPr>
            <p:cNvSpPr txBox="1"/>
            <p:nvPr/>
          </p:nvSpPr>
          <p:spPr>
            <a:xfrm>
              <a:off x="1525892" y="2194870"/>
              <a:ext cx="588564" cy="30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D1L1</a:t>
              </a:r>
              <a:endPara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B665D25A-3E23-49ED-B087-CC6A22D1A346}"/>
                </a:ext>
              </a:extLst>
            </p:cNvPr>
            <p:cNvSpPr txBox="1"/>
            <p:nvPr/>
          </p:nvSpPr>
          <p:spPr>
            <a:xfrm>
              <a:off x="2849867" y="1642421"/>
              <a:ext cx="588564" cy="30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D2L1</a:t>
              </a:r>
              <a:endPara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03B5F074-621E-4598-9AE8-D1A9F16B413C}"/>
                </a:ext>
              </a:extLst>
            </p:cNvPr>
            <p:cNvSpPr txBox="1"/>
            <p:nvPr/>
          </p:nvSpPr>
          <p:spPr>
            <a:xfrm>
              <a:off x="4271521" y="1070920"/>
              <a:ext cx="588564" cy="30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D3L1</a:t>
              </a:r>
              <a:endPara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F4C8DA4A-21D0-414C-856F-128B242E3D18}"/>
                </a:ext>
              </a:extLst>
            </p:cNvPr>
            <p:cNvSpPr txBox="1"/>
            <p:nvPr/>
          </p:nvSpPr>
          <p:spPr>
            <a:xfrm>
              <a:off x="1718787" y="3285001"/>
              <a:ext cx="569809" cy="30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C2L1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="" id="{74C4C5A6-08C2-421C-AFD1-E56A8170801A}"/>
                </a:ext>
              </a:extLst>
            </p:cNvPr>
            <p:cNvSpPr txBox="1"/>
            <p:nvPr/>
          </p:nvSpPr>
          <p:spPr>
            <a:xfrm>
              <a:off x="2293979" y="3285001"/>
              <a:ext cx="569809" cy="30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C3L1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C5DC3AD7-DEE8-4B56-8861-B563D5B9F00D}"/>
                </a:ext>
              </a:extLst>
            </p:cNvPr>
            <p:cNvSpPr txBox="1"/>
            <p:nvPr/>
          </p:nvSpPr>
          <p:spPr>
            <a:xfrm>
              <a:off x="2714179" y="3574978"/>
              <a:ext cx="569809" cy="30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C4L1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D8FB27DD-0269-495A-9D5C-9EBD4A96E085}"/>
                </a:ext>
              </a:extLst>
            </p:cNvPr>
            <p:cNvSpPr txBox="1"/>
            <p:nvPr/>
          </p:nvSpPr>
          <p:spPr>
            <a:xfrm>
              <a:off x="3369823" y="4116335"/>
              <a:ext cx="569809" cy="30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C5L1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xmlns="" id="{E3714FDA-EEE9-4EBA-B412-BEB8CBAD6835}"/>
                </a:ext>
              </a:extLst>
            </p:cNvPr>
            <p:cNvSpPr txBox="1"/>
            <p:nvPr/>
          </p:nvSpPr>
          <p:spPr>
            <a:xfrm>
              <a:off x="5094832" y="4436017"/>
              <a:ext cx="569809" cy="30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C6L1</a:t>
              </a:r>
              <a:endParaRPr lang="pt-BR" sz="12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sp>
        <p:nvSpPr>
          <p:cNvPr id="24" name="Retângulo: Cantos Arredondados 16">
            <a:extLst>
              <a:ext uri="{FF2B5EF4-FFF2-40B4-BE49-F238E27FC236}">
                <a16:creationId xmlns:a16="http://schemas.microsoft.com/office/drawing/2014/main" xmlns="" id="{A032571A-1440-4E4A-A622-FBE2FF850F1B}"/>
              </a:ext>
            </a:extLst>
          </p:cNvPr>
          <p:cNvSpPr/>
          <p:nvPr/>
        </p:nvSpPr>
        <p:spPr>
          <a:xfrm>
            <a:off x="4810719" y="2774751"/>
            <a:ext cx="3914333" cy="1406911"/>
          </a:xfrm>
          <a:prstGeom prst="roundRect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 maior preço de lance dos compradores é inferior ao menor preço de lance dos vendedores.</a:t>
            </a:r>
          </a:p>
        </p:txBody>
      </p:sp>
      <p:grpSp>
        <p:nvGrpSpPr>
          <p:cNvPr id="25" name="Agrupar 19">
            <a:extLst>
              <a:ext uri="{FF2B5EF4-FFF2-40B4-BE49-F238E27FC236}">
                <a16:creationId xmlns:a16="http://schemas.microsoft.com/office/drawing/2014/main" xmlns="" id="{9EEAFD8F-A0E3-40E3-B9C0-809231144357}"/>
              </a:ext>
            </a:extLst>
          </p:cNvPr>
          <p:cNvGrpSpPr/>
          <p:nvPr/>
        </p:nvGrpSpPr>
        <p:grpSpPr>
          <a:xfrm>
            <a:off x="4981101" y="1860351"/>
            <a:ext cx="3570992" cy="914400"/>
            <a:chOff x="4658165" y="1498600"/>
            <a:chExt cx="3570992" cy="914400"/>
          </a:xfrm>
        </p:grpSpPr>
        <p:sp>
          <p:nvSpPr>
            <p:cNvPr id="26" name="Sinal de Multiplicação 17">
              <a:extLst>
                <a:ext uri="{FF2B5EF4-FFF2-40B4-BE49-F238E27FC236}">
                  <a16:creationId xmlns:a16="http://schemas.microsoft.com/office/drawing/2014/main" xmlns="" id="{366D6AB7-4466-4008-9FB5-45E72B5389AE}"/>
                </a:ext>
              </a:extLst>
            </p:cNvPr>
            <p:cNvSpPr/>
            <p:nvPr/>
          </p:nvSpPr>
          <p:spPr>
            <a:xfrm>
              <a:off x="4658165" y="1498600"/>
              <a:ext cx="914400" cy="914400"/>
            </a:xfrm>
            <a:prstGeom prst="mathMultiply">
              <a:avLst/>
            </a:prstGeom>
            <a:solidFill>
              <a:srgbClr val="FF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xmlns="" id="{B4ABBC39-C83C-471C-BB70-2EF0218E0F03}"/>
                </a:ext>
              </a:extLst>
            </p:cNvPr>
            <p:cNvSpPr/>
            <p:nvPr/>
          </p:nvSpPr>
          <p:spPr>
            <a:xfrm>
              <a:off x="5352341" y="1756050"/>
              <a:ext cx="28768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rgbClr val="FF616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Não haverá negociação</a:t>
              </a:r>
            </a:p>
          </p:txBody>
        </p:sp>
      </p:grp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40FC8BC8-555D-416F-A40F-FF07C7E16EC5}"/>
              </a:ext>
            </a:extLst>
          </p:cNvPr>
          <p:cNvSpPr/>
          <p:nvPr/>
        </p:nvSpPr>
        <p:spPr>
          <a:xfrm>
            <a:off x="591907" y="2552596"/>
            <a:ext cx="1312106" cy="977328"/>
          </a:xfrm>
          <a:prstGeom prst="ellipse">
            <a:avLst/>
          </a:prstGeom>
          <a:noFill/>
          <a:ln w="5715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0" y="748859"/>
            <a:ext cx="9144000" cy="4504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4BACC6">
                    <a:lumMod val="50000"/>
                  </a:srgbClr>
                </a:solidFill>
                <a:ea typeface="Gadugi" panose="020B0502040204020203" pitchFamily="34" charset="0"/>
              </a:rPr>
              <a:t>    </a:t>
            </a:r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ea typeface="Gadugi" panose="020B0502040204020203" pitchFamily="34" charset="0"/>
              </a:rPr>
              <a:t>Situação onde as curvas agregadas de oferta e de demanda não se cruzam e </a:t>
            </a:r>
            <a:r>
              <a:rPr lang="pt-BR" sz="1600" b="1" u="sng" dirty="0" smtClean="0">
                <a:solidFill>
                  <a:srgbClr val="4BACC6">
                    <a:lumMod val="50000"/>
                  </a:srgbClr>
                </a:solidFill>
                <a:ea typeface="Gadugi" panose="020B0502040204020203" pitchFamily="34" charset="0"/>
              </a:rPr>
              <a:t>não há </a:t>
            </a:r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ea typeface="Gadugi" panose="020B0502040204020203" pitchFamily="34" charset="0"/>
              </a:rPr>
              <a:t>negociação.</a:t>
            </a:r>
            <a:endParaRPr lang="pt-BR" sz="3200" b="1" dirty="0">
              <a:solidFill>
                <a:srgbClr val="00B0F0"/>
              </a:solidFill>
              <a:ea typeface="Gadugi" panose="020B0502040204020203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7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MVE – </a:t>
            </a:r>
            <a:r>
              <a:rPr lang="pt-BR" b="1" dirty="0"/>
              <a:t>Detalhamento da Sistemática</a:t>
            </a:r>
          </a:p>
        </p:txBody>
      </p:sp>
      <p:sp>
        <p:nvSpPr>
          <p:cNvPr id="129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0" name="Imagem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xmlns="" id="{66D46E41-7322-4FCD-8E7B-9D444FF82D28}"/>
              </a:ext>
            </a:extLst>
          </p:cNvPr>
          <p:cNvSpPr/>
          <p:nvPr/>
        </p:nvSpPr>
        <p:spPr>
          <a:xfrm>
            <a:off x="2189503" y="3153240"/>
            <a:ext cx="17406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>
                <a:solidFill>
                  <a:srgbClr val="4BACC6">
                    <a:lumMod val="50000"/>
                  </a:srgbClr>
                </a:solidFill>
              </a:rPr>
              <a:t>* Parcialmente atendido</a:t>
            </a:r>
          </a:p>
        </p:txBody>
      </p:sp>
      <p:grpSp>
        <p:nvGrpSpPr>
          <p:cNvPr id="57" name="Agrupar 18">
            <a:extLst>
              <a:ext uri="{FF2B5EF4-FFF2-40B4-BE49-F238E27FC236}">
                <a16:creationId xmlns:a16="http://schemas.microsoft.com/office/drawing/2014/main" xmlns="" id="{0EC4BEF0-4318-434E-9055-8DAD8EA16A59}"/>
              </a:ext>
            </a:extLst>
          </p:cNvPr>
          <p:cNvGrpSpPr/>
          <p:nvPr/>
        </p:nvGrpSpPr>
        <p:grpSpPr>
          <a:xfrm>
            <a:off x="688063" y="3753215"/>
            <a:ext cx="3242109" cy="842531"/>
            <a:chOff x="1050870" y="3447920"/>
            <a:chExt cx="3242109" cy="842531"/>
          </a:xfrm>
        </p:grpSpPr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xmlns="" id="{356D6214-DC82-4B4E-83DA-30A6B1ACBBD8}"/>
                </a:ext>
              </a:extLst>
            </p:cNvPr>
            <p:cNvSpPr/>
            <p:nvPr/>
          </p:nvSpPr>
          <p:spPr>
            <a:xfrm>
              <a:off x="1604422" y="3607575"/>
              <a:ext cx="26885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260</a:t>
              </a:r>
              <a:r>
                <a:rPr lang="pt-BR" b="1" dirty="0" smtClean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lotes negociados</a:t>
              </a:r>
            </a:p>
          </p:txBody>
        </p:sp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xmlns="" id="{E09A4C65-505B-495B-8D4C-F98AC7957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0" y="3447920"/>
              <a:ext cx="404605" cy="842531"/>
            </a:xfrm>
            <a:prstGeom prst="rect">
              <a:avLst/>
            </a:prstGeom>
          </p:spPr>
        </p:pic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xmlns="" id="{6A80CEA9-6BC7-4F53-BD96-D860648C0F0A}"/>
              </a:ext>
            </a:extLst>
          </p:cNvPr>
          <p:cNvSpPr/>
          <p:nvPr/>
        </p:nvSpPr>
        <p:spPr>
          <a:xfrm>
            <a:off x="0" y="5315161"/>
            <a:ext cx="9144000" cy="964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61" name="Agrupar 23">
            <a:extLst>
              <a:ext uri="{FF2B5EF4-FFF2-40B4-BE49-F238E27FC236}">
                <a16:creationId xmlns:a16="http://schemas.microsoft.com/office/drawing/2014/main" xmlns="" id="{D987CEB6-1D49-47C4-8DF6-F99033A5FC51}"/>
              </a:ext>
            </a:extLst>
          </p:cNvPr>
          <p:cNvGrpSpPr/>
          <p:nvPr/>
        </p:nvGrpSpPr>
        <p:grpSpPr>
          <a:xfrm>
            <a:off x="688063" y="5219197"/>
            <a:ext cx="2975342" cy="899790"/>
            <a:chOff x="213372" y="5183155"/>
            <a:chExt cx="2975342" cy="899790"/>
          </a:xfrm>
        </p:grpSpPr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xmlns="" id="{61CB5AF4-8A1D-46CF-828E-A5DDAFC2AF0C}"/>
                </a:ext>
              </a:extLst>
            </p:cNvPr>
            <p:cNvSpPr/>
            <p:nvPr/>
          </p:nvSpPr>
          <p:spPr>
            <a:xfrm>
              <a:off x="707842" y="5528947"/>
              <a:ext cx="248087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Fator de participação</a:t>
              </a:r>
            </a:p>
            <a:p>
              <a:r>
                <a:rPr lang="pt-BR" sz="1200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Para cada comprador</a:t>
              </a:r>
            </a:p>
          </p:txBody>
        </p:sp>
        <p:pic>
          <p:nvPicPr>
            <p:cNvPr id="63" name="Imagem 62">
              <a:extLst>
                <a:ext uri="{FF2B5EF4-FFF2-40B4-BE49-F238E27FC236}">
                  <a16:creationId xmlns:a16="http://schemas.microsoft.com/office/drawing/2014/main" xmlns="" id="{2AC97F15-336D-4644-A325-51ADB8CFA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4B5D67"/>
                </a:clrFrom>
                <a:clrTo>
                  <a:srgbClr val="4B5D6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3372" y="5183155"/>
              <a:ext cx="408258" cy="523843"/>
            </a:xfrm>
            <a:prstGeom prst="rect">
              <a:avLst/>
            </a:prstGeom>
          </p:spPr>
        </p:pic>
      </p:grpSp>
      <p:sp>
        <p:nvSpPr>
          <p:cNvPr id="64" name="Igual a 24">
            <a:extLst>
              <a:ext uri="{FF2B5EF4-FFF2-40B4-BE49-F238E27FC236}">
                <a16:creationId xmlns:a16="http://schemas.microsoft.com/office/drawing/2014/main" xmlns="" id="{02EC7725-C98D-40D4-9864-60E866A0ACCD}"/>
              </a:ext>
            </a:extLst>
          </p:cNvPr>
          <p:cNvSpPr/>
          <p:nvPr/>
        </p:nvSpPr>
        <p:spPr>
          <a:xfrm>
            <a:off x="4018617" y="5592818"/>
            <a:ext cx="356196" cy="342900"/>
          </a:xfrm>
          <a:prstGeom prst="mathEqua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xmlns="" id="{942AD7B9-6522-4C75-AC27-4B2D6CB1525E}"/>
              </a:ext>
            </a:extLst>
          </p:cNvPr>
          <p:cNvSpPr/>
          <p:nvPr/>
        </p:nvSpPr>
        <p:spPr>
          <a:xfrm>
            <a:off x="5342091" y="5454318"/>
            <a:ext cx="2480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Montante individual negociado</a:t>
            </a:r>
            <a:endParaRPr lang="pt-BR" sz="1000" b="1" dirty="0">
              <a:solidFill>
                <a:srgbClr val="4BACC6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xmlns="" id="{046E398A-1599-43E6-A992-3C5CB24E486E}"/>
              </a:ext>
            </a:extLst>
          </p:cNvPr>
          <p:cNvCxnSpPr/>
          <p:nvPr/>
        </p:nvCxnSpPr>
        <p:spPr>
          <a:xfrm>
            <a:off x="4976577" y="5794188"/>
            <a:ext cx="3048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66">
            <a:extLst>
              <a:ext uri="{FF2B5EF4-FFF2-40B4-BE49-F238E27FC236}">
                <a16:creationId xmlns:a16="http://schemas.microsoft.com/office/drawing/2014/main" xmlns="" id="{25C48C3F-B926-4FC5-A878-6385C2C67AFB}"/>
              </a:ext>
            </a:extLst>
          </p:cNvPr>
          <p:cNvSpPr/>
          <p:nvPr/>
        </p:nvSpPr>
        <p:spPr>
          <a:xfrm>
            <a:off x="5252022" y="5841345"/>
            <a:ext cx="2480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Total negociado no produto</a:t>
            </a:r>
            <a:endParaRPr lang="pt-BR" sz="1000" b="1" dirty="0">
              <a:solidFill>
                <a:srgbClr val="4BACC6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aphicFrame>
        <p:nvGraphicFramePr>
          <p:cNvPr id="68" name="Tabela 67"/>
          <p:cNvGraphicFramePr>
            <a:graphicFrameLocks noGrp="1"/>
          </p:cNvGraphicFramePr>
          <p:nvPr>
            <p:extLst/>
          </p:nvPr>
        </p:nvGraphicFramePr>
        <p:xfrm>
          <a:off x="286180" y="1793796"/>
          <a:ext cx="3600001" cy="1297305"/>
        </p:xfrm>
        <a:graphic>
          <a:graphicData uri="http://schemas.openxmlformats.org/drawingml/2006/table">
            <a:tbl>
              <a:tblPr/>
              <a:tblGrid>
                <a:gridCol w="1101524"/>
                <a:gridCol w="692146"/>
                <a:gridCol w="996015"/>
                <a:gridCol w="810316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Vendedor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R$ 150,00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R$ 155,00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R$ 165,00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R$ 170,00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30*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Tabela 68"/>
          <p:cNvGraphicFramePr>
            <a:graphicFrameLocks noGrp="1"/>
          </p:cNvGraphicFramePr>
          <p:nvPr>
            <p:extLst/>
          </p:nvPr>
        </p:nvGraphicFramePr>
        <p:xfrm>
          <a:off x="5207639" y="1793796"/>
          <a:ext cx="3600000" cy="3324225"/>
        </p:xfrm>
        <a:graphic>
          <a:graphicData uri="http://schemas.openxmlformats.org/drawingml/2006/table">
            <a:tbl>
              <a:tblPr/>
              <a:tblGrid>
                <a:gridCol w="1137118"/>
                <a:gridCol w="806544"/>
                <a:gridCol w="997184"/>
                <a:gridCol w="659154"/>
              </a:tblGrid>
              <a:tr h="1674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Comprador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R$ 205,00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R$ 200,00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R$ 195,00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R$ 190,00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 animBg="1"/>
      <p:bldP spid="64" grpId="0" animBg="1"/>
      <p:bldP spid="65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MVE – </a:t>
            </a:r>
            <a:r>
              <a:rPr lang="pt-BR" b="1" dirty="0"/>
              <a:t>Detalhamento da Sistemática</a:t>
            </a:r>
          </a:p>
        </p:txBody>
      </p:sp>
      <p:sp>
        <p:nvSpPr>
          <p:cNvPr id="129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0" name="Imagem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49B02C2-FE8B-4E50-8B82-E6CDD8AD1ED0}"/>
              </a:ext>
            </a:extLst>
          </p:cNvPr>
          <p:cNvSpPr/>
          <p:nvPr/>
        </p:nvSpPr>
        <p:spPr>
          <a:xfrm>
            <a:off x="0" y="5315161"/>
            <a:ext cx="9144000" cy="964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6" name="Agrupar 8">
            <a:extLst>
              <a:ext uri="{FF2B5EF4-FFF2-40B4-BE49-F238E27FC236}">
                <a16:creationId xmlns:a16="http://schemas.microsoft.com/office/drawing/2014/main" xmlns="" id="{6769F237-60C2-44B6-AA95-D17EC75FAD99}"/>
              </a:ext>
            </a:extLst>
          </p:cNvPr>
          <p:cNvGrpSpPr/>
          <p:nvPr/>
        </p:nvGrpSpPr>
        <p:grpSpPr>
          <a:xfrm>
            <a:off x="688063" y="5219197"/>
            <a:ext cx="2975342" cy="899790"/>
            <a:chOff x="213372" y="5183155"/>
            <a:chExt cx="2975342" cy="89979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025D6328-E313-48A6-BFA9-5BE3DB584FD5}"/>
                </a:ext>
              </a:extLst>
            </p:cNvPr>
            <p:cNvSpPr/>
            <p:nvPr/>
          </p:nvSpPr>
          <p:spPr>
            <a:xfrm>
              <a:off x="707842" y="5528947"/>
              <a:ext cx="248087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Fator de participação</a:t>
              </a:r>
            </a:p>
            <a:p>
              <a:r>
                <a:rPr lang="pt-BR" sz="1200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Para cada </a:t>
              </a:r>
              <a:r>
                <a:rPr lang="pt-BR" sz="1200" b="1" dirty="0" smtClean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lance comprador</a:t>
              </a:r>
              <a:endPara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AB271F42-5D9A-49ED-9E0B-0463EBB1F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4B5D67"/>
                </a:clrFrom>
                <a:clrTo>
                  <a:srgbClr val="4B5D6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3372" y="5183155"/>
              <a:ext cx="408258" cy="523843"/>
            </a:xfrm>
            <a:prstGeom prst="rect">
              <a:avLst/>
            </a:prstGeom>
          </p:spPr>
        </p:pic>
      </p:grpSp>
      <p:sp>
        <p:nvSpPr>
          <p:cNvPr id="9" name="Igual a 11">
            <a:extLst>
              <a:ext uri="{FF2B5EF4-FFF2-40B4-BE49-F238E27FC236}">
                <a16:creationId xmlns:a16="http://schemas.microsoft.com/office/drawing/2014/main" xmlns="" id="{87994C64-4BE6-48C2-B21D-9314C8383598}"/>
              </a:ext>
            </a:extLst>
          </p:cNvPr>
          <p:cNvSpPr/>
          <p:nvPr/>
        </p:nvSpPr>
        <p:spPr>
          <a:xfrm>
            <a:off x="4018617" y="5592818"/>
            <a:ext cx="356196" cy="342900"/>
          </a:xfrm>
          <a:prstGeom prst="mathEqua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F8BB9BD-9BED-479A-B173-6BE7206092E1}"/>
              </a:ext>
            </a:extLst>
          </p:cNvPr>
          <p:cNvSpPr/>
          <p:nvPr/>
        </p:nvSpPr>
        <p:spPr>
          <a:xfrm>
            <a:off x="5342091" y="5454318"/>
            <a:ext cx="2480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Montante individual negociado</a:t>
            </a:r>
            <a:endParaRPr lang="pt-BR" sz="1000" b="1" dirty="0">
              <a:solidFill>
                <a:srgbClr val="4BACC6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92A9548B-71F2-4915-B120-E9FF2BBDBA01}"/>
              </a:ext>
            </a:extLst>
          </p:cNvPr>
          <p:cNvCxnSpPr/>
          <p:nvPr/>
        </p:nvCxnSpPr>
        <p:spPr>
          <a:xfrm>
            <a:off x="4976577" y="5794188"/>
            <a:ext cx="3048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2269056-5CE5-428F-81AA-82A459F68B72}"/>
              </a:ext>
            </a:extLst>
          </p:cNvPr>
          <p:cNvSpPr/>
          <p:nvPr/>
        </p:nvSpPr>
        <p:spPr>
          <a:xfrm>
            <a:off x="5252022" y="5841345"/>
            <a:ext cx="2480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Total negociado no produto</a:t>
            </a:r>
            <a:endParaRPr lang="pt-BR" sz="1000" b="1" dirty="0">
              <a:solidFill>
                <a:srgbClr val="4BACC6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13" name="Agrupar 16">
            <a:extLst>
              <a:ext uri="{FF2B5EF4-FFF2-40B4-BE49-F238E27FC236}">
                <a16:creationId xmlns:a16="http://schemas.microsoft.com/office/drawing/2014/main" xmlns="" id="{87588013-5475-4336-B069-199BD750F388}"/>
              </a:ext>
            </a:extLst>
          </p:cNvPr>
          <p:cNvGrpSpPr/>
          <p:nvPr/>
        </p:nvGrpSpPr>
        <p:grpSpPr>
          <a:xfrm>
            <a:off x="529076" y="1518348"/>
            <a:ext cx="934930" cy="854380"/>
            <a:chOff x="6322495" y="4170568"/>
            <a:chExt cx="655892" cy="644783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DE83CEF8-6B56-4AC5-9223-C4C141CA8E26}"/>
                </a:ext>
              </a:extLst>
            </p:cNvPr>
            <p:cNvSpPr/>
            <p:nvPr/>
          </p:nvSpPr>
          <p:spPr>
            <a:xfrm>
              <a:off x="6322495" y="4170568"/>
              <a:ext cx="655892" cy="644783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6D59E12F-D6AE-449A-BF09-BB42FCAE4858}"/>
                </a:ext>
              </a:extLst>
            </p:cNvPr>
            <p:cNvSpPr txBox="1"/>
            <p:nvPr/>
          </p:nvSpPr>
          <p:spPr>
            <a:xfrm>
              <a:off x="6337133" y="4295528"/>
              <a:ext cx="626612" cy="394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F79646">
                      <a:lumMod val="50000"/>
                    </a:srgbClr>
                  </a:solidFill>
                </a:rPr>
                <a:t>C5L4</a:t>
              </a:r>
              <a:endParaRPr lang="pt-BR" sz="24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87A08B96-7AAD-407A-8EEF-39EC0B4E6FA4}"/>
              </a:ext>
            </a:extLst>
          </p:cNvPr>
          <p:cNvSpPr txBox="1"/>
          <p:nvPr/>
        </p:nvSpPr>
        <p:spPr>
          <a:xfrm>
            <a:off x="1808814" y="1553591"/>
            <a:ext cx="2089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10 lotes negociados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xmlns="" id="{FFD4A169-47ED-4253-924D-E23F2C4DF6B2}"/>
              </a:ext>
            </a:extLst>
          </p:cNvPr>
          <p:cNvCxnSpPr>
            <a:cxnSpLocks/>
          </p:cNvCxnSpPr>
          <p:nvPr/>
        </p:nvCxnSpPr>
        <p:spPr>
          <a:xfrm>
            <a:off x="1613280" y="1945538"/>
            <a:ext cx="256708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2892DE3A-7A8E-46DC-AABC-4B63D177CAEB}"/>
              </a:ext>
            </a:extLst>
          </p:cNvPr>
          <p:cNvSpPr txBox="1"/>
          <p:nvPr/>
        </p:nvSpPr>
        <p:spPr>
          <a:xfrm>
            <a:off x="2053688" y="2046682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260 </a:t>
            </a:r>
            <a:r>
              <a:rPr lang="pt-BR" sz="16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 (total)</a:t>
            </a:r>
          </a:p>
        </p:txBody>
      </p:sp>
      <p:sp>
        <p:nvSpPr>
          <p:cNvPr id="19" name="Igual a 32">
            <a:extLst>
              <a:ext uri="{FF2B5EF4-FFF2-40B4-BE49-F238E27FC236}">
                <a16:creationId xmlns:a16="http://schemas.microsoft.com/office/drawing/2014/main" xmlns="" id="{98F3B9D5-DCB6-4389-96BF-2899606B1978}"/>
              </a:ext>
            </a:extLst>
          </p:cNvPr>
          <p:cNvSpPr/>
          <p:nvPr/>
        </p:nvSpPr>
        <p:spPr>
          <a:xfrm>
            <a:off x="4363866" y="1774088"/>
            <a:ext cx="356196" cy="342900"/>
          </a:xfrm>
          <a:prstGeom prst="mathEqua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C866CBE8-8917-48E2-A58E-41B21CCE9E25}"/>
              </a:ext>
            </a:extLst>
          </p:cNvPr>
          <p:cNvSpPr/>
          <p:nvPr/>
        </p:nvSpPr>
        <p:spPr>
          <a:xfrm>
            <a:off x="4861147" y="1653150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3,85%</a:t>
            </a:r>
            <a:endParaRPr lang="pt-BR" sz="3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21" name="Agrupar 38">
            <a:extLst>
              <a:ext uri="{FF2B5EF4-FFF2-40B4-BE49-F238E27FC236}">
                <a16:creationId xmlns:a16="http://schemas.microsoft.com/office/drawing/2014/main" xmlns="" id="{76DEB604-4867-46C4-B681-DFEBBECAC554}"/>
              </a:ext>
            </a:extLst>
          </p:cNvPr>
          <p:cNvGrpSpPr/>
          <p:nvPr/>
        </p:nvGrpSpPr>
        <p:grpSpPr>
          <a:xfrm>
            <a:off x="4838286" y="1599917"/>
            <a:ext cx="4087948" cy="691240"/>
            <a:chOff x="4875891" y="1615332"/>
            <a:chExt cx="4087948" cy="691240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xmlns="" id="{AE724CBA-1E40-4A2E-8E8D-10431ED68F23}"/>
                </a:ext>
              </a:extLst>
            </p:cNvPr>
            <p:cNvSpPr/>
            <p:nvPr/>
          </p:nvSpPr>
          <p:spPr>
            <a:xfrm>
              <a:off x="4875891" y="1615332"/>
              <a:ext cx="1593707" cy="691240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xmlns="" id="{4329795A-E42F-4AF4-BB36-D6E74178895B}"/>
                </a:ext>
              </a:extLst>
            </p:cNvPr>
            <p:cNvSpPr/>
            <p:nvPr/>
          </p:nvSpPr>
          <p:spPr>
            <a:xfrm>
              <a:off x="6492458" y="1675471"/>
              <a:ext cx="24713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Fator de participação</a:t>
              </a:r>
            </a:p>
            <a:p>
              <a:pPr algn="ctr"/>
              <a:r>
                <a:rPr lang="pt-BR" sz="1400" b="1" dirty="0" smtClean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Lance Comprador</a:t>
              </a:r>
              <a:endParaRPr lang="pt-BR" sz="14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sp>
        <p:nvSpPr>
          <p:cNvPr id="24" name="Retângulo 23"/>
          <p:cNvSpPr/>
          <p:nvPr/>
        </p:nvSpPr>
        <p:spPr>
          <a:xfrm>
            <a:off x="10329561" y="442551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Cenário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418" y="4391068"/>
            <a:ext cx="4390582" cy="2104275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1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MVE – </a:t>
            </a:r>
            <a:r>
              <a:rPr lang="pt-BR" b="1" dirty="0"/>
              <a:t>Detalhamento da Sistemática</a:t>
            </a:r>
          </a:p>
        </p:txBody>
      </p:sp>
      <p:sp>
        <p:nvSpPr>
          <p:cNvPr id="129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0" name="Imagem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329561" y="442551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Cenário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6" name="Agrupar 16">
            <a:extLst>
              <a:ext uri="{FF2B5EF4-FFF2-40B4-BE49-F238E27FC236}">
                <a16:creationId xmlns:a16="http://schemas.microsoft.com/office/drawing/2014/main" xmlns="" id="{87588013-5475-4336-B069-199BD750F388}"/>
              </a:ext>
            </a:extLst>
          </p:cNvPr>
          <p:cNvGrpSpPr/>
          <p:nvPr/>
        </p:nvGrpSpPr>
        <p:grpSpPr>
          <a:xfrm>
            <a:off x="412536" y="1518348"/>
            <a:ext cx="934929" cy="854380"/>
            <a:chOff x="6240744" y="4170568"/>
            <a:chExt cx="655892" cy="644783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DE83CEF8-6B56-4AC5-9223-C4C141CA8E26}"/>
                </a:ext>
              </a:extLst>
            </p:cNvPr>
            <p:cNvSpPr/>
            <p:nvPr/>
          </p:nvSpPr>
          <p:spPr>
            <a:xfrm>
              <a:off x="6240744" y="4170568"/>
              <a:ext cx="655892" cy="644783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6D59E12F-D6AE-449A-BF09-BB42FCAE4858}"/>
                </a:ext>
              </a:extLst>
            </p:cNvPr>
            <p:cNvSpPr txBox="1"/>
            <p:nvPr/>
          </p:nvSpPr>
          <p:spPr>
            <a:xfrm>
              <a:off x="6255380" y="4295528"/>
              <a:ext cx="626613" cy="394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F79646">
                      <a:lumMod val="50000"/>
                    </a:srgbClr>
                  </a:solidFill>
                </a:rPr>
                <a:t>C5L4</a:t>
              </a:r>
              <a:endParaRPr lang="pt-BR" sz="24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7A08B96-7AAD-407A-8EEF-39EC0B4E6FA4}"/>
              </a:ext>
            </a:extLst>
          </p:cNvPr>
          <p:cNvSpPr txBox="1"/>
          <p:nvPr/>
        </p:nvSpPr>
        <p:spPr>
          <a:xfrm>
            <a:off x="1808814" y="1553591"/>
            <a:ext cx="2089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10 lotes negociados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D4A169-47ED-4253-924D-E23F2C4DF6B2}"/>
              </a:ext>
            </a:extLst>
          </p:cNvPr>
          <p:cNvCxnSpPr>
            <a:cxnSpLocks/>
          </p:cNvCxnSpPr>
          <p:nvPr/>
        </p:nvCxnSpPr>
        <p:spPr>
          <a:xfrm>
            <a:off x="1613280" y="1945538"/>
            <a:ext cx="256708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892DE3A-7A8E-46DC-AABC-4B63D177CAEB}"/>
              </a:ext>
            </a:extLst>
          </p:cNvPr>
          <p:cNvSpPr txBox="1"/>
          <p:nvPr/>
        </p:nvSpPr>
        <p:spPr>
          <a:xfrm>
            <a:off x="2053688" y="2046682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260 </a:t>
            </a:r>
            <a:r>
              <a:rPr lang="pt-BR" sz="16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 (total)</a:t>
            </a:r>
          </a:p>
        </p:txBody>
      </p:sp>
      <p:sp>
        <p:nvSpPr>
          <p:cNvPr id="12" name="Igual a 32">
            <a:extLst>
              <a:ext uri="{FF2B5EF4-FFF2-40B4-BE49-F238E27FC236}">
                <a16:creationId xmlns:a16="http://schemas.microsoft.com/office/drawing/2014/main" xmlns="" id="{98F3B9D5-DCB6-4389-96BF-2899606B1978}"/>
              </a:ext>
            </a:extLst>
          </p:cNvPr>
          <p:cNvSpPr/>
          <p:nvPr/>
        </p:nvSpPr>
        <p:spPr>
          <a:xfrm>
            <a:off x="4363866" y="1774088"/>
            <a:ext cx="356196" cy="342900"/>
          </a:xfrm>
          <a:prstGeom prst="mathEqua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866CBE8-8917-48E2-A58E-41B21CCE9E25}"/>
              </a:ext>
            </a:extLst>
          </p:cNvPr>
          <p:cNvSpPr/>
          <p:nvPr/>
        </p:nvSpPr>
        <p:spPr>
          <a:xfrm>
            <a:off x="4861147" y="1653150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3,85%</a:t>
            </a:r>
            <a:endParaRPr lang="pt-BR" sz="3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14" name="Agrupar 38">
            <a:extLst>
              <a:ext uri="{FF2B5EF4-FFF2-40B4-BE49-F238E27FC236}">
                <a16:creationId xmlns:a16="http://schemas.microsoft.com/office/drawing/2014/main" xmlns="" id="{76DEB604-4867-46C4-B681-DFEBBECAC554}"/>
              </a:ext>
            </a:extLst>
          </p:cNvPr>
          <p:cNvGrpSpPr/>
          <p:nvPr/>
        </p:nvGrpSpPr>
        <p:grpSpPr>
          <a:xfrm>
            <a:off x="4838286" y="1599917"/>
            <a:ext cx="4087948" cy="691240"/>
            <a:chOff x="4875891" y="1615332"/>
            <a:chExt cx="4087948" cy="69124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AE724CBA-1E40-4A2E-8E8D-10431ED68F23}"/>
                </a:ext>
              </a:extLst>
            </p:cNvPr>
            <p:cNvSpPr/>
            <p:nvPr/>
          </p:nvSpPr>
          <p:spPr>
            <a:xfrm>
              <a:off x="4875891" y="1615332"/>
              <a:ext cx="1593707" cy="691240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29795A-E42F-4AF4-BB36-D6E74178895B}"/>
                </a:ext>
              </a:extLst>
            </p:cNvPr>
            <p:cNvSpPr/>
            <p:nvPr/>
          </p:nvSpPr>
          <p:spPr>
            <a:xfrm>
              <a:off x="6492458" y="1675471"/>
              <a:ext cx="24713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Fator de participação</a:t>
              </a:r>
            </a:p>
            <a:p>
              <a:pPr algn="ctr"/>
              <a:r>
                <a:rPr lang="pt-BR" sz="1400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Comprador</a:t>
              </a:r>
            </a:p>
          </p:txBody>
        </p:sp>
      </p:grpSp>
      <p:grpSp>
        <p:nvGrpSpPr>
          <p:cNvPr id="17" name="Agrupar 15">
            <a:extLst>
              <a:ext uri="{FF2B5EF4-FFF2-40B4-BE49-F238E27FC236}">
                <a16:creationId xmlns:a16="http://schemas.microsoft.com/office/drawing/2014/main" xmlns="" id="{935D9AEE-2191-4252-BD08-0D77130C89CE}"/>
              </a:ext>
            </a:extLst>
          </p:cNvPr>
          <p:cNvGrpSpPr/>
          <p:nvPr/>
        </p:nvGrpSpPr>
        <p:grpSpPr>
          <a:xfrm>
            <a:off x="0" y="2672395"/>
            <a:ext cx="9144000" cy="522566"/>
            <a:chOff x="0" y="2906434"/>
            <a:chExt cx="2955073" cy="52256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7CC3CE59-2CA7-4F32-B43D-34B982E65475}"/>
                </a:ext>
              </a:extLst>
            </p:cNvPr>
            <p:cNvSpPr/>
            <p:nvPr/>
          </p:nvSpPr>
          <p:spPr>
            <a:xfrm>
              <a:off x="0" y="2906434"/>
              <a:ext cx="2955073" cy="5225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007C88BC-7832-4EF5-A83C-ADFA3B1A8E73}"/>
                </a:ext>
              </a:extLst>
            </p:cNvPr>
            <p:cNvSpPr txBox="1"/>
            <p:nvPr/>
          </p:nvSpPr>
          <p:spPr>
            <a:xfrm>
              <a:off x="778436" y="2976799"/>
              <a:ext cx="1493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Lotes contratados com os vendedores</a:t>
              </a:r>
            </a:p>
          </p:txBody>
        </p:sp>
      </p:grpSp>
      <p:grpSp>
        <p:nvGrpSpPr>
          <p:cNvPr id="20" name="Agrupar 21">
            <a:extLst>
              <a:ext uri="{FF2B5EF4-FFF2-40B4-BE49-F238E27FC236}">
                <a16:creationId xmlns:a16="http://schemas.microsoft.com/office/drawing/2014/main" xmlns="" id="{11793D78-17AD-461B-B823-BAB3596EB778}"/>
              </a:ext>
            </a:extLst>
          </p:cNvPr>
          <p:cNvGrpSpPr/>
          <p:nvPr/>
        </p:nvGrpSpPr>
        <p:grpSpPr>
          <a:xfrm>
            <a:off x="585964" y="3596604"/>
            <a:ext cx="2845136" cy="854380"/>
            <a:chOff x="428304" y="3691200"/>
            <a:chExt cx="2845136" cy="854380"/>
          </a:xfrm>
        </p:grpSpPr>
        <p:grpSp>
          <p:nvGrpSpPr>
            <p:cNvPr id="21" name="Agrupar 23">
              <a:extLst>
                <a:ext uri="{FF2B5EF4-FFF2-40B4-BE49-F238E27FC236}">
                  <a16:creationId xmlns:a16="http://schemas.microsoft.com/office/drawing/2014/main" xmlns="" id="{67A59A29-3D24-4DE8-B4D2-ED6A8FF763F1}"/>
                </a:ext>
              </a:extLst>
            </p:cNvPr>
            <p:cNvGrpSpPr/>
            <p:nvPr/>
          </p:nvGrpSpPr>
          <p:grpSpPr>
            <a:xfrm>
              <a:off x="428304" y="3691200"/>
              <a:ext cx="934929" cy="854380"/>
              <a:chOff x="6302555" y="4170568"/>
              <a:chExt cx="655892" cy="644783"/>
            </a:xfrm>
          </p:grpSpPr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xmlns="" id="{E385467C-CBA3-4E50-93DF-4E6CBCB3BDF7}"/>
                  </a:ext>
                </a:extLst>
              </p:cNvPr>
              <p:cNvSpPr/>
              <p:nvPr/>
            </p:nvSpPr>
            <p:spPr>
              <a:xfrm>
                <a:off x="6302555" y="4170568"/>
                <a:ext cx="655892" cy="64478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xmlns="" id="{8372590E-CAA3-4C2E-9609-B55776BA95A8}"/>
                  </a:ext>
                </a:extLst>
              </p:cNvPr>
              <p:cNvSpPr txBox="1"/>
              <p:nvPr/>
            </p:nvSpPr>
            <p:spPr>
              <a:xfrm>
                <a:off x="6304822" y="4295528"/>
                <a:ext cx="651353" cy="39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rgbClr val="4BACC6">
                        <a:lumMod val="50000"/>
                      </a:srgbClr>
                    </a:solidFill>
                  </a:rPr>
                  <a:t>D1L1</a:t>
                </a:r>
                <a:endParaRPr lang="pt-BR" sz="2400" b="1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22" name="Agrupar 30">
              <a:extLst>
                <a:ext uri="{FF2B5EF4-FFF2-40B4-BE49-F238E27FC236}">
                  <a16:creationId xmlns:a16="http://schemas.microsoft.com/office/drawing/2014/main" xmlns="" id="{33A88FA5-A8B1-4BC4-9326-784BD7A4D386}"/>
                </a:ext>
              </a:extLst>
            </p:cNvPr>
            <p:cNvGrpSpPr/>
            <p:nvPr/>
          </p:nvGrpSpPr>
          <p:grpSpPr>
            <a:xfrm>
              <a:off x="1595927" y="3691200"/>
              <a:ext cx="934930" cy="854380"/>
              <a:chOff x="6311539" y="4170568"/>
              <a:chExt cx="655892" cy="644783"/>
            </a:xfrm>
          </p:grpSpPr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xmlns="" id="{C160F2C8-C6E3-4E50-97C6-76F6BA1F0DED}"/>
                  </a:ext>
                </a:extLst>
              </p:cNvPr>
              <p:cNvSpPr/>
              <p:nvPr/>
            </p:nvSpPr>
            <p:spPr>
              <a:xfrm>
                <a:off x="6311539" y="4170568"/>
                <a:ext cx="655892" cy="644783"/>
              </a:xfrm>
              <a:prstGeom prst="ellipse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xmlns="" id="{4F9E07C9-5518-467B-A0F8-CC7B40095159}"/>
                  </a:ext>
                </a:extLst>
              </p:cNvPr>
              <p:cNvSpPr txBox="1"/>
              <p:nvPr/>
            </p:nvSpPr>
            <p:spPr>
              <a:xfrm>
                <a:off x="6326179" y="4295528"/>
                <a:ext cx="626612" cy="39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rgbClr val="F79646">
                        <a:lumMod val="50000"/>
                      </a:srgbClr>
                    </a:solidFill>
                  </a:rPr>
                  <a:t>C5L4</a:t>
                </a:r>
                <a:endParaRPr lang="pt-BR" sz="2400" b="1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23" name="Seta: para a Direita 17">
              <a:extLst>
                <a:ext uri="{FF2B5EF4-FFF2-40B4-BE49-F238E27FC236}">
                  <a16:creationId xmlns:a16="http://schemas.microsoft.com/office/drawing/2014/main" xmlns="" id="{EED8F15A-71F5-4B85-9E77-DA4BE42B5AEB}"/>
                </a:ext>
              </a:extLst>
            </p:cNvPr>
            <p:cNvSpPr/>
            <p:nvPr/>
          </p:nvSpPr>
          <p:spPr>
            <a:xfrm>
              <a:off x="2815280" y="3904795"/>
              <a:ext cx="458160" cy="427189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Agrupar 62">
            <a:extLst>
              <a:ext uri="{FF2B5EF4-FFF2-40B4-BE49-F238E27FC236}">
                <a16:creationId xmlns:a16="http://schemas.microsoft.com/office/drawing/2014/main" xmlns="" id="{CFB8C952-C637-470B-8562-AD76F376BAEB}"/>
              </a:ext>
            </a:extLst>
          </p:cNvPr>
          <p:cNvGrpSpPr/>
          <p:nvPr/>
        </p:nvGrpSpPr>
        <p:grpSpPr>
          <a:xfrm>
            <a:off x="3522468" y="3819689"/>
            <a:ext cx="2740756" cy="400110"/>
            <a:chOff x="3364808" y="3914285"/>
            <a:chExt cx="2740756" cy="400110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xmlns="" id="{54D20743-4173-436B-837A-2C454C2B86DF}"/>
                </a:ext>
              </a:extLst>
            </p:cNvPr>
            <p:cNvSpPr/>
            <p:nvPr/>
          </p:nvSpPr>
          <p:spPr>
            <a:xfrm>
              <a:off x="3364808" y="3914285"/>
              <a:ext cx="21467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3,85% </a:t>
              </a:r>
              <a:r>
                <a:rPr lang="pt-BR" sz="2000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x </a:t>
              </a:r>
              <a:r>
                <a:rPr lang="pt-BR" sz="2000" b="1" dirty="0" smtClean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70 </a:t>
              </a:r>
              <a:r>
                <a:rPr lang="pt-BR" sz="2000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lotes</a:t>
              </a:r>
              <a:endParaRPr lang="pt-BR" sz="20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30" name="Igual a 48">
              <a:extLst>
                <a:ext uri="{FF2B5EF4-FFF2-40B4-BE49-F238E27FC236}">
                  <a16:creationId xmlns:a16="http://schemas.microsoft.com/office/drawing/2014/main" xmlns="" id="{AAB41CEC-ADD7-4AB9-A6C9-E79203BF0123}"/>
                </a:ext>
              </a:extLst>
            </p:cNvPr>
            <p:cNvSpPr/>
            <p:nvPr/>
          </p:nvSpPr>
          <p:spPr>
            <a:xfrm>
              <a:off x="5749368" y="3942890"/>
              <a:ext cx="356196" cy="342900"/>
            </a:xfrm>
            <a:prstGeom prst="mathEqual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406EF0C1-3FD6-4521-AB86-B19F29B6217A}"/>
              </a:ext>
            </a:extLst>
          </p:cNvPr>
          <p:cNvSpPr/>
          <p:nvPr/>
        </p:nvSpPr>
        <p:spPr>
          <a:xfrm>
            <a:off x="6454378" y="3679017"/>
            <a:ext cx="1765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2,6923077 </a:t>
            </a:r>
            <a:r>
              <a:rPr lang="pt-BR" sz="16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799DE717-9E3E-4502-8623-830F81AE837E}"/>
              </a:ext>
            </a:extLst>
          </p:cNvPr>
          <p:cNvSpPr/>
          <p:nvPr/>
        </p:nvSpPr>
        <p:spPr>
          <a:xfrm>
            <a:off x="6454378" y="4052514"/>
            <a:ext cx="2284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0,269231 </a:t>
            </a:r>
            <a:r>
              <a:rPr lang="pt-BR" sz="16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MWmédios </a:t>
            </a:r>
          </a:p>
        </p:txBody>
      </p:sp>
      <p:grpSp>
        <p:nvGrpSpPr>
          <p:cNvPr id="33" name="Agrupar 22">
            <a:extLst>
              <a:ext uri="{FF2B5EF4-FFF2-40B4-BE49-F238E27FC236}">
                <a16:creationId xmlns:a16="http://schemas.microsoft.com/office/drawing/2014/main" xmlns="" id="{5E118D73-6345-47CF-9692-84B9AE9408B6}"/>
              </a:ext>
            </a:extLst>
          </p:cNvPr>
          <p:cNvGrpSpPr/>
          <p:nvPr/>
        </p:nvGrpSpPr>
        <p:grpSpPr>
          <a:xfrm>
            <a:off x="598780" y="5170735"/>
            <a:ext cx="2832320" cy="854380"/>
            <a:chOff x="441120" y="4981543"/>
            <a:chExt cx="2832320" cy="854380"/>
          </a:xfrm>
        </p:grpSpPr>
        <p:grpSp>
          <p:nvGrpSpPr>
            <p:cNvPr id="34" name="Agrupar 51">
              <a:extLst>
                <a:ext uri="{FF2B5EF4-FFF2-40B4-BE49-F238E27FC236}">
                  <a16:creationId xmlns:a16="http://schemas.microsoft.com/office/drawing/2014/main" xmlns="" id="{37BE3173-87AA-4409-A1A8-4080FC6FE898}"/>
                </a:ext>
              </a:extLst>
            </p:cNvPr>
            <p:cNvGrpSpPr/>
            <p:nvPr/>
          </p:nvGrpSpPr>
          <p:grpSpPr>
            <a:xfrm>
              <a:off x="441120" y="4981543"/>
              <a:ext cx="934930" cy="854380"/>
              <a:chOff x="6311539" y="4170568"/>
              <a:chExt cx="655892" cy="644783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xmlns="" id="{F21C422A-F96C-4D67-AB5A-5407AF7E4620}"/>
                  </a:ext>
                </a:extLst>
              </p:cNvPr>
              <p:cNvSpPr/>
              <p:nvPr/>
            </p:nvSpPr>
            <p:spPr>
              <a:xfrm>
                <a:off x="6311539" y="4170568"/>
                <a:ext cx="655892" cy="64478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xmlns="" id="{E8D99D83-2D74-4940-A7DB-ED0DA251929F}"/>
                  </a:ext>
                </a:extLst>
              </p:cNvPr>
              <p:cNvSpPr txBox="1"/>
              <p:nvPr/>
            </p:nvSpPr>
            <p:spPr>
              <a:xfrm>
                <a:off x="6313809" y="4277565"/>
                <a:ext cx="651353" cy="39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rgbClr val="4BACC6">
                        <a:lumMod val="50000"/>
                      </a:srgbClr>
                    </a:solidFill>
                  </a:rPr>
                  <a:t>D1L2</a:t>
                </a:r>
                <a:endParaRPr lang="pt-BR" sz="2400" b="1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5" name="Agrupar 54">
              <a:extLst>
                <a:ext uri="{FF2B5EF4-FFF2-40B4-BE49-F238E27FC236}">
                  <a16:creationId xmlns:a16="http://schemas.microsoft.com/office/drawing/2014/main" xmlns="" id="{81CFD74F-38CC-4E36-A838-D8E264C031CD}"/>
                </a:ext>
              </a:extLst>
            </p:cNvPr>
            <p:cNvGrpSpPr/>
            <p:nvPr/>
          </p:nvGrpSpPr>
          <p:grpSpPr>
            <a:xfrm>
              <a:off x="1586382" y="4981543"/>
              <a:ext cx="934930" cy="854380"/>
              <a:chOff x="6304843" y="4170568"/>
              <a:chExt cx="655892" cy="644783"/>
            </a:xfrm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xmlns="" id="{6E52F75A-3F3B-44DD-860F-9411137C464C}"/>
                  </a:ext>
                </a:extLst>
              </p:cNvPr>
              <p:cNvSpPr/>
              <p:nvPr/>
            </p:nvSpPr>
            <p:spPr>
              <a:xfrm>
                <a:off x="6304843" y="4170568"/>
                <a:ext cx="655892" cy="644783"/>
              </a:xfrm>
              <a:prstGeom prst="ellipse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xmlns="" id="{5CE7A6EC-04E3-404E-BF03-42F193862047}"/>
                  </a:ext>
                </a:extLst>
              </p:cNvPr>
              <p:cNvSpPr txBox="1"/>
              <p:nvPr/>
            </p:nvSpPr>
            <p:spPr>
              <a:xfrm>
                <a:off x="6319480" y="4295528"/>
                <a:ext cx="626612" cy="39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rgbClr val="F79646">
                        <a:lumMod val="50000"/>
                      </a:srgbClr>
                    </a:solidFill>
                  </a:rPr>
                  <a:t>C5L4</a:t>
                </a:r>
                <a:endParaRPr lang="pt-BR" sz="2400" b="1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36" name="Seta: para a Direita 57">
              <a:extLst>
                <a:ext uri="{FF2B5EF4-FFF2-40B4-BE49-F238E27FC236}">
                  <a16:creationId xmlns:a16="http://schemas.microsoft.com/office/drawing/2014/main" xmlns="" id="{40282CF2-1238-476A-9984-69965E4280AD}"/>
                </a:ext>
              </a:extLst>
            </p:cNvPr>
            <p:cNvSpPr/>
            <p:nvPr/>
          </p:nvSpPr>
          <p:spPr>
            <a:xfrm>
              <a:off x="2815280" y="5195138"/>
              <a:ext cx="458160" cy="427189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Agrupar 63">
            <a:extLst>
              <a:ext uri="{FF2B5EF4-FFF2-40B4-BE49-F238E27FC236}">
                <a16:creationId xmlns:a16="http://schemas.microsoft.com/office/drawing/2014/main" xmlns="" id="{F7CEAAC6-A9A1-4AF6-A7C0-70B21D903E4A}"/>
              </a:ext>
            </a:extLst>
          </p:cNvPr>
          <p:cNvGrpSpPr/>
          <p:nvPr/>
        </p:nvGrpSpPr>
        <p:grpSpPr>
          <a:xfrm>
            <a:off x="3522468" y="5393820"/>
            <a:ext cx="2740756" cy="400110"/>
            <a:chOff x="3364808" y="5204628"/>
            <a:chExt cx="2740756" cy="400110"/>
          </a:xfrm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431C3849-A83A-4119-AB65-C17D96F699F0}"/>
                </a:ext>
              </a:extLst>
            </p:cNvPr>
            <p:cNvSpPr/>
            <p:nvPr/>
          </p:nvSpPr>
          <p:spPr>
            <a:xfrm>
              <a:off x="3364808" y="5204628"/>
              <a:ext cx="21467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3,85% </a:t>
              </a:r>
              <a:r>
                <a:rPr lang="pt-BR" sz="2000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x </a:t>
              </a:r>
              <a:r>
                <a:rPr lang="pt-BR" sz="2000" b="1" dirty="0" smtClean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40 </a:t>
              </a:r>
              <a:r>
                <a:rPr lang="pt-BR" sz="2000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lotes</a:t>
              </a:r>
              <a:endParaRPr lang="pt-BR" sz="20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43" name="Igual a 59">
              <a:extLst>
                <a:ext uri="{FF2B5EF4-FFF2-40B4-BE49-F238E27FC236}">
                  <a16:creationId xmlns:a16="http://schemas.microsoft.com/office/drawing/2014/main" xmlns="" id="{F7894AB9-AE34-4DCD-BB3E-E28A0987014F}"/>
                </a:ext>
              </a:extLst>
            </p:cNvPr>
            <p:cNvSpPr/>
            <p:nvPr/>
          </p:nvSpPr>
          <p:spPr>
            <a:xfrm>
              <a:off x="5749368" y="5233233"/>
              <a:ext cx="356196" cy="342900"/>
            </a:xfrm>
            <a:prstGeom prst="mathEqual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44" name="Retângulo 43">
            <a:extLst>
              <a:ext uri="{FF2B5EF4-FFF2-40B4-BE49-F238E27FC236}">
                <a16:creationId xmlns:a16="http://schemas.microsoft.com/office/drawing/2014/main" xmlns="" id="{0835FE3B-77A0-4DCA-9543-12CED4ACED33}"/>
              </a:ext>
            </a:extLst>
          </p:cNvPr>
          <p:cNvSpPr/>
          <p:nvPr/>
        </p:nvSpPr>
        <p:spPr>
          <a:xfrm>
            <a:off x="6454378" y="5253148"/>
            <a:ext cx="1765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1,5384615 </a:t>
            </a:r>
            <a:r>
              <a:rPr lang="pt-BR" sz="16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 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xmlns="" id="{89B603B6-009E-45DD-B1BA-572CF06E5C8D}"/>
              </a:ext>
            </a:extLst>
          </p:cNvPr>
          <p:cNvSpPr/>
          <p:nvPr/>
        </p:nvSpPr>
        <p:spPr>
          <a:xfrm>
            <a:off x="6454378" y="5626645"/>
            <a:ext cx="2284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0,153846 </a:t>
            </a:r>
            <a:r>
              <a:rPr lang="pt-BR" sz="16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MWmédios </a:t>
            </a:r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418" y="4391068"/>
            <a:ext cx="4390582" cy="2104275"/>
          </a:xfrm>
          <a:prstGeom prst="rect">
            <a:avLst/>
          </a:prstGeom>
        </p:spPr>
      </p:pic>
      <p:sp>
        <p:nvSpPr>
          <p:cNvPr id="47" name="Retângulo 46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7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MVE – </a:t>
            </a:r>
            <a:r>
              <a:rPr lang="pt-BR" b="1" dirty="0"/>
              <a:t>Detalhamento da Sistemática</a:t>
            </a:r>
          </a:p>
        </p:txBody>
      </p:sp>
      <p:sp>
        <p:nvSpPr>
          <p:cNvPr id="129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0" name="Imagem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329561" y="442551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Cenário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6" name="Agrupar 16">
            <a:extLst>
              <a:ext uri="{FF2B5EF4-FFF2-40B4-BE49-F238E27FC236}">
                <a16:creationId xmlns:a16="http://schemas.microsoft.com/office/drawing/2014/main" xmlns="" id="{87588013-5475-4336-B069-199BD750F388}"/>
              </a:ext>
            </a:extLst>
          </p:cNvPr>
          <p:cNvGrpSpPr/>
          <p:nvPr/>
        </p:nvGrpSpPr>
        <p:grpSpPr>
          <a:xfrm>
            <a:off x="412536" y="1518348"/>
            <a:ext cx="934929" cy="854380"/>
            <a:chOff x="6240744" y="4170568"/>
            <a:chExt cx="655892" cy="644783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DE83CEF8-6B56-4AC5-9223-C4C141CA8E26}"/>
                </a:ext>
              </a:extLst>
            </p:cNvPr>
            <p:cNvSpPr/>
            <p:nvPr/>
          </p:nvSpPr>
          <p:spPr>
            <a:xfrm>
              <a:off x="6240744" y="4170568"/>
              <a:ext cx="655892" cy="644783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6D59E12F-D6AE-449A-BF09-BB42FCAE4858}"/>
                </a:ext>
              </a:extLst>
            </p:cNvPr>
            <p:cNvSpPr txBox="1"/>
            <p:nvPr/>
          </p:nvSpPr>
          <p:spPr>
            <a:xfrm>
              <a:off x="6255380" y="4295528"/>
              <a:ext cx="626613" cy="394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F79646">
                      <a:lumMod val="50000"/>
                    </a:srgbClr>
                  </a:solidFill>
                </a:rPr>
                <a:t>C5L4</a:t>
              </a:r>
              <a:endParaRPr lang="pt-BR" sz="24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7A08B96-7AAD-407A-8EEF-39EC0B4E6FA4}"/>
              </a:ext>
            </a:extLst>
          </p:cNvPr>
          <p:cNvSpPr txBox="1"/>
          <p:nvPr/>
        </p:nvSpPr>
        <p:spPr>
          <a:xfrm>
            <a:off x="1808814" y="1553591"/>
            <a:ext cx="2089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10 lotes negociados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D4A169-47ED-4253-924D-E23F2C4DF6B2}"/>
              </a:ext>
            </a:extLst>
          </p:cNvPr>
          <p:cNvCxnSpPr>
            <a:cxnSpLocks/>
          </p:cNvCxnSpPr>
          <p:nvPr/>
        </p:nvCxnSpPr>
        <p:spPr>
          <a:xfrm>
            <a:off x="1613280" y="1945538"/>
            <a:ext cx="256708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892DE3A-7A8E-46DC-AABC-4B63D177CAEB}"/>
              </a:ext>
            </a:extLst>
          </p:cNvPr>
          <p:cNvSpPr txBox="1"/>
          <p:nvPr/>
        </p:nvSpPr>
        <p:spPr>
          <a:xfrm>
            <a:off x="2053688" y="2046682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260 </a:t>
            </a:r>
            <a:r>
              <a:rPr lang="pt-BR" sz="16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 (total)</a:t>
            </a:r>
          </a:p>
        </p:txBody>
      </p:sp>
      <p:sp>
        <p:nvSpPr>
          <p:cNvPr id="12" name="Igual a 32">
            <a:extLst>
              <a:ext uri="{FF2B5EF4-FFF2-40B4-BE49-F238E27FC236}">
                <a16:creationId xmlns:a16="http://schemas.microsoft.com/office/drawing/2014/main" xmlns="" id="{98F3B9D5-DCB6-4389-96BF-2899606B1978}"/>
              </a:ext>
            </a:extLst>
          </p:cNvPr>
          <p:cNvSpPr/>
          <p:nvPr/>
        </p:nvSpPr>
        <p:spPr>
          <a:xfrm>
            <a:off x="4363866" y="1774088"/>
            <a:ext cx="356196" cy="342900"/>
          </a:xfrm>
          <a:prstGeom prst="mathEqua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866CBE8-8917-48E2-A58E-41B21CCE9E25}"/>
              </a:ext>
            </a:extLst>
          </p:cNvPr>
          <p:cNvSpPr/>
          <p:nvPr/>
        </p:nvSpPr>
        <p:spPr>
          <a:xfrm>
            <a:off x="4861147" y="1653150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3,85%</a:t>
            </a:r>
            <a:endParaRPr lang="pt-BR" sz="3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14" name="Agrupar 38">
            <a:extLst>
              <a:ext uri="{FF2B5EF4-FFF2-40B4-BE49-F238E27FC236}">
                <a16:creationId xmlns:a16="http://schemas.microsoft.com/office/drawing/2014/main" xmlns="" id="{76DEB604-4867-46C4-B681-DFEBBECAC554}"/>
              </a:ext>
            </a:extLst>
          </p:cNvPr>
          <p:cNvGrpSpPr/>
          <p:nvPr/>
        </p:nvGrpSpPr>
        <p:grpSpPr>
          <a:xfrm>
            <a:off x="4838286" y="1599917"/>
            <a:ext cx="4087948" cy="691240"/>
            <a:chOff x="4875891" y="1615332"/>
            <a:chExt cx="4087948" cy="69124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AE724CBA-1E40-4A2E-8E8D-10431ED68F23}"/>
                </a:ext>
              </a:extLst>
            </p:cNvPr>
            <p:cNvSpPr/>
            <p:nvPr/>
          </p:nvSpPr>
          <p:spPr>
            <a:xfrm>
              <a:off x="4875891" y="1615332"/>
              <a:ext cx="1593707" cy="691240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29795A-E42F-4AF4-BB36-D6E74178895B}"/>
                </a:ext>
              </a:extLst>
            </p:cNvPr>
            <p:cNvSpPr/>
            <p:nvPr/>
          </p:nvSpPr>
          <p:spPr>
            <a:xfrm>
              <a:off x="6492458" y="1675471"/>
              <a:ext cx="24713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Fator de participação</a:t>
              </a:r>
            </a:p>
            <a:p>
              <a:pPr algn="ctr"/>
              <a:r>
                <a:rPr lang="pt-BR" sz="1400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Comprador</a:t>
              </a:r>
            </a:p>
          </p:txBody>
        </p:sp>
      </p:grpSp>
      <p:grpSp>
        <p:nvGrpSpPr>
          <p:cNvPr id="17" name="Agrupar 15">
            <a:extLst>
              <a:ext uri="{FF2B5EF4-FFF2-40B4-BE49-F238E27FC236}">
                <a16:creationId xmlns:a16="http://schemas.microsoft.com/office/drawing/2014/main" xmlns="" id="{935D9AEE-2191-4252-BD08-0D77130C89CE}"/>
              </a:ext>
            </a:extLst>
          </p:cNvPr>
          <p:cNvGrpSpPr/>
          <p:nvPr/>
        </p:nvGrpSpPr>
        <p:grpSpPr>
          <a:xfrm>
            <a:off x="0" y="2672395"/>
            <a:ext cx="9144000" cy="522566"/>
            <a:chOff x="0" y="2906434"/>
            <a:chExt cx="2955073" cy="52256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7CC3CE59-2CA7-4F32-B43D-34B982E65475}"/>
                </a:ext>
              </a:extLst>
            </p:cNvPr>
            <p:cNvSpPr/>
            <p:nvPr/>
          </p:nvSpPr>
          <p:spPr>
            <a:xfrm>
              <a:off x="0" y="2906434"/>
              <a:ext cx="2955073" cy="5225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007C88BC-7832-4EF5-A83C-ADFA3B1A8E73}"/>
                </a:ext>
              </a:extLst>
            </p:cNvPr>
            <p:cNvSpPr txBox="1"/>
            <p:nvPr/>
          </p:nvSpPr>
          <p:spPr>
            <a:xfrm>
              <a:off x="778436" y="2976799"/>
              <a:ext cx="1493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Lotes contratados com os vendedores</a:t>
              </a:r>
            </a:p>
          </p:txBody>
        </p:sp>
      </p:grp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E385467C-CBA3-4E50-93DF-4E6CBCB3BDF7}"/>
              </a:ext>
            </a:extLst>
          </p:cNvPr>
          <p:cNvSpPr/>
          <p:nvPr/>
        </p:nvSpPr>
        <p:spPr>
          <a:xfrm>
            <a:off x="585964" y="3596604"/>
            <a:ext cx="934929" cy="8543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8372590E-CAA3-4C2E-9609-B55776BA95A8}"/>
              </a:ext>
            </a:extLst>
          </p:cNvPr>
          <p:cNvSpPr txBox="1"/>
          <p:nvPr/>
        </p:nvSpPr>
        <p:spPr>
          <a:xfrm>
            <a:off x="589195" y="3762184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BACC6">
                    <a:lumMod val="50000"/>
                  </a:srgbClr>
                </a:solidFill>
              </a:rPr>
              <a:t>D1L1</a:t>
            </a:r>
            <a:endParaRPr lang="pt-BR" sz="2400" b="1" dirty="0">
              <a:solidFill>
                <a:srgbClr val="4BACC6">
                  <a:lumMod val="50000"/>
                </a:srgbClr>
              </a:solidFill>
            </a:endParaRPr>
          </a:p>
        </p:txBody>
      </p:sp>
      <p:grpSp>
        <p:nvGrpSpPr>
          <p:cNvPr id="22" name="Agrupar 30">
            <a:extLst>
              <a:ext uri="{FF2B5EF4-FFF2-40B4-BE49-F238E27FC236}">
                <a16:creationId xmlns:a16="http://schemas.microsoft.com/office/drawing/2014/main" xmlns="" id="{33A88FA5-A8B1-4BC4-9326-784BD7A4D386}"/>
              </a:ext>
            </a:extLst>
          </p:cNvPr>
          <p:cNvGrpSpPr/>
          <p:nvPr/>
        </p:nvGrpSpPr>
        <p:grpSpPr>
          <a:xfrm>
            <a:off x="1753587" y="3596604"/>
            <a:ext cx="934930" cy="854380"/>
            <a:chOff x="6311539" y="4170568"/>
            <a:chExt cx="655892" cy="64478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C160F2C8-C6E3-4E50-97C6-76F6BA1F0DED}"/>
                </a:ext>
              </a:extLst>
            </p:cNvPr>
            <p:cNvSpPr/>
            <p:nvPr/>
          </p:nvSpPr>
          <p:spPr>
            <a:xfrm>
              <a:off x="6311539" y="4170568"/>
              <a:ext cx="655892" cy="644783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4F9E07C9-5518-467B-A0F8-CC7B40095159}"/>
                </a:ext>
              </a:extLst>
            </p:cNvPr>
            <p:cNvSpPr txBox="1"/>
            <p:nvPr/>
          </p:nvSpPr>
          <p:spPr>
            <a:xfrm>
              <a:off x="6326179" y="4295528"/>
              <a:ext cx="626612" cy="394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F79646">
                      <a:lumMod val="50000"/>
                    </a:srgbClr>
                  </a:solidFill>
                </a:rPr>
                <a:t>C5L4</a:t>
              </a:r>
              <a:endParaRPr lang="pt-BR" sz="24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sp>
        <p:nvSpPr>
          <p:cNvPr id="25" name="Seta: para a Direita 17">
            <a:extLst>
              <a:ext uri="{FF2B5EF4-FFF2-40B4-BE49-F238E27FC236}">
                <a16:creationId xmlns:a16="http://schemas.microsoft.com/office/drawing/2014/main" xmlns="" id="{EED8F15A-71F5-4B85-9E77-DA4BE42B5AEB}"/>
              </a:ext>
            </a:extLst>
          </p:cNvPr>
          <p:cNvSpPr/>
          <p:nvPr/>
        </p:nvSpPr>
        <p:spPr>
          <a:xfrm>
            <a:off x="2972940" y="3810199"/>
            <a:ext cx="458160" cy="427189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54D20743-4173-436B-837A-2C454C2B86DF}"/>
              </a:ext>
            </a:extLst>
          </p:cNvPr>
          <p:cNvSpPr/>
          <p:nvPr/>
        </p:nvSpPr>
        <p:spPr>
          <a:xfrm>
            <a:off x="3522468" y="3819689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3,85% </a:t>
            </a:r>
            <a:r>
              <a:rPr lang="pt-BR" sz="20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x </a:t>
            </a:r>
            <a:r>
              <a:rPr lang="pt-BR" sz="20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70 </a:t>
            </a:r>
            <a:r>
              <a:rPr lang="pt-BR" sz="20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</a:t>
            </a:r>
            <a:endParaRPr lang="pt-BR" sz="20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Igual a 48">
            <a:extLst>
              <a:ext uri="{FF2B5EF4-FFF2-40B4-BE49-F238E27FC236}">
                <a16:creationId xmlns:a16="http://schemas.microsoft.com/office/drawing/2014/main" xmlns="" id="{AAB41CEC-ADD7-4AB9-A6C9-E79203BF0123}"/>
              </a:ext>
            </a:extLst>
          </p:cNvPr>
          <p:cNvSpPr/>
          <p:nvPr/>
        </p:nvSpPr>
        <p:spPr>
          <a:xfrm>
            <a:off x="5907028" y="3848294"/>
            <a:ext cx="356196" cy="342900"/>
          </a:xfrm>
          <a:prstGeom prst="mathEqua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406EF0C1-3FD6-4521-AB86-B19F29B6217A}"/>
              </a:ext>
            </a:extLst>
          </p:cNvPr>
          <p:cNvSpPr/>
          <p:nvPr/>
        </p:nvSpPr>
        <p:spPr>
          <a:xfrm>
            <a:off x="6454378" y="3679017"/>
            <a:ext cx="1765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2,6923077 </a:t>
            </a:r>
            <a:r>
              <a:rPr lang="pt-BR" sz="16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 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799DE717-9E3E-4502-8623-830F81AE837E}"/>
              </a:ext>
            </a:extLst>
          </p:cNvPr>
          <p:cNvSpPr/>
          <p:nvPr/>
        </p:nvSpPr>
        <p:spPr>
          <a:xfrm>
            <a:off x="6454378" y="4052514"/>
            <a:ext cx="2194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0,269231 MWmédio </a:t>
            </a:r>
            <a:endParaRPr lang="pt-BR" sz="16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598780" y="5170735"/>
            <a:ext cx="8050430" cy="854380"/>
            <a:chOff x="441120" y="5170735"/>
            <a:chExt cx="8050430" cy="854380"/>
          </a:xfrm>
        </p:grpSpPr>
        <p:grpSp>
          <p:nvGrpSpPr>
            <p:cNvPr id="31" name="Agrupar 51">
              <a:extLst>
                <a:ext uri="{FF2B5EF4-FFF2-40B4-BE49-F238E27FC236}">
                  <a16:creationId xmlns:a16="http://schemas.microsoft.com/office/drawing/2014/main" xmlns="" id="{37BE3173-87AA-4409-A1A8-4080FC6FE898}"/>
                </a:ext>
              </a:extLst>
            </p:cNvPr>
            <p:cNvGrpSpPr/>
            <p:nvPr/>
          </p:nvGrpSpPr>
          <p:grpSpPr>
            <a:xfrm>
              <a:off x="441120" y="5170735"/>
              <a:ext cx="934930" cy="854380"/>
              <a:chOff x="6311539" y="4170568"/>
              <a:chExt cx="655892" cy="644783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xmlns="" id="{F21C422A-F96C-4D67-AB5A-5407AF7E4620}"/>
                  </a:ext>
                </a:extLst>
              </p:cNvPr>
              <p:cNvSpPr/>
              <p:nvPr/>
            </p:nvSpPr>
            <p:spPr>
              <a:xfrm>
                <a:off x="6311539" y="4170568"/>
                <a:ext cx="655892" cy="64478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xmlns="" id="{E8D99D83-2D74-4940-A7DB-ED0DA251929F}"/>
                  </a:ext>
                </a:extLst>
              </p:cNvPr>
              <p:cNvSpPr txBox="1"/>
              <p:nvPr/>
            </p:nvSpPr>
            <p:spPr>
              <a:xfrm>
                <a:off x="6313809" y="4277565"/>
                <a:ext cx="651353" cy="39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rgbClr val="4BACC6">
                        <a:lumMod val="50000"/>
                      </a:srgbClr>
                    </a:solidFill>
                  </a:rPr>
                  <a:t>D1L2</a:t>
                </a:r>
                <a:endParaRPr lang="pt-BR" sz="2400" b="1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2" name="Agrupar 54">
              <a:extLst>
                <a:ext uri="{FF2B5EF4-FFF2-40B4-BE49-F238E27FC236}">
                  <a16:creationId xmlns:a16="http://schemas.microsoft.com/office/drawing/2014/main" xmlns="" id="{81CFD74F-38CC-4E36-A838-D8E264C031CD}"/>
                </a:ext>
              </a:extLst>
            </p:cNvPr>
            <p:cNvGrpSpPr/>
            <p:nvPr/>
          </p:nvGrpSpPr>
          <p:grpSpPr>
            <a:xfrm>
              <a:off x="1586382" y="5170735"/>
              <a:ext cx="934930" cy="854380"/>
              <a:chOff x="6304843" y="4170568"/>
              <a:chExt cx="655892" cy="644783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xmlns="" id="{6E52F75A-3F3B-44DD-860F-9411137C464C}"/>
                  </a:ext>
                </a:extLst>
              </p:cNvPr>
              <p:cNvSpPr/>
              <p:nvPr/>
            </p:nvSpPr>
            <p:spPr>
              <a:xfrm>
                <a:off x="6304843" y="4170568"/>
                <a:ext cx="655892" cy="644783"/>
              </a:xfrm>
              <a:prstGeom prst="ellipse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xmlns="" id="{5CE7A6EC-04E3-404E-BF03-42F193862047}"/>
                  </a:ext>
                </a:extLst>
              </p:cNvPr>
              <p:cNvSpPr txBox="1"/>
              <p:nvPr/>
            </p:nvSpPr>
            <p:spPr>
              <a:xfrm>
                <a:off x="6319480" y="4295528"/>
                <a:ext cx="626612" cy="39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rgbClr val="F79646">
                        <a:lumMod val="50000"/>
                      </a:srgbClr>
                    </a:solidFill>
                  </a:rPr>
                  <a:t>C5L4</a:t>
                </a:r>
                <a:endParaRPr lang="pt-BR" sz="2400" b="1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33" name="Seta: para a Direita 57">
              <a:extLst>
                <a:ext uri="{FF2B5EF4-FFF2-40B4-BE49-F238E27FC236}">
                  <a16:creationId xmlns:a16="http://schemas.microsoft.com/office/drawing/2014/main" xmlns="" id="{40282CF2-1238-476A-9984-69965E4280AD}"/>
                </a:ext>
              </a:extLst>
            </p:cNvPr>
            <p:cNvSpPr/>
            <p:nvPr/>
          </p:nvSpPr>
          <p:spPr>
            <a:xfrm>
              <a:off x="2815280" y="5384330"/>
              <a:ext cx="458160" cy="427189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grpSp>
          <p:nvGrpSpPr>
            <p:cNvPr id="34" name="Agrupar 63">
              <a:extLst>
                <a:ext uri="{FF2B5EF4-FFF2-40B4-BE49-F238E27FC236}">
                  <a16:creationId xmlns:a16="http://schemas.microsoft.com/office/drawing/2014/main" xmlns="" id="{F7CEAAC6-A9A1-4AF6-A7C0-70B21D903E4A}"/>
                </a:ext>
              </a:extLst>
            </p:cNvPr>
            <p:cNvGrpSpPr/>
            <p:nvPr/>
          </p:nvGrpSpPr>
          <p:grpSpPr>
            <a:xfrm>
              <a:off x="3364808" y="5393820"/>
              <a:ext cx="2740756" cy="400110"/>
              <a:chOff x="3364808" y="5204628"/>
              <a:chExt cx="2740756" cy="400110"/>
            </a:xfrm>
          </p:grpSpPr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xmlns="" id="{431C3849-A83A-4119-AB65-C17D96F699F0}"/>
                  </a:ext>
                </a:extLst>
              </p:cNvPr>
              <p:cNvSpPr/>
              <p:nvPr/>
            </p:nvSpPr>
            <p:spPr>
              <a:xfrm>
                <a:off x="3364808" y="5204628"/>
                <a:ext cx="2146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 smtClean="0">
                    <a:solidFill>
                      <a:srgbClr val="F79646">
                        <a:lumMod val="75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3,85% </a:t>
                </a:r>
                <a:r>
                  <a:rPr lang="pt-BR" sz="2000" b="1" dirty="0">
                    <a:solidFill>
                      <a:srgbClr val="4BACC6">
                        <a:lumMod val="50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x </a:t>
                </a:r>
                <a:r>
                  <a:rPr lang="pt-BR" sz="2000" b="1" dirty="0" smtClean="0">
                    <a:solidFill>
                      <a:srgbClr val="4BACC6">
                        <a:lumMod val="50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40 </a:t>
                </a:r>
                <a:r>
                  <a:rPr lang="pt-BR" sz="2000" b="1" dirty="0">
                    <a:solidFill>
                      <a:srgbClr val="4BACC6">
                        <a:lumMod val="50000"/>
                      </a:srgbClr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lotes</a:t>
                </a:r>
                <a:endParaRPr lang="pt-BR" sz="2000" b="1" dirty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sp>
            <p:nvSpPr>
              <p:cNvPr id="38" name="Igual a 59">
                <a:extLst>
                  <a:ext uri="{FF2B5EF4-FFF2-40B4-BE49-F238E27FC236}">
                    <a16:creationId xmlns:a16="http://schemas.microsoft.com/office/drawing/2014/main" xmlns="" id="{F7894AB9-AE34-4DCD-BB3E-E28A0987014F}"/>
                  </a:ext>
                </a:extLst>
              </p:cNvPr>
              <p:cNvSpPr/>
              <p:nvPr/>
            </p:nvSpPr>
            <p:spPr>
              <a:xfrm>
                <a:off x="5749368" y="5233233"/>
                <a:ext cx="356196" cy="342900"/>
              </a:xfrm>
              <a:prstGeom prst="mathEqual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xmlns="" id="{0835FE3B-77A0-4DCA-9543-12CED4ACED33}"/>
                </a:ext>
              </a:extLst>
            </p:cNvPr>
            <p:cNvSpPr/>
            <p:nvPr/>
          </p:nvSpPr>
          <p:spPr>
            <a:xfrm>
              <a:off x="6296718" y="5253148"/>
              <a:ext cx="17652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dirty="0" smtClean="0">
                  <a:solidFill>
                    <a:srgbClr val="00B0F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1,5384615 </a:t>
              </a:r>
              <a:r>
                <a:rPr lang="pt-BR" sz="1600" b="1" dirty="0">
                  <a:solidFill>
                    <a:srgbClr val="00B0F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lotes 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xmlns="" id="{89B603B6-009E-45DD-B1BA-572CF06E5C8D}"/>
                </a:ext>
              </a:extLst>
            </p:cNvPr>
            <p:cNvSpPr/>
            <p:nvPr/>
          </p:nvSpPr>
          <p:spPr>
            <a:xfrm>
              <a:off x="6296718" y="5626645"/>
              <a:ext cx="21948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dirty="0" smtClean="0">
                  <a:solidFill>
                    <a:srgbClr val="00B0F0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0,153846 MWmédio </a:t>
              </a:r>
              <a:endParaRPr lang="pt-BR" sz="16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xmlns="" id="{AE724CBA-1E40-4A2E-8E8D-10431ED68F23}"/>
              </a:ext>
            </a:extLst>
          </p:cNvPr>
          <p:cNvSpPr/>
          <p:nvPr/>
        </p:nvSpPr>
        <p:spPr>
          <a:xfrm>
            <a:off x="465627" y="3482120"/>
            <a:ext cx="1207168" cy="26664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4" name="Retângulo: Cantos Arredondados 5">
            <a:extLst>
              <a:ext uri="{FF2B5EF4-FFF2-40B4-BE49-F238E27FC236}">
                <a16:creationId xmlns:a16="http://schemas.microsoft.com/office/drawing/2014/main" xmlns="" id="{20756AB5-6118-4D1E-951D-6A64ED19F5B2}"/>
              </a:ext>
            </a:extLst>
          </p:cNvPr>
          <p:cNvSpPr/>
          <p:nvPr/>
        </p:nvSpPr>
        <p:spPr>
          <a:xfrm>
            <a:off x="3282548" y="4641730"/>
            <a:ext cx="2415291" cy="3874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R$ 205,00 / MWh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8372590E-CAA3-4C2E-9609-B55776BA95A8}"/>
              </a:ext>
            </a:extLst>
          </p:cNvPr>
          <p:cNvSpPr txBox="1"/>
          <p:nvPr/>
        </p:nvSpPr>
        <p:spPr>
          <a:xfrm>
            <a:off x="767571" y="3766369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BACC6">
                    <a:lumMod val="50000"/>
                  </a:srgbClr>
                </a:solidFill>
              </a:rPr>
              <a:t>D1</a:t>
            </a:r>
            <a:endParaRPr lang="pt-BR" sz="24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xmlns="" id="{89B603B6-009E-45DD-B1BA-572CF06E5C8D}"/>
              </a:ext>
            </a:extLst>
          </p:cNvPr>
          <p:cNvSpPr/>
          <p:nvPr/>
        </p:nvSpPr>
        <p:spPr>
          <a:xfrm>
            <a:off x="6431993" y="4067353"/>
            <a:ext cx="21387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0,423077 </a:t>
            </a:r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MWmédio</a:t>
            </a:r>
            <a:endParaRPr lang="pt-BR" sz="16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xmlns="" id="{54D20743-4173-436B-837A-2C454C2B86DF}"/>
              </a:ext>
            </a:extLst>
          </p:cNvPr>
          <p:cNvSpPr/>
          <p:nvPr/>
        </p:nvSpPr>
        <p:spPr>
          <a:xfrm>
            <a:off x="3527836" y="3810638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3,85% </a:t>
            </a:r>
            <a:r>
              <a:rPr lang="pt-BR" sz="20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x </a:t>
            </a:r>
            <a:r>
              <a:rPr lang="pt-BR" sz="20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110 </a:t>
            </a:r>
            <a:r>
              <a:rPr lang="pt-BR" sz="20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</a:t>
            </a:r>
            <a:endParaRPr lang="pt-BR" sz="20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213372" y="3482120"/>
            <a:ext cx="8712862" cy="17710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4329795A-E42F-4AF4-BB36-D6E74178895B}"/>
              </a:ext>
            </a:extLst>
          </p:cNvPr>
          <p:cNvSpPr/>
          <p:nvPr/>
        </p:nvSpPr>
        <p:spPr>
          <a:xfrm>
            <a:off x="1023866" y="5543804"/>
            <a:ext cx="7096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 determinação do número de contratos se dará pela multiplicação do número de vendedores pelo número de lances compradores atendidos</a:t>
            </a:r>
            <a:endParaRPr lang="pt-BR" sz="1600" b="1" dirty="0">
              <a:solidFill>
                <a:srgbClr val="4BACC6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xmlns="" id="{4329795A-E42F-4AF4-BB36-D6E74178895B}"/>
              </a:ext>
            </a:extLst>
          </p:cNvPr>
          <p:cNvSpPr/>
          <p:nvPr/>
        </p:nvSpPr>
        <p:spPr>
          <a:xfrm>
            <a:off x="7378201" y="4835475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CCEAL 000001</a:t>
            </a:r>
            <a:endParaRPr lang="pt-BR" sz="1400" b="1" dirty="0">
              <a:solidFill>
                <a:srgbClr val="4BACC6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406EF0C1-3FD6-4521-AB86-B19F29B6217A}"/>
              </a:ext>
            </a:extLst>
          </p:cNvPr>
          <p:cNvSpPr/>
          <p:nvPr/>
        </p:nvSpPr>
        <p:spPr>
          <a:xfrm>
            <a:off x="6436927" y="3655488"/>
            <a:ext cx="1765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4,2307692 </a:t>
            </a:r>
            <a:r>
              <a:rPr lang="pt-BR" sz="16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 </a:t>
            </a: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418" y="4391068"/>
            <a:ext cx="4390582" cy="2104275"/>
          </a:xfrm>
          <a:prstGeom prst="rect">
            <a:avLst/>
          </a:prstGeom>
        </p:spPr>
      </p:pic>
      <p:sp>
        <p:nvSpPr>
          <p:cNvPr id="53" name="Retângulo 52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6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00295 -0.225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8" grpId="0"/>
      <p:bldP spid="29" grpId="0"/>
      <p:bldP spid="43" grpId="0" animBg="1"/>
      <p:bldP spid="43" grpId="1" animBg="1"/>
      <p:bldP spid="44" grpId="0" animBg="1"/>
      <p:bldP spid="45" grpId="0"/>
      <p:bldP spid="46" grpId="0"/>
      <p:bldP spid="47" grpId="0"/>
      <p:bldP spid="48" grpId="0" animBg="1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MVE – </a:t>
            </a:r>
            <a:r>
              <a:rPr lang="pt-BR" b="1" dirty="0"/>
              <a:t>Detalhamento da Sistemática</a:t>
            </a:r>
          </a:p>
        </p:txBody>
      </p:sp>
      <p:sp>
        <p:nvSpPr>
          <p:cNvPr id="129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0" name="Imagem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grpSp>
        <p:nvGrpSpPr>
          <p:cNvPr id="6" name="Agrupar 16">
            <a:extLst>
              <a:ext uri="{FF2B5EF4-FFF2-40B4-BE49-F238E27FC236}">
                <a16:creationId xmlns:a16="http://schemas.microsoft.com/office/drawing/2014/main" xmlns="" id="{87588013-5475-4336-B069-199BD750F388}"/>
              </a:ext>
            </a:extLst>
          </p:cNvPr>
          <p:cNvGrpSpPr/>
          <p:nvPr/>
        </p:nvGrpSpPr>
        <p:grpSpPr>
          <a:xfrm>
            <a:off x="412536" y="1518348"/>
            <a:ext cx="934929" cy="854380"/>
            <a:chOff x="6240744" y="4170568"/>
            <a:chExt cx="655892" cy="644783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DE83CEF8-6B56-4AC5-9223-C4C141CA8E26}"/>
                </a:ext>
              </a:extLst>
            </p:cNvPr>
            <p:cNvSpPr/>
            <p:nvPr/>
          </p:nvSpPr>
          <p:spPr>
            <a:xfrm>
              <a:off x="6240744" y="4170568"/>
              <a:ext cx="655892" cy="644783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6D59E12F-D6AE-449A-BF09-BB42FCAE4858}"/>
                </a:ext>
              </a:extLst>
            </p:cNvPr>
            <p:cNvSpPr txBox="1"/>
            <p:nvPr/>
          </p:nvSpPr>
          <p:spPr>
            <a:xfrm>
              <a:off x="6255380" y="4295528"/>
              <a:ext cx="626613" cy="394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F79646">
                      <a:lumMod val="50000"/>
                    </a:srgbClr>
                  </a:solidFill>
                </a:rPr>
                <a:t>C5L4</a:t>
              </a:r>
              <a:endParaRPr lang="pt-BR" sz="24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7A08B96-7AAD-407A-8EEF-39EC0B4E6FA4}"/>
              </a:ext>
            </a:extLst>
          </p:cNvPr>
          <p:cNvSpPr txBox="1"/>
          <p:nvPr/>
        </p:nvSpPr>
        <p:spPr>
          <a:xfrm>
            <a:off x="1808814" y="1553591"/>
            <a:ext cx="2089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10 lotes negociados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D4A169-47ED-4253-924D-E23F2C4DF6B2}"/>
              </a:ext>
            </a:extLst>
          </p:cNvPr>
          <p:cNvCxnSpPr>
            <a:cxnSpLocks/>
          </p:cNvCxnSpPr>
          <p:nvPr/>
        </p:nvCxnSpPr>
        <p:spPr>
          <a:xfrm>
            <a:off x="1613280" y="1945538"/>
            <a:ext cx="256708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892DE3A-7A8E-46DC-AABC-4B63D177CAEB}"/>
              </a:ext>
            </a:extLst>
          </p:cNvPr>
          <p:cNvSpPr txBox="1"/>
          <p:nvPr/>
        </p:nvSpPr>
        <p:spPr>
          <a:xfrm>
            <a:off x="2053688" y="2046682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260 </a:t>
            </a:r>
            <a:r>
              <a:rPr lang="pt-BR" sz="16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 (total)</a:t>
            </a:r>
          </a:p>
        </p:txBody>
      </p:sp>
      <p:sp>
        <p:nvSpPr>
          <p:cNvPr id="12" name="Igual a 32">
            <a:extLst>
              <a:ext uri="{FF2B5EF4-FFF2-40B4-BE49-F238E27FC236}">
                <a16:creationId xmlns:a16="http://schemas.microsoft.com/office/drawing/2014/main" xmlns="" id="{98F3B9D5-DCB6-4389-96BF-2899606B1978}"/>
              </a:ext>
            </a:extLst>
          </p:cNvPr>
          <p:cNvSpPr/>
          <p:nvPr/>
        </p:nvSpPr>
        <p:spPr>
          <a:xfrm>
            <a:off x="4363866" y="1774088"/>
            <a:ext cx="356196" cy="342900"/>
          </a:xfrm>
          <a:prstGeom prst="mathEqua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866CBE8-8917-48E2-A58E-41B21CCE9E25}"/>
              </a:ext>
            </a:extLst>
          </p:cNvPr>
          <p:cNvSpPr/>
          <p:nvPr/>
        </p:nvSpPr>
        <p:spPr>
          <a:xfrm>
            <a:off x="4861147" y="1653150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3,85%</a:t>
            </a:r>
            <a:endParaRPr lang="pt-BR" sz="3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14" name="Agrupar 38">
            <a:extLst>
              <a:ext uri="{FF2B5EF4-FFF2-40B4-BE49-F238E27FC236}">
                <a16:creationId xmlns:a16="http://schemas.microsoft.com/office/drawing/2014/main" xmlns="" id="{76DEB604-4867-46C4-B681-DFEBBECAC554}"/>
              </a:ext>
            </a:extLst>
          </p:cNvPr>
          <p:cNvGrpSpPr/>
          <p:nvPr/>
        </p:nvGrpSpPr>
        <p:grpSpPr>
          <a:xfrm>
            <a:off x="4838286" y="1599917"/>
            <a:ext cx="4087948" cy="691240"/>
            <a:chOff x="4875891" y="1615332"/>
            <a:chExt cx="4087948" cy="69124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AE724CBA-1E40-4A2E-8E8D-10431ED68F23}"/>
                </a:ext>
              </a:extLst>
            </p:cNvPr>
            <p:cNvSpPr/>
            <p:nvPr/>
          </p:nvSpPr>
          <p:spPr>
            <a:xfrm>
              <a:off x="4875891" y="1615332"/>
              <a:ext cx="1593707" cy="691240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29795A-E42F-4AF4-BB36-D6E74178895B}"/>
                </a:ext>
              </a:extLst>
            </p:cNvPr>
            <p:cNvSpPr/>
            <p:nvPr/>
          </p:nvSpPr>
          <p:spPr>
            <a:xfrm>
              <a:off x="6492458" y="1675471"/>
              <a:ext cx="24713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Fator de participação</a:t>
              </a:r>
            </a:p>
            <a:p>
              <a:pPr algn="ctr"/>
              <a:r>
                <a:rPr lang="pt-BR" sz="1400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Comprador</a:t>
              </a:r>
            </a:p>
          </p:txBody>
        </p:sp>
      </p:grpSp>
      <p:grpSp>
        <p:nvGrpSpPr>
          <p:cNvPr id="17" name="Agrupar 15">
            <a:extLst>
              <a:ext uri="{FF2B5EF4-FFF2-40B4-BE49-F238E27FC236}">
                <a16:creationId xmlns:a16="http://schemas.microsoft.com/office/drawing/2014/main" xmlns="" id="{935D9AEE-2191-4252-BD08-0D77130C89CE}"/>
              </a:ext>
            </a:extLst>
          </p:cNvPr>
          <p:cNvGrpSpPr/>
          <p:nvPr/>
        </p:nvGrpSpPr>
        <p:grpSpPr>
          <a:xfrm>
            <a:off x="0" y="2672395"/>
            <a:ext cx="9144000" cy="522566"/>
            <a:chOff x="0" y="2906434"/>
            <a:chExt cx="2955073" cy="52256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7CC3CE59-2CA7-4F32-B43D-34B982E65475}"/>
                </a:ext>
              </a:extLst>
            </p:cNvPr>
            <p:cNvSpPr/>
            <p:nvPr/>
          </p:nvSpPr>
          <p:spPr>
            <a:xfrm>
              <a:off x="0" y="2906434"/>
              <a:ext cx="2955073" cy="5225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007C88BC-7832-4EF5-A83C-ADFA3B1A8E73}"/>
                </a:ext>
              </a:extLst>
            </p:cNvPr>
            <p:cNvSpPr txBox="1"/>
            <p:nvPr/>
          </p:nvSpPr>
          <p:spPr>
            <a:xfrm>
              <a:off x="778436" y="2976799"/>
              <a:ext cx="1493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Lotes contratados com os vendedores</a:t>
              </a:r>
            </a:p>
          </p:txBody>
        </p:sp>
      </p:grp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E385467C-CBA3-4E50-93DF-4E6CBCB3BDF7}"/>
              </a:ext>
            </a:extLst>
          </p:cNvPr>
          <p:cNvSpPr/>
          <p:nvPr/>
        </p:nvSpPr>
        <p:spPr>
          <a:xfrm>
            <a:off x="585964" y="3596604"/>
            <a:ext cx="934929" cy="8543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8372590E-CAA3-4C2E-9609-B55776BA95A8}"/>
              </a:ext>
            </a:extLst>
          </p:cNvPr>
          <p:cNvSpPr txBox="1"/>
          <p:nvPr/>
        </p:nvSpPr>
        <p:spPr>
          <a:xfrm>
            <a:off x="756709" y="3762184"/>
            <a:ext cx="59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BACC6">
                    <a:lumMod val="50000"/>
                  </a:srgbClr>
                </a:solidFill>
              </a:rPr>
              <a:t>D3</a:t>
            </a:r>
            <a:endParaRPr lang="pt-BR" sz="2400" b="1" dirty="0">
              <a:solidFill>
                <a:srgbClr val="4BACC6">
                  <a:lumMod val="50000"/>
                </a:srgbClr>
              </a:solidFill>
            </a:endParaRPr>
          </a:p>
        </p:txBody>
      </p:sp>
      <p:grpSp>
        <p:nvGrpSpPr>
          <p:cNvPr id="22" name="Agrupar 30">
            <a:extLst>
              <a:ext uri="{FF2B5EF4-FFF2-40B4-BE49-F238E27FC236}">
                <a16:creationId xmlns:a16="http://schemas.microsoft.com/office/drawing/2014/main" xmlns="" id="{33A88FA5-A8B1-4BC4-9326-784BD7A4D386}"/>
              </a:ext>
            </a:extLst>
          </p:cNvPr>
          <p:cNvGrpSpPr/>
          <p:nvPr/>
        </p:nvGrpSpPr>
        <p:grpSpPr>
          <a:xfrm>
            <a:off x="1753587" y="3596604"/>
            <a:ext cx="934930" cy="854380"/>
            <a:chOff x="6311539" y="4170568"/>
            <a:chExt cx="655892" cy="64478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C160F2C8-C6E3-4E50-97C6-76F6BA1F0DED}"/>
                </a:ext>
              </a:extLst>
            </p:cNvPr>
            <p:cNvSpPr/>
            <p:nvPr/>
          </p:nvSpPr>
          <p:spPr>
            <a:xfrm>
              <a:off x="6311539" y="4170568"/>
              <a:ext cx="655892" cy="644783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4F9E07C9-5518-467B-A0F8-CC7B40095159}"/>
                </a:ext>
              </a:extLst>
            </p:cNvPr>
            <p:cNvSpPr txBox="1"/>
            <p:nvPr/>
          </p:nvSpPr>
          <p:spPr>
            <a:xfrm>
              <a:off x="6326179" y="4295528"/>
              <a:ext cx="626612" cy="394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F79646">
                      <a:lumMod val="50000"/>
                    </a:srgbClr>
                  </a:solidFill>
                </a:rPr>
                <a:t>C5L4</a:t>
              </a:r>
              <a:endParaRPr lang="pt-BR" sz="24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sp>
        <p:nvSpPr>
          <p:cNvPr id="25" name="Seta: para a Direita 17">
            <a:extLst>
              <a:ext uri="{FF2B5EF4-FFF2-40B4-BE49-F238E27FC236}">
                <a16:creationId xmlns:a16="http://schemas.microsoft.com/office/drawing/2014/main" xmlns="" id="{EED8F15A-71F5-4B85-9E77-DA4BE42B5AEB}"/>
              </a:ext>
            </a:extLst>
          </p:cNvPr>
          <p:cNvSpPr/>
          <p:nvPr/>
        </p:nvSpPr>
        <p:spPr>
          <a:xfrm>
            <a:off x="2972940" y="3810199"/>
            <a:ext cx="458160" cy="427189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54D20743-4173-436B-837A-2C454C2B86DF}"/>
              </a:ext>
            </a:extLst>
          </p:cNvPr>
          <p:cNvSpPr/>
          <p:nvPr/>
        </p:nvSpPr>
        <p:spPr>
          <a:xfrm>
            <a:off x="3522468" y="3819689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3,85% </a:t>
            </a:r>
            <a:r>
              <a:rPr lang="pt-BR" sz="20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x </a:t>
            </a:r>
            <a:r>
              <a:rPr lang="pt-BR" sz="20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120 </a:t>
            </a:r>
            <a:r>
              <a:rPr lang="pt-BR" sz="20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</a:t>
            </a:r>
            <a:endParaRPr lang="pt-BR" sz="20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Igual a 48">
            <a:extLst>
              <a:ext uri="{FF2B5EF4-FFF2-40B4-BE49-F238E27FC236}">
                <a16:creationId xmlns:a16="http://schemas.microsoft.com/office/drawing/2014/main" xmlns="" id="{AAB41CEC-ADD7-4AB9-A6C9-E79203BF0123}"/>
              </a:ext>
            </a:extLst>
          </p:cNvPr>
          <p:cNvSpPr/>
          <p:nvPr/>
        </p:nvSpPr>
        <p:spPr>
          <a:xfrm>
            <a:off x="5907028" y="3848294"/>
            <a:ext cx="356196" cy="342900"/>
          </a:xfrm>
          <a:prstGeom prst="mathEqua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406EF0C1-3FD6-4521-AB86-B19F29B6217A}"/>
              </a:ext>
            </a:extLst>
          </p:cNvPr>
          <p:cNvSpPr/>
          <p:nvPr/>
        </p:nvSpPr>
        <p:spPr>
          <a:xfrm>
            <a:off x="6454378" y="3679017"/>
            <a:ext cx="1765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4,6153846 </a:t>
            </a:r>
            <a:r>
              <a:rPr lang="pt-BR" sz="16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 </a:t>
            </a:r>
          </a:p>
        </p:txBody>
      </p:sp>
      <p:sp>
        <p:nvSpPr>
          <p:cNvPr id="29" name="Retângulo: Cantos Arredondados 5">
            <a:extLst>
              <a:ext uri="{FF2B5EF4-FFF2-40B4-BE49-F238E27FC236}">
                <a16:creationId xmlns:a16="http://schemas.microsoft.com/office/drawing/2014/main" xmlns="" id="{20756AB5-6118-4D1E-951D-6A64ED19F5B2}"/>
              </a:ext>
            </a:extLst>
          </p:cNvPr>
          <p:cNvSpPr/>
          <p:nvPr/>
        </p:nvSpPr>
        <p:spPr>
          <a:xfrm>
            <a:off x="3282548" y="4641730"/>
            <a:ext cx="2415291" cy="3874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R$ 205,00 / MWh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8372590E-CAA3-4C2E-9609-B55776BA95A8}"/>
              </a:ext>
            </a:extLst>
          </p:cNvPr>
          <p:cNvSpPr txBox="1"/>
          <p:nvPr/>
        </p:nvSpPr>
        <p:spPr>
          <a:xfrm>
            <a:off x="745584" y="4402345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4BACC6">
                    <a:lumMod val="50000"/>
                  </a:srgbClr>
                </a:solidFill>
              </a:rPr>
              <a:t>D3L1</a:t>
            </a:r>
            <a:endParaRPr lang="pt-BR" sz="24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89B603B6-009E-45DD-B1BA-572CF06E5C8D}"/>
              </a:ext>
            </a:extLst>
          </p:cNvPr>
          <p:cNvSpPr/>
          <p:nvPr/>
        </p:nvSpPr>
        <p:spPr>
          <a:xfrm>
            <a:off x="6431993" y="4067353"/>
            <a:ext cx="21387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0,461538 MWmédio</a:t>
            </a:r>
            <a:endParaRPr lang="pt-BR" sz="16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13372" y="3482120"/>
            <a:ext cx="8712862" cy="17710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4329795A-E42F-4AF4-BB36-D6E74178895B}"/>
              </a:ext>
            </a:extLst>
          </p:cNvPr>
          <p:cNvSpPr/>
          <p:nvPr/>
        </p:nvSpPr>
        <p:spPr>
          <a:xfrm>
            <a:off x="1023866" y="5543804"/>
            <a:ext cx="7096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 determinação do número de contratos se dará pela multiplicação do número de vendedores pelo número de lances compradores atendidos</a:t>
            </a:r>
            <a:endParaRPr lang="pt-BR" sz="1600" b="1" dirty="0">
              <a:solidFill>
                <a:srgbClr val="4BACC6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4329795A-E42F-4AF4-BB36-D6E74178895B}"/>
              </a:ext>
            </a:extLst>
          </p:cNvPr>
          <p:cNvSpPr/>
          <p:nvPr/>
        </p:nvSpPr>
        <p:spPr>
          <a:xfrm>
            <a:off x="7378201" y="4835475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CCEAL 000002</a:t>
            </a:r>
            <a:endParaRPr lang="pt-BR" sz="1400" b="1" dirty="0">
              <a:solidFill>
                <a:srgbClr val="4BACC6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6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/>
      <p:bldP spid="32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0" b="100000" l="68489" r="91254">
                        <a14:backgroundMark x1="70675" y1="72420" x2="70675" y2="72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75" t="523"/>
          <a:stretch/>
        </p:blipFill>
        <p:spPr>
          <a:xfrm>
            <a:off x="7868992" y="223242"/>
            <a:ext cx="4101806" cy="618185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91514" y="1893873"/>
            <a:ext cx="6756458" cy="12595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Apresentar as alterações que serão implementadas no MVE a partir do próximo processamento - vigentes de Janeiro/21 em diante.</a:t>
            </a:r>
            <a:endParaRPr lang="pt-B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91514" y="3864563"/>
            <a:ext cx="6756458" cy="12595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Responder eventuais dúvidas ou questões relacionadas ao MVE.</a:t>
            </a:r>
            <a:endParaRPr lang="pt-B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19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MVE – </a:t>
            </a:r>
            <a:r>
              <a:rPr lang="pt-BR" b="1" dirty="0"/>
              <a:t>Detalhamento da Sistemática</a:t>
            </a:r>
          </a:p>
        </p:txBody>
      </p:sp>
      <p:sp>
        <p:nvSpPr>
          <p:cNvPr id="129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0" name="Imagem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grpSp>
        <p:nvGrpSpPr>
          <p:cNvPr id="6" name="Agrupar 16">
            <a:extLst>
              <a:ext uri="{FF2B5EF4-FFF2-40B4-BE49-F238E27FC236}">
                <a16:creationId xmlns:a16="http://schemas.microsoft.com/office/drawing/2014/main" xmlns="" id="{87588013-5475-4336-B069-199BD750F388}"/>
              </a:ext>
            </a:extLst>
          </p:cNvPr>
          <p:cNvGrpSpPr/>
          <p:nvPr/>
        </p:nvGrpSpPr>
        <p:grpSpPr>
          <a:xfrm>
            <a:off x="412536" y="1518348"/>
            <a:ext cx="934929" cy="854380"/>
            <a:chOff x="6240744" y="4170568"/>
            <a:chExt cx="655892" cy="644783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DE83CEF8-6B56-4AC5-9223-C4C141CA8E26}"/>
                </a:ext>
              </a:extLst>
            </p:cNvPr>
            <p:cNvSpPr/>
            <p:nvPr/>
          </p:nvSpPr>
          <p:spPr>
            <a:xfrm>
              <a:off x="6240744" y="4170568"/>
              <a:ext cx="655892" cy="644783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6D59E12F-D6AE-449A-BF09-BB42FCAE4858}"/>
                </a:ext>
              </a:extLst>
            </p:cNvPr>
            <p:cNvSpPr txBox="1"/>
            <p:nvPr/>
          </p:nvSpPr>
          <p:spPr>
            <a:xfrm>
              <a:off x="6255380" y="4295528"/>
              <a:ext cx="626613" cy="394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F79646">
                      <a:lumMod val="50000"/>
                    </a:srgbClr>
                  </a:solidFill>
                </a:rPr>
                <a:t>C5L4</a:t>
              </a:r>
              <a:endParaRPr lang="pt-BR" sz="24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7A08B96-7AAD-407A-8EEF-39EC0B4E6FA4}"/>
              </a:ext>
            </a:extLst>
          </p:cNvPr>
          <p:cNvSpPr txBox="1"/>
          <p:nvPr/>
        </p:nvSpPr>
        <p:spPr>
          <a:xfrm>
            <a:off x="1808814" y="1553591"/>
            <a:ext cx="2089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10 lotes negociados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FD4A169-47ED-4253-924D-E23F2C4DF6B2}"/>
              </a:ext>
            </a:extLst>
          </p:cNvPr>
          <p:cNvCxnSpPr>
            <a:cxnSpLocks/>
          </p:cNvCxnSpPr>
          <p:nvPr/>
        </p:nvCxnSpPr>
        <p:spPr>
          <a:xfrm>
            <a:off x="1613280" y="1945538"/>
            <a:ext cx="256708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892DE3A-7A8E-46DC-AABC-4B63D177CAEB}"/>
              </a:ext>
            </a:extLst>
          </p:cNvPr>
          <p:cNvSpPr txBox="1"/>
          <p:nvPr/>
        </p:nvSpPr>
        <p:spPr>
          <a:xfrm>
            <a:off x="2053688" y="2046682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260 </a:t>
            </a:r>
            <a:r>
              <a:rPr lang="pt-BR" sz="16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 (total)</a:t>
            </a:r>
          </a:p>
        </p:txBody>
      </p:sp>
      <p:sp>
        <p:nvSpPr>
          <p:cNvPr id="12" name="Igual a 32">
            <a:extLst>
              <a:ext uri="{FF2B5EF4-FFF2-40B4-BE49-F238E27FC236}">
                <a16:creationId xmlns:a16="http://schemas.microsoft.com/office/drawing/2014/main" xmlns="" id="{98F3B9D5-DCB6-4389-96BF-2899606B1978}"/>
              </a:ext>
            </a:extLst>
          </p:cNvPr>
          <p:cNvSpPr/>
          <p:nvPr/>
        </p:nvSpPr>
        <p:spPr>
          <a:xfrm>
            <a:off x="4363866" y="1774088"/>
            <a:ext cx="356196" cy="342900"/>
          </a:xfrm>
          <a:prstGeom prst="mathEqua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866CBE8-8917-48E2-A58E-41B21CCE9E25}"/>
              </a:ext>
            </a:extLst>
          </p:cNvPr>
          <p:cNvSpPr/>
          <p:nvPr/>
        </p:nvSpPr>
        <p:spPr>
          <a:xfrm>
            <a:off x="4861147" y="1653150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3,85%</a:t>
            </a:r>
            <a:endParaRPr lang="pt-BR" sz="32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14" name="Agrupar 38">
            <a:extLst>
              <a:ext uri="{FF2B5EF4-FFF2-40B4-BE49-F238E27FC236}">
                <a16:creationId xmlns:a16="http://schemas.microsoft.com/office/drawing/2014/main" xmlns="" id="{76DEB604-4867-46C4-B681-DFEBBECAC554}"/>
              </a:ext>
            </a:extLst>
          </p:cNvPr>
          <p:cNvGrpSpPr/>
          <p:nvPr/>
        </p:nvGrpSpPr>
        <p:grpSpPr>
          <a:xfrm>
            <a:off x="4838286" y="1599917"/>
            <a:ext cx="4087948" cy="691240"/>
            <a:chOff x="4875891" y="1615332"/>
            <a:chExt cx="4087948" cy="69124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AE724CBA-1E40-4A2E-8E8D-10431ED68F23}"/>
                </a:ext>
              </a:extLst>
            </p:cNvPr>
            <p:cNvSpPr/>
            <p:nvPr/>
          </p:nvSpPr>
          <p:spPr>
            <a:xfrm>
              <a:off x="4875891" y="1615332"/>
              <a:ext cx="1593707" cy="691240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29795A-E42F-4AF4-BB36-D6E74178895B}"/>
                </a:ext>
              </a:extLst>
            </p:cNvPr>
            <p:cNvSpPr/>
            <p:nvPr/>
          </p:nvSpPr>
          <p:spPr>
            <a:xfrm>
              <a:off x="6492458" y="1675471"/>
              <a:ext cx="24713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Fator de participação</a:t>
              </a:r>
            </a:p>
            <a:p>
              <a:pPr algn="ctr"/>
              <a:r>
                <a:rPr lang="pt-BR" sz="1400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Comprador</a:t>
              </a:r>
            </a:p>
          </p:txBody>
        </p:sp>
      </p:grpSp>
      <p:grpSp>
        <p:nvGrpSpPr>
          <p:cNvPr id="17" name="Agrupar 15">
            <a:extLst>
              <a:ext uri="{FF2B5EF4-FFF2-40B4-BE49-F238E27FC236}">
                <a16:creationId xmlns:a16="http://schemas.microsoft.com/office/drawing/2014/main" xmlns="" id="{935D9AEE-2191-4252-BD08-0D77130C89CE}"/>
              </a:ext>
            </a:extLst>
          </p:cNvPr>
          <p:cNvGrpSpPr/>
          <p:nvPr/>
        </p:nvGrpSpPr>
        <p:grpSpPr>
          <a:xfrm>
            <a:off x="0" y="2672395"/>
            <a:ext cx="9144000" cy="522566"/>
            <a:chOff x="0" y="2906434"/>
            <a:chExt cx="2955073" cy="52256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7CC3CE59-2CA7-4F32-B43D-34B982E65475}"/>
                </a:ext>
              </a:extLst>
            </p:cNvPr>
            <p:cNvSpPr/>
            <p:nvPr/>
          </p:nvSpPr>
          <p:spPr>
            <a:xfrm>
              <a:off x="0" y="2906434"/>
              <a:ext cx="2955073" cy="5225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007C88BC-7832-4EF5-A83C-ADFA3B1A8E73}"/>
                </a:ext>
              </a:extLst>
            </p:cNvPr>
            <p:cNvSpPr txBox="1"/>
            <p:nvPr/>
          </p:nvSpPr>
          <p:spPr>
            <a:xfrm>
              <a:off x="778436" y="2976799"/>
              <a:ext cx="1493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Lotes contratados com os vendedores</a:t>
              </a:r>
            </a:p>
          </p:txBody>
        </p:sp>
      </p:grp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E385467C-CBA3-4E50-93DF-4E6CBCB3BDF7}"/>
              </a:ext>
            </a:extLst>
          </p:cNvPr>
          <p:cNvSpPr/>
          <p:nvPr/>
        </p:nvSpPr>
        <p:spPr>
          <a:xfrm>
            <a:off x="585964" y="3596604"/>
            <a:ext cx="934929" cy="8543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8372590E-CAA3-4C2E-9609-B55776BA95A8}"/>
              </a:ext>
            </a:extLst>
          </p:cNvPr>
          <p:cNvSpPr txBox="1"/>
          <p:nvPr/>
        </p:nvSpPr>
        <p:spPr>
          <a:xfrm>
            <a:off x="756709" y="3762184"/>
            <a:ext cx="59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BACC6">
                    <a:lumMod val="50000"/>
                  </a:srgbClr>
                </a:solidFill>
              </a:rPr>
              <a:t>D4</a:t>
            </a:r>
            <a:endParaRPr lang="pt-BR" sz="2400" b="1" dirty="0">
              <a:solidFill>
                <a:srgbClr val="4BACC6">
                  <a:lumMod val="50000"/>
                </a:srgbClr>
              </a:solidFill>
            </a:endParaRPr>
          </a:p>
        </p:txBody>
      </p:sp>
      <p:grpSp>
        <p:nvGrpSpPr>
          <p:cNvPr id="22" name="Agrupar 30">
            <a:extLst>
              <a:ext uri="{FF2B5EF4-FFF2-40B4-BE49-F238E27FC236}">
                <a16:creationId xmlns:a16="http://schemas.microsoft.com/office/drawing/2014/main" xmlns="" id="{33A88FA5-A8B1-4BC4-9326-784BD7A4D386}"/>
              </a:ext>
            </a:extLst>
          </p:cNvPr>
          <p:cNvGrpSpPr/>
          <p:nvPr/>
        </p:nvGrpSpPr>
        <p:grpSpPr>
          <a:xfrm>
            <a:off x="1753587" y="3596604"/>
            <a:ext cx="934930" cy="854380"/>
            <a:chOff x="6311539" y="4170568"/>
            <a:chExt cx="655892" cy="64478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C160F2C8-C6E3-4E50-97C6-76F6BA1F0DED}"/>
                </a:ext>
              </a:extLst>
            </p:cNvPr>
            <p:cNvSpPr/>
            <p:nvPr/>
          </p:nvSpPr>
          <p:spPr>
            <a:xfrm>
              <a:off x="6311539" y="4170568"/>
              <a:ext cx="655892" cy="644783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4F9E07C9-5518-467B-A0F8-CC7B40095159}"/>
                </a:ext>
              </a:extLst>
            </p:cNvPr>
            <p:cNvSpPr txBox="1"/>
            <p:nvPr/>
          </p:nvSpPr>
          <p:spPr>
            <a:xfrm>
              <a:off x="6326179" y="4295528"/>
              <a:ext cx="626612" cy="394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F79646">
                      <a:lumMod val="50000"/>
                    </a:srgbClr>
                  </a:solidFill>
                </a:rPr>
                <a:t>C5L4</a:t>
              </a:r>
              <a:endParaRPr lang="pt-BR" sz="24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sp>
        <p:nvSpPr>
          <p:cNvPr id="25" name="Seta: para a Direita 17">
            <a:extLst>
              <a:ext uri="{FF2B5EF4-FFF2-40B4-BE49-F238E27FC236}">
                <a16:creationId xmlns:a16="http://schemas.microsoft.com/office/drawing/2014/main" xmlns="" id="{EED8F15A-71F5-4B85-9E77-DA4BE42B5AEB}"/>
              </a:ext>
            </a:extLst>
          </p:cNvPr>
          <p:cNvSpPr/>
          <p:nvPr/>
        </p:nvSpPr>
        <p:spPr>
          <a:xfrm>
            <a:off x="2972940" y="3810199"/>
            <a:ext cx="458160" cy="427189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54D20743-4173-436B-837A-2C454C2B86DF}"/>
              </a:ext>
            </a:extLst>
          </p:cNvPr>
          <p:cNvSpPr/>
          <p:nvPr/>
        </p:nvSpPr>
        <p:spPr>
          <a:xfrm>
            <a:off x="3522468" y="3819689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3,85% </a:t>
            </a:r>
            <a:r>
              <a:rPr lang="pt-BR" sz="20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x 3</a:t>
            </a:r>
            <a:r>
              <a:rPr lang="pt-BR" sz="20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 </a:t>
            </a:r>
            <a:r>
              <a:rPr lang="pt-BR" sz="20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</a:t>
            </a:r>
            <a:endParaRPr lang="pt-BR" sz="20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Igual a 48">
            <a:extLst>
              <a:ext uri="{FF2B5EF4-FFF2-40B4-BE49-F238E27FC236}">
                <a16:creationId xmlns:a16="http://schemas.microsoft.com/office/drawing/2014/main" xmlns="" id="{AAB41CEC-ADD7-4AB9-A6C9-E79203BF0123}"/>
              </a:ext>
            </a:extLst>
          </p:cNvPr>
          <p:cNvSpPr/>
          <p:nvPr/>
        </p:nvSpPr>
        <p:spPr>
          <a:xfrm>
            <a:off x="5907028" y="3848294"/>
            <a:ext cx="356196" cy="342900"/>
          </a:xfrm>
          <a:prstGeom prst="mathEqua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799DE717-9E3E-4502-8623-830F81AE837E}"/>
              </a:ext>
            </a:extLst>
          </p:cNvPr>
          <p:cNvSpPr/>
          <p:nvPr/>
        </p:nvSpPr>
        <p:spPr>
          <a:xfrm>
            <a:off x="6454378" y="4052514"/>
            <a:ext cx="2194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0,115385 MWmédio </a:t>
            </a:r>
            <a:endParaRPr lang="pt-BR" sz="16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9" name="Retângulo: Cantos Arredondados 5">
            <a:extLst>
              <a:ext uri="{FF2B5EF4-FFF2-40B4-BE49-F238E27FC236}">
                <a16:creationId xmlns:a16="http://schemas.microsoft.com/office/drawing/2014/main" xmlns="" id="{20756AB5-6118-4D1E-951D-6A64ED19F5B2}"/>
              </a:ext>
            </a:extLst>
          </p:cNvPr>
          <p:cNvSpPr/>
          <p:nvPr/>
        </p:nvSpPr>
        <p:spPr>
          <a:xfrm>
            <a:off x="3282548" y="4641730"/>
            <a:ext cx="2415291" cy="3874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R$ 205,00 / MWh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13372" y="3482120"/>
            <a:ext cx="8712862" cy="17710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4329795A-E42F-4AF4-BB36-D6E74178895B}"/>
              </a:ext>
            </a:extLst>
          </p:cNvPr>
          <p:cNvSpPr/>
          <p:nvPr/>
        </p:nvSpPr>
        <p:spPr>
          <a:xfrm>
            <a:off x="1023866" y="5543804"/>
            <a:ext cx="7096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 determinação do número de contratos se dará pela multiplicação do número de vendedores pelo número de lances compradores atendidos</a:t>
            </a:r>
            <a:endParaRPr lang="pt-BR" sz="1600" b="1" dirty="0">
              <a:solidFill>
                <a:srgbClr val="4BACC6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4329795A-E42F-4AF4-BB36-D6E74178895B}"/>
              </a:ext>
            </a:extLst>
          </p:cNvPr>
          <p:cNvSpPr/>
          <p:nvPr/>
        </p:nvSpPr>
        <p:spPr>
          <a:xfrm>
            <a:off x="7378201" y="4835475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CCEAL 000003</a:t>
            </a:r>
            <a:endParaRPr lang="pt-BR" sz="1400" b="1" dirty="0">
              <a:solidFill>
                <a:srgbClr val="4BACC6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406EF0C1-3FD6-4521-AB86-B19F29B6217A}"/>
              </a:ext>
            </a:extLst>
          </p:cNvPr>
          <p:cNvSpPr/>
          <p:nvPr/>
        </p:nvSpPr>
        <p:spPr>
          <a:xfrm>
            <a:off x="6436927" y="3655488"/>
            <a:ext cx="1765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1,1538462 </a:t>
            </a:r>
            <a:r>
              <a:rPr lang="pt-BR" sz="16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lotes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8372590E-CAA3-4C2E-9609-B55776BA95A8}"/>
              </a:ext>
            </a:extLst>
          </p:cNvPr>
          <p:cNvSpPr txBox="1"/>
          <p:nvPr/>
        </p:nvSpPr>
        <p:spPr>
          <a:xfrm>
            <a:off x="745583" y="4402345"/>
            <a:ext cx="556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4BACC6">
                    <a:lumMod val="50000"/>
                  </a:srgbClr>
                </a:solidFill>
              </a:rPr>
              <a:t>D4L1</a:t>
            </a:r>
            <a:endParaRPr lang="pt-BR" sz="24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9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MVE – Detalhamento da Sistemática</a:t>
            </a:r>
          </a:p>
        </p:txBody>
      </p:sp>
      <p:sp>
        <p:nvSpPr>
          <p:cNvPr id="129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0" name="Imagem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grpSp>
        <p:nvGrpSpPr>
          <p:cNvPr id="6" name="Grupo 1">
            <a:extLst>
              <a:ext uri="{FF2B5EF4-FFF2-40B4-BE49-F238E27FC236}">
                <a16:creationId xmlns:a16="http://schemas.microsoft.com/office/drawing/2014/main" xmlns="" id="{2310A3B7-8664-4CCF-927C-FEDE901B234E}"/>
              </a:ext>
            </a:extLst>
          </p:cNvPr>
          <p:cNvGrpSpPr/>
          <p:nvPr/>
        </p:nvGrpSpPr>
        <p:grpSpPr>
          <a:xfrm>
            <a:off x="4572000" y="825613"/>
            <a:ext cx="4573257" cy="645614"/>
            <a:chOff x="4570744" y="5449796"/>
            <a:chExt cx="4573257" cy="645614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411BA949-9A8A-43E1-A975-812E6FA020D5}"/>
                </a:ext>
              </a:extLst>
            </p:cNvPr>
            <p:cNvSpPr/>
            <p:nvPr/>
          </p:nvSpPr>
          <p:spPr>
            <a:xfrm>
              <a:off x="4570744" y="5471410"/>
              <a:ext cx="4573257" cy="624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860C1680-3A9F-4800-9054-F50F873A8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506" y="5449796"/>
              <a:ext cx="609069" cy="637137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C2F82E2E-A9BA-48B1-B1D8-8CC65B810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210" y="5484410"/>
              <a:ext cx="609069" cy="60906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D3B708B8-988E-4360-8547-AF7B4E67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691" y="5486341"/>
              <a:ext cx="609069" cy="609069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CEF4FFDC-B3C0-47E1-B077-2A5B7AE66D42}"/>
                </a:ext>
              </a:extLst>
            </p:cNvPr>
            <p:cNvSpPr txBox="1"/>
            <p:nvPr/>
          </p:nvSpPr>
          <p:spPr>
            <a:xfrm>
              <a:off x="4627527" y="5590820"/>
              <a:ext cx="2677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F79646">
                      <a:lumMod val="75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Lances Compradores</a:t>
              </a:r>
              <a:endParaRPr lang="pt-BR" sz="2000" b="1" dirty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grpSp>
        <p:nvGrpSpPr>
          <p:cNvPr id="12" name="Grupo 106">
            <a:extLst>
              <a:ext uri="{FF2B5EF4-FFF2-40B4-BE49-F238E27FC236}">
                <a16:creationId xmlns:a16="http://schemas.microsoft.com/office/drawing/2014/main" xmlns="" id="{284B70A4-B5E7-455C-B919-7977B736482C}"/>
              </a:ext>
            </a:extLst>
          </p:cNvPr>
          <p:cNvGrpSpPr/>
          <p:nvPr/>
        </p:nvGrpSpPr>
        <p:grpSpPr>
          <a:xfrm>
            <a:off x="1257" y="847227"/>
            <a:ext cx="4570743" cy="624000"/>
            <a:chOff x="0" y="3429001"/>
            <a:chExt cx="3287647" cy="624000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76CA2850-804F-4200-9ABF-350D14011993}"/>
                </a:ext>
              </a:extLst>
            </p:cNvPr>
            <p:cNvSpPr/>
            <p:nvPr/>
          </p:nvSpPr>
          <p:spPr>
            <a:xfrm>
              <a:off x="0" y="3429001"/>
              <a:ext cx="3287647" cy="624000"/>
            </a:xfrm>
            <a:prstGeom prst="rect">
              <a:avLst/>
            </a:prstGeom>
            <a:solidFill>
              <a:srgbClr val="93C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DE3F8D52-6838-4D62-8E72-4A0E490CB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34" y="3438725"/>
              <a:ext cx="593502" cy="584775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AE30765A-AB89-42E4-96B1-A4B199ECA67C}"/>
                </a:ext>
              </a:extLst>
            </p:cNvPr>
            <p:cNvSpPr txBox="1"/>
            <p:nvPr/>
          </p:nvSpPr>
          <p:spPr>
            <a:xfrm>
              <a:off x="1969553" y="3525900"/>
              <a:ext cx="1202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4BACC6">
                      <a:lumMod val="5000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Vendedores </a:t>
              </a:r>
            </a:p>
          </p:txBody>
        </p:sp>
      </p:grpSp>
      <p:grpSp>
        <p:nvGrpSpPr>
          <p:cNvPr id="16" name="Agrupar 51">
            <a:extLst>
              <a:ext uri="{FF2B5EF4-FFF2-40B4-BE49-F238E27FC236}">
                <a16:creationId xmlns:a16="http://schemas.microsoft.com/office/drawing/2014/main" xmlns="" id="{5B5F876A-0EE1-4EA2-A8D1-5CCBE956B3D8}"/>
              </a:ext>
            </a:extLst>
          </p:cNvPr>
          <p:cNvGrpSpPr/>
          <p:nvPr/>
        </p:nvGrpSpPr>
        <p:grpSpPr>
          <a:xfrm>
            <a:off x="1715948" y="1718314"/>
            <a:ext cx="683999" cy="622800"/>
            <a:chOff x="6311539" y="4170568"/>
            <a:chExt cx="479854" cy="470014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DCFA98BA-8558-4C2F-8325-59A2079EA2C1}"/>
                </a:ext>
              </a:extLst>
            </p:cNvPr>
            <p:cNvSpPr/>
            <p:nvPr/>
          </p:nvSpPr>
          <p:spPr>
            <a:xfrm>
              <a:off x="6311539" y="4170568"/>
              <a:ext cx="479854" cy="4700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1C2507FB-0CDB-4366-B0F4-9B80B247BF78}"/>
                </a:ext>
              </a:extLst>
            </p:cNvPr>
            <p:cNvSpPr txBox="1"/>
            <p:nvPr/>
          </p:nvSpPr>
          <p:spPr>
            <a:xfrm>
              <a:off x="6364111" y="4231478"/>
              <a:ext cx="374708" cy="348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rgbClr val="4BACC6">
                      <a:lumMod val="50000"/>
                    </a:srgbClr>
                  </a:solidFill>
                </a:rPr>
                <a:t>D1</a:t>
              </a:r>
            </a:p>
          </p:txBody>
        </p:sp>
      </p:grpSp>
      <p:grpSp>
        <p:nvGrpSpPr>
          <p:cNvPr id="19" name="Agrupar 52">
            <a:extLst>
              <a:ext uri="{FF2B5EF4-FFF2-40B4-BE49-F238E27FC236}">
                <a16:creationId xmlns:a16="http://schemas.microsoft.com/office/drawing/2014/main" xmlns="" id="{24B79E3B-2FAF-44E2-B03F-C2888975DC3D}"/>
              </a:ext>
            </a:extLst>
          </p:cNvPr>
          <p:cNvGrpSpPr>
            <a:grpSpLocks noChangeAspect="1"/>
          </p:cNvGrpSpPr>
          <p:nvPr/>
        </p:nvGrpSpPr>
        <p:grpSpPr>
          <a:xfrm>
            <a:off x="6593643" y="2653201"/>
            <a:ext cx="689613" cy="624000"/>
            <a:chOff x="6317224" y="4170568"/>
            <a:chExt cx="662407" cy="644783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D7E86FBF-4ECB-4B1C-BBA4-F95A8D000DE0}"/>
                </a:ext>
              </a:extLst>
            </p:cNvPr>
            <p:cNvSpPr/>
            <p:nvPr/>
          </p:nvSpPr>
          <p:spPr>
            <a:xfrm>
              <a:off x="6320476" y="4170568"/>
              <a:ext cx="655892" cy="644783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C7A9AFB0-2F89-4ED2-B998-23A737387B05}"/>
                </a:ext>
              </a:extLst>
            </p:cNvPr>
            <p:cNvSpPr txBox="1"/>
            <p:nvPr/>
          </p:nvSpPr>
          <p:spPr>
            <a:xfrm>
              <a:off x="6317224" y="4286241"/>
              <a:ext cx="662407" cy="413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F79646">
                      <a:lumMod val="50000"/>
                    </a:srgbClr>
                  </a:solidFill>
                </a:rPr>
                <a:t>C5L4</a:t>
              </a:r>
              <a:endParaRPr lang="pt-BR" sz="20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grpSp>
        <p:nvGrpSpPr>
          <p:cNvPr id="22" name="Agrupar 91">
            <a:extLst>
              <a:ext uri="{FF2B5EF4-FFF2-40B4-BE49-F238E27FC236}">
                <a16:creationId xmlns:a16="http://schemas.microsoft.com/office/drawing/2014/main" xmlns="" id="{6EF11474-AC57-40C2-808A-1211EEDC745A}"/>
              </a:ext>
            </a:extLst>
          </p:cNvPr>
          <p:cNvGrpSpPr/>
          <p:nvPr/>
        </p:nvGrpSpPr>
        <p:grpSpPr>
          <a:xfrm>
            <a:off x="1715948" y="2653801"/>
            <a:ext cx="683999" cy="622800"/>
            <a:chOff x="6311539" y="4170568"/>
            <a:chExt cx="479854" cy="470014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95C74823-D4E4-4DF4-96FF-AD26E0BDFFA0}"/>
                </a:ext>
              </a:extLst>
            </p:cNvPr>
            <p:cNvSpPr/>
            <p:nvPr/>
          </p:nvSpPr>
          <p:spPr>
            <a:xfrm>
              <a:off x="6311539" y="4170568"/>
              <a:ext cx="479854" cy="4700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D3B006FB-9D63-4343-AB42-FEEF41707DBE}"/>
                </a:ext>
              </a:extLst>
            </p:cNvPr>
            <p:cNvSpPr txBox="1"/>
            <p:nvPr/>
          </p:nvSpPr>
          <p:spPr>
            <a:xfrm>
              <a:off x="6364111" y="4231478"/>
              <a:ext cx="374708" cy="348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4BACC6">
                      <a:lumMod val="50000"/>
                    </a:srgbClr>
                  </a:solidFill>
                </a:rPr>
                <a:t>D3</a:t>
              </a:r>
              <a:endParaRPr lang="pt-BR" sz="2400" b="1" dirty="0">
                <a:solidFill>
                  <a:srgbClr val="4BACC6">
                    <a:lumMod val="50000"/>
                  </a:srgbClr>
                </a:solidFill>
              </a:endParaRPr>
            </a:p>
          </p:txBody>
        </p:sp>
      </p:grpSp>
      <p:grpSp>
        <p:nvGrpSpPr>
          <p:cNvPr id="25" name="Agrupar 114">
            <a:extLst>
              <a:ext uri="{FF2B5EF4-FFF2-40B4-BE49-F238E27FC236}">
                <a16:creationId xmlns:a16="http://schemas.microsoft.com/office/drawing/2014/main" xmlns="" id="{D6AF14CE-CDB6-47D4-BE45-E64135FFAE93}"/>
              </a:ext>
            </a:extLst>
          </p:cNvPr>
          <p:cNvGrpSpPr/>
          <p:nvPr/>
        </p:nvGrpSpPr>
        <p:grpSpPr>
          <a:xfrm>
            <a:off x="467599" y="4147657"/>
            <a:ext cx="8676400" cy="2022688"/>
            <a:chOff x="142210" y="4005804"/>
            <a:chExt cx="5589141" cy="202268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xmlns="" id="{71856E24-AFAF-4B5F-8263-5C3277B35E8B}"/>
                </a:ext>
              </a:extLst>
            </p:cNvPr>
            <p:cNvSpPr/>
            <p:nvPr/>
          </p:nvSpPr>
          <p:spPr>
            <a:xfrm>
              <a:off x="304688" y="4267484"/>
              <a:ext cx="5426663" cy="17610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0F9EE376-2A15-4878-9493-F85BB2E69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97D8EA"/>
                </a:clrFrom>
                <a:clrTo>
                  <a:srgbClr val="97D8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3" t="15064" r="11539" b="9615"/>
            <a:stretch/>
          </p:blipFill>
          <p:spPr>
            <a:xfrm>
              <a:off x="142210" y="4005804"/>
              <a:ext cx="825133" cy="839421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28" name="Conector de Seta Reta 117">
            <a:extLst>
              <a:ext uri="{FF2B5EF4-FFF2-40B4-BE49-F238E27FC236}">
                <a16:creationId xmlns:a16="http://schemas.microsoft.com/office/drawing/2014/main" xmlns="" id="{9C38F044-D1B2-4409-9323-E1E0C26C1230}"/>
              </a:ext>
            </a:extLst>
          </p:cNvPr>
          <p:cNvCxnSpPr>
            <a:stCxn id="17" idx="6"/>
          </p:cNvCxnSpPr>
          <p:nvPr/>
        </p:nvCxnSpPr>
        <p:spPr>
          <a:xfrm>
            <a:off x="2399947" y="2029714"/>
            <a:ext cx="4122142" cy="82004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118">
            <a:extLst>
              <a:ext uri="{FF2B5EF4-FFF2-40B4-BE49-F238E27FC236}">
                <a16:creationId xmlns:a16="http://schemas.microsoft.com/office/drawing/2014/main" xmlns="" id="{EDCA3517-19E8-4A95-BC78-DD857570B306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2399947" y="2965201"/>
            <a:ext cx="4122142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AAA31324-8A91-4300-99C3-9476C962E58D}"/>
              </a:ext>
            </a:extLst>
          </p:cNvPr>
          <p:cNvSpPr/>
          <p:nvPr/>
        </p:nvSpPr>
        <p:spPr>
          <a:xfrm rot="669646">
            <a:off x="3184081" y="2059439"/>
            <a:ext cx="1685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0,423077 </a:t>
            </a:r>
            <a:r>
              <a:rPr lang="pt-BR" sz="12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MWmédio </a:t>
            </a:r>
            <a:endParaRPr lang="pt-BR" sz="12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FE9AF184-9CF5-4986-BEDC-802A51CD5898}"/>
              </a:ext>
            </a:extLst>
          </p:cNvPr>
          <p:cNvSpPr/>
          <p:nvPr/>
        </p:nvSpPr>
        <p:spPr>
          <a:xfrm>
            <a:off x="3184081" y="2694774"/>
            <a:ext cx="1685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0,461538 MWmédio </a:t>
            </a:r>
          </a:p>
        </p:txBody>
      </p:sp>
      <p:grpSp>
        <p:nvGrpSpPr>
          <p:cNvPr id="32" name="Agrupar 91">
            <a:extLst>
              <a:ext uri="{FF2B5EF4-FFF2-40B4-BE49-F238E27FC236}">
                <a16:creationId xmlns:a16="http://schemas.microsoft.com/office/drawing/2014/main" xmlns="" id="{6EF11474-AC57-40C2-808A-1211EEDC745A}"/>
              </a:ext>
            </a:extLst>
          </p:cNvPr>
          <p:cNvGrpSpPr/>
          <p:nvPr/>
        </p:nvGrpSpPr>
        <p:grpSpPr>
          <a:xfrm>
            <a:off x="1715948" y="3589288"/>
            <a:ext cx="683999" cy="622800"/>
            <a:chOff x="6311539" y="4170568"/>
            <a:chExt cx="479854" cy="470014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95C74823-D4E4-4DF4-96FF-AD26E0BDFFA0}"/>
                </a:ext>
              </a:extLst>
            </p:cNvPr>
            <p:cNvSpPr/>
            <p:nvPr/>
          </p:nvSpPr>
          <p:spPr>
            <a:xfrm>
              <a:off x="6311539" y="4170568"/>
              <a:ext cx="479854" cy="4700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xmlns="" id="{D3B006FB-9D63-4343-AB42-FEEF41707DBE}"/>
                </a:ext>
              </a:extLst>
            </p:cNvPr>
            <p:cNvSpPr txBox="1"/>
            <p:nvPr/>
          </p:nvSpPr>
          <p:spPr>
            <a:xfrm>
              <a:off x="6364111" y="4231478"/>
              <a:ext cx="374708" cy="348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4BACC6">
                      <a:lumMod val="50000"/>
                    </a:srgbClr>
                  </a:solidFill>
                </a:rPr>
                <a:t>D4</a:t>
              </a:r>
              <a:endParaRPr lang="pt-BR" sz="2400" b="1" dirty="0">
                <a:solidFill>
                  <a:srgbClr val="4BACC6">
                    <a:lumMod val="50000"/>
                  </a:srgbClr>
                </a:solidFill>
              </a:endParaRPr>
            </a:p>
          </p:txBody>
        </p:sp>
      </p:grpSp>
      <p:cxnSp>
        <p:nvCxnSpPr>
          <p:cNvPr id="35" name="Conector de Seta Reta 118">
            <a:extLst>
              <a:ext uri="{FF2B5EF4-FFF2-40B4-BE49-F238E27FC236}">
                <a16:creationId xmlns:a16="http://schemas.microsoft.com/office/drawing/2014/main" xmlns="" id="{EDCA3517-19E8-4A95-BC78-DD857570B306}"/>
              </a:ext>
            </a:extLst>
          </p:cNvPr>
          <p:cNvCxnSpPr>
            <a:cxnSpLocks/>
            <a:stCxn id="33" idx="6"/>
          </p:cNvCxnSpPr>
          <p:nvPr/>
        </p:nvCxnSpPr>
        <p:spPr>
          <a:xfrm flipV="1">
            <a:off x="2399947" y="3063525"/>
            <a:ext cx="4122142" cy="83716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: Cantos Arredondados 5">
            <a:extLst>
              <a:ext uri="{FF2B5EF4-FFF2-40B4-BE49-F238E27FC236}">
                <a16:creationId xmlns:a16="http://schemas.microsoft.com/office/drawing/2014/main" xmlns="" id="{20756AB5-6118-4D1E-951D-6A64ED19F5B2}"/>
              </a:ext>
            </a:extLst>
          </p:cNvPr>
          <p:cNvSpPr/>
          <p:nvPr/>
        </p:nvSpPr>
        <p:spPr>
          <a:xfrm>
            <a:off x="6361476" y="3747844"/>
            <a:ext cx="2415291" cy="3874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R$ 205,00 / MWh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89B603B6-009E-45DD-B1BA-572CF06E5C8D}"/>
              </a:ext>
            </a:extLst>
          </p:cNvPr>
          <p:cNvSpPr/>
          <p:nvPr/>
        </p:nvSpPr>
        <p:spPr>
          <a:xfrm>
            <a:off x="6553964" y="1854076"/>
            <a:ext cx="2334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 MWmédio (10 lotes)</a:t>
            </a:r>
            <a:endParaRPr lang="pt-BR" sz="1600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FE9AF184-9CF5-4986-BEDC-802A51CD5898}"/>
              </a:ext>
            </a:extLst>
          </p:cNvPr>
          <p:cNvSpPr/>
          <p:nvPr/>
        </p:nvSpPr>
        <p:spPr>
          <a:xfrm rot="20937186">
            <a:off x="3184081" y="3302692"/>
            <a:ext cx="1685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00B0F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0,115385 MWmédio 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EF7BFA0C-6670-43F3-BAB6-647700E29E95}"/>
              </a:ext>
            </a:extLst>
          </p:cNvPr>
          <p:cNvSpPr/>
          <p:nvPr/>
        </p:nvSpPr>
        <p:spPr>
          <a:xfrm>
            <a:off x="1569370" y="4869060"/>
            <a:ext cx="6970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Caso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C5 </a:t>
            </a:r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participe de outros produtos, dentro da mesma ou em outras etapas, os valores e relações contratuais serão apuradas separadamente, para cada produto.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8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MVE – </a:t>
            </a:r>
            <a:r>
              <a:rPr lang="pt-BR" b="1" dirty="0"/>
              <a:t>Detalhamento da Sistemática</a:t>
            </a:r>
          </a:p>
        </p:txBody>
      </p:sp>
      <p:sp>
        <p:nvSpPr>
          <p:cNvPr id="129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0" name="Imagem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grpSp>
        <p:nvGrpSpPr>
          <p:cNvPr id="6" name="Agrupar 51">
            <a:extLst>
              <a:ext uri="{FF2B5EF4-FFF2-40B4-BE49-F238E27FC236}">
                <a16:creationId xmlns:a16="http://schemas.microsoft.com/office/drawing/2014/main" xmlns="" id="{5B5F876A-0EE1-4EA2-A8D1-5CCBE956B3D8}"/>
              </a:ext>
            </a:extLst>
          </p:cNvPr>
          <p:cNvGrpSpPr/>
          <p:nvPr/>
        </p:nvGrpSpPr>
        <p:grpSpPr>
          <a:xfrm>
            <a:off x="1132070" y="2617710"/>
            <a:ext cx="540001" cy="540001"/>
            <a:chOff x="6311539" y="4170568"/>
            <a:chExt cx="378833" cy="407527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DCFA98BA-8558-4C2F-8325-59A2079EA2C1}"/>
                </a:ext>
              </a:extLst>
            </p:cNvPr>
            <p:cNvSpPr/>
            <p:nvPr/>
          </p:nvSpPr>
          <p:spPr>
            <a:xfrm>
              <a:off x="6311539" y="4170568"/>
              <a:ext cx="378833" cy="40752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1C2507FB-0CDB-4366-B0F4-9B80B247BF78}"/>
                </a:ext>
              </a:extLst>
            </p:cNvPr>
            <p:cNvSpPr txBox="1"/>
            <p:nvPr/>
          </p:nvSpPr>
          <p:spPr>
            <a:xfrm>
              <a:off x="6341991" y="4231478"/>
              <a:ext cx="334223" cy="301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4BACC6">
                      <a:lumMod val="50000"/>
                    </a:srgbClr>
                  </a:solidFill>
                </a:rPr>
                <a:t>D1</a:t>
              </a:r>
            </a:p>
          </p:txBody>
        </p:sp>
      </p:grpSp>
      <p:grpSp>
        <p:nvGrpSpPr>
          <p:cNvPr id="9" name="Agrupar 52">
            <a:extLst>
              <a:ext uri="{FF2B5EF4-FFF2-40B4-BE49-F238E27FC236}">
                <a16:creationId xmlns:a16="http://schemas.microsoft.com/office/drawing/2014/main" xmlns="" id="{24B79E3B-2FAF-44E2-B03F-C2888975DC3D}"/>
              </a:ext>
            </a:extLst>
          </p:cNvPr>
          <p:cNvGrpSpPr>
            <a:grpSpLocks noChangeAspect="1"/>
          </p:cNvGrpSpPr>
          <p:nvPr/>
        </p:nvGrpSpPr>
        <p:grpSpPr>
          <a:xfrm>
            <a:off x="4141672" y="2559360"/>
            <a:ext cx="638316" cy="540000"/>
            <a:chOff x="6275476" y="4170568"/>
            <a:chExt cx="613134" cy="557985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D7E86FBF-4ECB-4B1C-BBA4-F95A8D000DE0}"/>
                </a:ext>
              </a:extLst>
            </p:cNvPr>
            <p:cNvSpPr/>
            <p:nvPr/>
          </p:nvSpPr>
          <p:spPr>
            <a:xfrm>
              <a:off x="6320476" y="4170568"/>
              <a:ext cx="518697" cy="557985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C7A9AFB0-2F89-4ED2-B998-23A737387B05}"/>
                </a:ext>
              </a:extLst>
            </p:cNvPr>
            <p:cNvSpPr txBox="1"/>
            <p:nvPr/>
          </p:nvSpPr>
          <p:spPr>
            <a:xfrm>
              <a:off x="6275476" y="4254589"/>
              <a:ext cx="613134" cy="381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79646">
                      <a:lumMod val="50000"/>
                    </a:srgbClr>
                  </a:solidFill>
                </a:rPr>
                <a:t>C5L4</a:t>
              </a:r>
              <a:endParaRPr lang="pt-BR" sz="20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grpSp>
        <p:nvGrpSpPr>
          <p:cNvPr id="12" name="Agrupar 91">
            <a:extLst>
              <a:ext uri="{FF2B5EF4-FFF2-40B4-BE49-F238E27FC236}">
                <a16:creationId xmlns:a16="http://schemas.microsoft.com/office/drawing/2014/main" xmlns="" id="{6EF11474-AC57-40C2-808A-1211EEDC745A}"/>
              </a:ext>
            </a:extLst>
          </p:cNvPr>
          <p:cNvGrpSpPr/>
          <p:nvPr/>
        </p:nvGrpSpPr>
        <p:grpSpPr>
          <a:xfrm>
            <a:off x="1132070" y="3458601"/>
            <a:ext cx="540001" cy="540001"/>
            <a:chOff x="6311539" y="4170568"/>
            <a:chExt cx="378833" cy="407527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95C74823-D4E4-4DF4-96FF-AD26E0BDFFA0}"/>
                </a:ext>
              </a:extLst>
            </p:cNvPr>
            <p:cNvSpPr/>
            <p:nvPr/>
          </p:nvSpPr>
          <p:spPr>
            <a:xfrm>
              <a:off x="6311539" y="4170568"/>
              <a:ext cx="378833" cy="40752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D3B006FB-9D63-4343-AB42-FEEF41707DBE}"/>
                </a:ext>
              </a:extLst>
            </p:cNvPr>
            <p:cNvSpPr txBox="1"/>
            <p:nvPr/>
          </p:nvSpPr>
          <p:spPr>
            <a:xfrm>
              <a:off x="6341991" y="4231478"/>
              <a:ext cx="334223" cy="301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4BACC6">
                      <a:lumMod val="50000"/>
                    </a:srgbClr>
                  </a:solidFill>
                </a:rPr>
                <a:t>D3</a:t>
              </a:r>
              <a:endParaRPr lang="pt-BR" sz="2400" b="1" dirty="0">
                <a:solidFill>
                  <a:srgbClr val="4BACC6">
                    <a:lumMod val="50000"/>
                  </a:srgbClr>
                </a:solidFill>
              </a:endParaRPr>
            </a:p>
          </p:txBody>
        </p:sp>
      </p:grpSp>
      <p:cxnSp>
        <p:nvCxnSpPr>
          <p:cNvPr id="15" name="Conector de Seta Reta 117">
            <a:extLst>
              <a:ext uri="{FF2B5EF4-FFF2-40B4-BE49-F238E27FC236}">
                <a16:creationId xmlns:a16="http://schemas.microsoft.com/office/drawing/2014/main" xmlns="" id="{9C38F044-D1B2-4409-9323-E1E0C26C1230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1651889" y="2825339"/>
            <a:ext cx="2489783" cy="73137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18">
            <a:extLst>
              <a:ext uri="{FF2B5EF4-FFF2-40B4-BE49-F238E27FC236}">
                <a16:creationId xmlns:a16="http://schemas.microsoft.com/office/drawing/2014/main" xmlns="" id="{EDCA3517-19E8-4A95-BC78-DD857570B306}"/>
              </a:ext>
            </a:extLst>
          </p:cNvPr>
          <p:cNvCxnSpPr>
            <a:cxnSpLocks/>
            <a:stCxn id="13" idx="6"/>
            <a:endCxn id="11" idx="1"/>
          </p:cNvCxnSpPr>
          <p:nvPr/>
        </p:nvCxnSpPr>
        <p:spPr>
          <a:xfrm flipV="1">
            <a:off x="1672071" y="2825339"/>
            <a:ext cx="2469601" cy="903263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grupar 91">
            <a:extLst>
              <a:ext uri="{FF2B5EF4-FFF2-40B4-BE49-F238E27FC236}">
                <a16:creationId xmlns:a16="http://schemas.microsoft.com/office/drawing/2014/main" xmlns="" id="{6EF11474-AC57-40C2-808A-1211EEDC745A}"/>
              </a:ext>
            </a:extLst>
          </p:cNvPr>
          <p:cNvGrpSpPr/>
          <p:nvPr/>
        </p:nvGrpSpPr>
        <p:grpSpPr>
          <a:xfrm>
            <a:off x="1132070" y="4299492"/>
            <a:ext cx="540001" cy="540001"/>
            <a:chOff x="6311539" y="4170568"/>
            <a:chExt cx="378833" cy="407527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95C74823-D4E4-4DF4-96FF-AD26E0BDFFA0}"/>
                </a:ext>
              </a:extLst>
            </p:cNvPr>
            <p:cNvSpPr/>
            <p:nvPr/>
          </p:nvSpPr>
          <p:spPr>
            <a:xfrm>
              <a:off x="6311539" y="4170568"/>
              <a:ext cx="378833" cy="40752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D3B006FB-9D63-4343-AB42-FEEF41707DBE}"/>
                </a:ext>
              </a:extLst>
            </p:cNvPr>
            <p:cNvSpPr txBox="1"/>
            <p:nvPr/>
          </p:nvSpPr>
          <p:spPr>
            <a:xfrm>
              <a:off x="6341991" y="4231478"/>
              <a:ext cx="334223" cy="301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4BACC6">
                      <a:lumMod val="50000"/>
                    </a:srgbClr>
                  </a:solidFill>
                </a:rPr>
                <a:t>D4</a:t>
              </a:r>
              <a:endParaRPr lang="pt-BR" sz="2400" b="1" dirty="0">
                <a:solidFill>
                  <a:srgbClr val="4BACC6">
                    <a:lumMod val="50000"/>
                  </a:srgbClr>
                </a:solidFill>
              </a:endParaRPr>
            </a:p>
          </p:txBody>
        </p:sp>
      </p:grpSp>
      <p:cxnSp>
        <p:nvCxnSpPr>
          <p:cNvPr id="20" name="Conector de Seta Reta 118">
            <a:extLst>
              <a:ext uri="{FF2B5EF4-FFF2-40B4-BE49-F238E27FC236}">
                <a16:creationId xmlns:a16="http://schemas.microsoft.com/office/drawing/2014/main" xmlns="" id="{EDCA3517-19E8-4A95-BC78-DD857570B306}"/>
              </a:ext>
            </a:extLst>
          </p:cNvPr>
          <p:cNvCxnSpPr>
            <a:cxnSpLocks/>
            <a:stCxn id="18" idx="6"/>
            <a:endCxn id="11" idx="1"/>
          </p:cNvCxnSpPr>
          <p:nvPr/>
        </p:nvCxnSpPr>
        <p:spPr>
          <a:xfrm flipV="1">
            <a:off x="1672071" y="2825339"/>
            <a:ext cx="2469601" cy="1744154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52">
            <a:extLst>
              <a:ext uri="{FF2B5EF4-FFF2-40B4-BE49-F238E27FC236}">
                <a16:creationId xmlns:a16="http://schemas.microsoft.com/office/drawing/2014/main" xmlns="" id="{24B79E3B-2FAF-44E2-B03F-C2888975DC3D}"/>
              </a:ext>
            </a:extLst>
          </p:cNvPr>
          <p:cNvGrpSpPr>
            <a:grpSpLocks noChangeAspect="1"/>
          </p:cNvGrpSpPr>
          <p:nvPr/>
        </p:nvGrpSpPr>
        <p:grpSpPr>
          <a:xfrm>
            <a:off x="4141672" y="3180673"/>
            <a:ext cx="638316" cy="540000"/>
            <a:chOff x="6275476" y="4170568"/>
            <a:chExt cx="613134" cy="557985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D7E86FBF-4ECB-4B1C-BBA4-F95A8D000DE0}"/>
                </a:ext>
              </a:extLst>
            </p:cNvPr>
            <p:cNvSpPr/>
            <p:nvPr/>
          </p:nvSpPr>
          <p:spPr>
            <a:xfrm>
              <a:off x="6320476" y="4170568"/>
              <a:ext cx="518697" cy="557985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xmlns="" id="{C7A9AFB0-2F89-4ED2-B998-23A737387B05}"/>
                </a:ext>
              </a:extLst>
            </p:cNvPr>
            <p:cNvSpPr txBox="1"/>
            <p:nvPr/>
          </p:nvSpPr>
          <p:spPr>
            <a:xfrm>
              <a:off x="6275476" y="4254589"/>
              <a:ext cx="613134" cy="381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79646">
                      <a:lumMod val="50000"/>
                    </a:srgbClr>
                  </a:solidFill>
                </a:rPr>
                <a:t>C8L2</a:t>
              </a:r>
              <a:endParaRPr lang="pt-BR" sz="20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grpSp>
        <p:nvGrpSpPr>
          <p:cNvPr id="24" name="Agrupar 52">
            <a:extLst>
              <a:ext uri="{FF2B5EF4-FFF2-40B4-BE49-F238E27FC236}">
                <a16:creationId xmlns:a16="http://schemas.microsoft.com/office/drawing/2014/main" xmlns="" id="{24B79E3B-2FAF-44E2-B03F-C2888975DC3D}"/>
              </a:ext>
            </a:extLst>
          </p:cNvPr>
          <p:cNvGrpSpPr>
            <a:grpSpLocks noChangeAspect="1"/>
          </p:cNvGrpSpPr>
          <p:nvPr/>
        </p:nvGrpSpPr>
        <p:grpSpPr>
          <a:xfrm>
            <a:off x="4141672" y="3797621"/>
            <a:ext cx="638316" cy="540000"/>
            <a:chOff x="6275476" y="4170568"/>
            <a:chExt cx="613134" cy="557985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D7E86FBF-4ECB-4B1C-BBA4-F95A8D000DE0}"/>
                </a:ext>
              </a:extLst>
            </p:cNvPr>
            <p:cNvSpPr/>
            <p:nvPr/>
          </p:nvSpPr>
          <p:spPr>
            <a:xfrm>
              <a:off x="6320476" y="4170568"/>
              <a:ext cx="518697" cy="557985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C7A9AFB0-2F89-4ED2-B998-23A737387B05}"/>
                </a:ext>
              </a:extLst>
            </p:cNvPr>
            <p:cNvSpPr txBox="1"/>
            <p:nvPr/>
          </p:nvSpPr>
          <p:spPr>
            <a:xfrm>
              <a:off x="6275476" y="4254589"/>
              <a:ext cx="613134" cy="381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79646">
                      <a:lumMod val="50000"/>
                    </a:srgbClr>
                  </a:solidFill>
                </a:rPr>
                <a:t>C5L3</a:t>
              </a:r>
              <a:endParaRPr lang="pt-BR" sz="20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grpSp>
        <p:nvGrpSpPr>
          <p:cNvPr id="27" name="Agrupar 52">
            <a:extLst>
              <a:ext uri="{FF2B5EF4-FFF2-40B4-BE49-F238E27FC236}">
                <a16:creationId xmlns:a16="http://schemas.microsoft.com/office/drawing/2014/main" xmlns="" id="{24B79E3B-2FAF-44E2-B03F-C2888975DC3D}"/>
              </a:ext>
            </a:extLst>
          </p:cNvPr>
          <p:cNvGrpSpPr>
            <a:grpSpLocks noChangeAspect="1"/>
          </p:cNvGrpSpPr>
          <p:nvPr/>
        </p:nvGrpSpPr>
        <p:grpSpPr>
          <a:xfrm>
            <a:off x="4141672" y="4418934"/>
            <a:ext cx="638316" cy="540000"/>
            <a:chOff x="6275476" y="4170568"/>
            <a:chExt cx="613134" cy="557985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D7E86FBF-4ECB-4B1C-BBA4-F95A8D000DE0}"/>
                </a:ext>
              </a:extLst>
            </p:cNvPr>
            <p:cNvSpPr/>
            <p:nvPr/>
          </p:nvSpPr>
          <p:spPr>
            <a:xfrm>
              <a:off x="6320476" y="4170568"/>
              <a:ext cx="518697" cy="557985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C7A9AFB0-2F89-4ED2-B998-23A737387B05}"/>
                </a:ext>
              </a:extLst>
            </p:cNvPr>
            <p:cNvSpPr txBox="1"/>
            <p:nvPr/>
          </p:nvSpPr>
          <p:spPr>
            <a:xfrm>
              <a:off x="6275476" y="4254589"/>
              <a:ext cx="613134" cy="381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79646">
                      <a:lumMod val="50000"/>
                    </a:srgbClr>
                  </a:solidFill>
                </a:rPr>
                <a:t>C2L3</a:t>
              </a:r>
              <a:endParaRPr lang="pt-BR" sz="20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</p:grpSp>
      <p:cxnSp>
        <p:nvCxnSpPr>
          <p:cNvPr id="30" name="Conector de Seta Reta 117">
            <a:extLst>
              <a:ext uri="{FF2B5EF4-FFF2-40B4-BE49-F238E27FC236}">
                <a16:creationId xmlns:a16="http://schemas.microsoft.com/office/drawing/2014/main" xmlns="" id="{9C38F044-D1B2-4409-9323-E1E0C26C1230}"/>
              </a:ext>
            </a:extLst>
          </p:cNvPr>
          <p:cNvCxnSpPr>
            <a:stCxn id="8" idx="3"/>
            <a:endCxn id="23" idx="1"/>
          </p:cNvCxnSpPr>
          <p:nvPr/>
        </p:nvCxnSpPr>
        <p:spPr>
          <a:xfrm>
            <a:off x="1651889" y="2898476"/>
            <a:ext cx="2489783" cy="548176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117">
            <a:extLst>
              <a:ext uri="{FF2B5EF4-FFF2-40B4-BE49-F238E27FC236}">
                <a16:creationId xmlns:a16="http://schemas.microsoft.com/office/drawing/2014/main" xmlns="" id="{9C38F044-D1B2-4409-9323-E1E0C26C1230}"/>
              </a:ext>
            </a:extLst>
          </p:cNvPr>
          <p:cNvCxnSpPr>
            <a:stCxn id="13" idx="6"/>
            <a:endCxn id="23" idx="1"/>
          </p:cNvCxnSpPr>
          <p:nvPr/>
        </p:nvCxnSpPr>
        <p:spPr>
          <a:xfrm flipV="1">
            <a:off x="1672071" y="3446652"/>
            <a:ext cx="2469601" cy="28195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117">
            <a:extLst>
              <a:ext uri="{FF2B5EF4-FFF2-40B4-BE49-F238E27FC236}">
                <a16:creationId xmlns:a16="http://schemas.microsoft.com/office/drawing/2014/main" xmlns="" id="{9C38F044-D1B2-4409-9323-E1E0C26C1230}"/>
              </a:ext>
            </a:extLst>
          </p:cNvPr>
          <p:cNvCxnSpPr>
            <a:stCxn id="18" idx="6"/>
            <a:endCxn id="23" idx="1"/>
          </p:cNvCxnSpPr>
          <p:nvPr/>
        </p:nvCxnSpPr>
        <p:spPr>
          <a:xfrm flipV="1">
            <a:off x="1672071" y="3446652"/>
            <a:ext cx="2469601" cy="1122841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117">
            <a:extLst>
              <a:ext uri="{FF2B5EF4-FFF2-40B4-BE49-F238E27FC236}">
                <a16:creationId xmlns:a16="http://schemas.microsoft.com/office/drawing/2014/main" xmlns="" id="{9C38F044-D1B2-4409-9323-E1E0C26C1230}"/>
              </a:ext>
            </a:extLst>
          </p:cNvPr>
          <p:cNvCxnSpPr>
            <a:stCxn id="7" idx="6"/>
            <a:endCxn id="26" idx="1"/>
          </p:cNvCxnSpPr>
          <p:nvPr/>
        </p:nvCxnSpPr>
        <p:spPr>
          <a:xfrm>
            <a:off x="1672071" y="2887711"/>
            <a:ext cx="2469601" cy="1175889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117">
            <a:extLst>
              <a:ext uri="{FF2B5EF4-FFF2-40B4-BE49-F238E27FC236}">
                <a16:creationId xmlns:a16="http://schemas.microsoft.com/office/drawing/2014/main" xmlns="" id="{9C38F044-D1B2-4409-9323-E1E0C26C1230}"/>
              </a:ext>
            </a:extLst>
          </p:cNvPr>
          <p:cNvCxnSpPr>
            <a:stCxn id="7" idx="6"/>
            <a:endCxn id="29" idx="1"/>
          </p:cNvCxnSpPr>
          <p:nvPr/>
        </p:nvCxnSpPr>
        <p:spPr>
          <a:xfrm>
            <a:off x="1672071" y="2887711"/>
            <a:ext cx="2469601" cy="1797202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117">
            <a:extLst>
              <a:ext uri="{FF2B5EF4-FFF2-40B4-BE49-F238E27FC236}">
                <a16:creationId xmlns:a16="http://schemas.microsoft.com/office/drawing/2014/main" xmlns="" id="{9C38F044-D1B2-4409-9323-E1E0C26C1230}"/>
              </a:ext>
            </a:extLst>
          </p:cNvPr>
          <p:cNvCxnSpPr>
            <a:stCxn id="13" idx="6"/>
            <a:endCxn id="26" idx="1"/>
          </p:cNvCxnSpPr>
          <p:nvPr/>
        </p:nvCxnSpPr>
        <p:spPr>
          <a:xfrm>
            <a:off x="1672071" y="3728602"/>
            <a:ext cx="2469601" cy="334998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117">
            <a:extLst>
              <a:ext uri="{FF2B5EF4-FFF2-40B4-BE49-F238E27FC236}">
                <a16:creationId xmlns:a16="http://schemas.microsoft.com/office/drawing/2014/main" xmlns="" id="{9C38F044-D1B2-4409-9323-E1E0C26C1230}"/>
              </a:ext>
            </a:extLst>
          </p:cNvPr>
          <p:cNvCxnSpPr>
            <a:stCxn id="13" idx="6"/>
            <a:endCxn id="29" idx="1"/>
          </p:cNvCxnSpPr>
          <p:nvPr/>
        </p:nvCxnSpPr>
        <p:spPr>
          <a:xfrm>
            <a:off x="1672071" y="3728602"/>
            <a:ext cx="2469601" cy="956311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117">
            <a:extLst>
              <a:ext uri="{FF2B5EF4-FFF2-40B4-BE49-F238E27FC236}">
                <a16:creationId xmlns:a16="http://schemas.microsoft.com/office/drawing/2014/main" xmlns="" id="{9C38F044-D1B2-4409-9323-E1E0C26C1230}"/>
              </a:ext>
            </a:extLst>
          </p:cNvPr>
          <p:cNvCxnSpPr>
            <a:stCxn id="19" idx="3"/>
            <a:endCxn id="26" idx="1"/>
          </p:cNvCxnSpPr>
          <p:nvPr/>
        </p:nvCxnSpPr>
        <p:spPr>
          <a:xfrm flipV="1">
            <a:off x="1651889" y="4063600"/>
            <a:ext cx="2489783" cy="516657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117">
            <a:extLst>
              <a:ext uri="{FF2B5EF4-FFF2-40B4-BE49-F238E27FC236}">
                <a16:creationId xmlns:a16="http://schemas.microsoft.com/office/drawing/2014/main" xmlns="" id="{9C38F044-D1B2-4409-9323-E1E0C26C1230}"/>
              </a:ext>
            </a:extLst>
          </p:cNvPr>
          <p:cNvCxnSpPr>
            <a:stCxn id="18" idx="6"/>
            <a:endCxn id="29" idx="1"/>
          </p:cNvCxnSpPr>
          <p:nvPr/>
        </p:nvCxnSpPr>
        <p:spPr>
          <a:xfrm>
            <a:off x="1672071" y="4569493"/>
            <a:ext cx="2469601" cy="11542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ela 38"/>
          <p:cNvGraphicFramePr>
            <a:graphicFrameLocks noGrp="1"/>
          </p:cNvGraphicFramePr>
          <p:nvPr>
            <p:extLst/>
          </p:nvPr>
        </p:nvGraphicFramePr>
        <p:xfrm>
          <a:off x="5628292" y="2475429"/>
          <a:ext cx="3180770" cy="2927985"/>
        </p:xfrm>
        <a:graphic>
          <a:graphicData uri="http://schemas.openxmlformats.org/drawingml/2006/table">
            <a:tbl>
              <a:tblPr/>
              <a:tblGrid>
                <a:gridCol w="1004698"/>
                <a:gridCol w="712620"/>
                <a:gridCol w="881059"/>
                <a:gridCol w="582393"/>
              </a:tblGrid>
              <a:tr h="1674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Comprador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R$ 205,00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R$ 200,00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R$ 195,00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R$ 190,00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pic>
        <p:nvPicPr>
          <p:cNvPr id="40" name="Imagem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6" y="1937283"/>
            <a:ext cx="5843335" cy="416825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xmlns="" id="{54D20743-4173-436B-837A-2C454C2B86DF}"/>
              </a:ext>
            </a:extLst>
          </p:cNvPr>
          <p:cNvSpPr/>
          <p:nvPr/>
        </p:nvSpPr>
        <p:spPr>
          <a:xfrm>
            <a:off x="990358" y="5755789"/>
            <a:ext cx="4977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 Vendedores x </a:t>
            </a:r>
            <a:r>
              <a:rPr lang="pt-BR" sz="2000" b="1" dirty="0" smtClean="0">
                <a:solidFill>
                  <a:srgbClr val="F79646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12 Lances Compradores</a:t>
            </a:r>
            <a:endParaRPr lang="pt-BR" sz="20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2" name="Igual a 48">
            <a:extLst>
              <a:ext uri="{FF2B5EF4-FFF2-40B4-BE49-F238E27FC236}">
                <a16:creationId xmlns:a16="http://schemas.microsoft.com/office/drawing/2014/main" xmlns="" id="{AAB41CEC-ADD7-4AB9-A6C9-E79203BF0123}"/>
              </a:ext>
            </a:extLst>
          </p:cNvPr>
          <p:cNvSpPr/>
          <p:nvPr/>
        </p:nvSpPr>
        <p:spPr>
          <a:xfrm>
            <a:off x="5968003" y="5784394"/>
            <a:ext cx="356196" cy="342900"/>
          </a:xfrm>
          <a:prstGeom prst="mathEqual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xmlns="" id="{54D20743-4173-436B-837A-2C454C2B86DF}"/>
              </a:ext>
            </a:extLst>
          </p:cNvPr>
          <p:cNvSpPr/>
          <p:nvPr/>
        </p:nvSpPr>
        <p:spPr>
          <a:xfrm>
            <a:off x="6324199" y="5755789"/>
            <a:ext cx="1431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36 CCEALs</a:t>
            </a:r>
            <a:endParaRPr lang="pt-BR" sz="2000" b="1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D7E86FBF-4ECB-4B1C-BBA4-F95A8D000DE0}"/>
              </a:ext>
            </a:extLst>
          </p:cNvPr>
          <p:cNvSpPr/>
          <p:nvPr/>
        </p:nvSpPr>
        <p:spPr>
          <a:xfrm>
            <a:off x="4419610" y="5085560"/>
            <a:ext cx="72000" cy="72000"/>
          </a:xfrm>
          <a:prstGeom prst="ellipse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D7E86FBF-4ECB-4B1C-BBA4-F95A8D000DE0}"/>
              </a:ext>
            </a:extLst>
          </p:cNvPr>
          <p:cNvSpPr/>
          <p:nvPr/>
        </p:nvSpPr>
        <p:spPr>
          <a:xfrm>
            <a:off x="4419610" y="5237960"/>
            <a:ext cx="72000" cy="72000"/>
          </a:xfrm>
          <a:prstGeom prst="ellipse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D7E86FBF-4ECB-4B1C-BBA4-F95A8D000DE0}"/>
              </a:ext>
            </a:extLst>
          </p:cNvPr>
          <p:cNvSpPr/>
          <p:nvPr/>
        </p:nvSpPr>
        <p:spPr>
          <a:xfrm>
            <a:off x="4419610" y="5394471"/>
            <a:ext cx="72000" cy="72000"/>
          </a:xfrm>
          <a:prstGeom prst="ellipse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2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MVE – </a:t>
            </a:r>
            <a:r>
              <a:rPr lang="pt-BR" b="1" dirty="0"/>
              <a:t>Detalhamento da Sistemática</a:t>
            </a:r>
          </a:p>
        </p:txBody>
      </p:sp>
      <p:sp>
        <p:nvSpPr>
          <p:cNvPr id="129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0" name="Imagem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2192ADA-8413-4BED-B069-42E984058C34}"/>
              </a:ext>
            </a:extLst>
          </p:cNvPr>
          <p:cNvSpPr/>
          <p:nvPr/>
        </p:nvSpPr>
        <p:spPr>
          <a:xfrm>
            <a:off x="375760" y="5559429"/>
            <a:ext cx="5467179" cy="6545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7270AB2-7D56-4591-8EE5-304DCC7CA4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7D8EA"/>
              </a:clrFrom>
              <a:clrTo>
                <a:srgbClr val="97D8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15064" r="11539" b="9615"/>
          <a:stretch/>
        </p:blipFill>
        <p:spPr>
          <a:xfrm>
            <a:off x="242120" y="5327106"/>
            <a:ext cx="456736" cy="464645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373585" y="1820546"/>
          <a:ext cx="6050047" cy="3577590"/>
        </p:xfrm>
        <a:graphic>
          <a:graphicData uri="http://schemas.openxmlformats.org/drawingml/2006/table">
            <a:tbl>
              <a:tblPr/>
              <a:tblGrid>
                <a:gridCol w="1014171"/>
                <a:gridCol w="1725254"/>
                <a:gridCol w="1041371"/>
                <a:gridCol w="963654"/>
                <a:gridCol w="1305597"/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Vendedor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 Comprador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C5L4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0,423077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205,00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86,73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C8L2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0,423077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200,00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84,62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C5L3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0,846154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195,00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165,00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C2L3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0,423077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190,00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80,38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C8L1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0,846154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188,00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159,08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C2L2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0,846154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188,00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159,08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C2L1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1,269231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185,00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234,81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C5L2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1,692308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185,00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313,08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C1L1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1,269231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180,00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228,46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C3L2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1,269231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180,00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228,46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C3L3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0,423077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180,00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76,15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C7L1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1,269231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180,00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228,46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11,000000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2.044,31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4D20743-4173-436B-837A-2C454C2B86DF}"/>
              </a:ext>
            </a:extLst>
          </p:cNvPr>
          <p:cNvSpPr/>
          <p:nvPr/>
        </p:nvSpPr>
        <p:spPr>
          <a:xfrm>
            <a:off x="6953821" y="3855210"/>
            <a:ext cx="2146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9BBB59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Valor Médio</a:t>
            </a:r>
          </a:p>
          <a:p>
            <a:pPr algn="ctr"/>
            <a:r>
              <a:rPr lang="pt-BR" sz="2000" b="1" dirty="0" smtClean="0">
                <a:solidFill>
                  <a:srgbClr val="9BBB59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R$ 185,85/MWh</a:t>
            </a:r>
            <a:endParaRPr lang="pt-BR" sz="2000" b="1" dirty="0">
              <a:solidFill>
                <a:srgbClr val="9BBB59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4D20743-4173-436B-837A-2C454C2B86DF}"/>
              </a:ext>
            </a:extLst>
          </p:cNvPr>
          <p:cNvSpPr/>
          <p:nvPr/>
        </p:nvSpPr>
        <p:spPr>
          <a:xfrm>
            <a:off x="7231141" y="2647197"/>
            <a:ext cx="1592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9BBB59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R$ 2.044,31</a:t>
            </a:r>
            <a:endParaRPr lang="pt-BR" sz="2000" b="1" dirty="0">
              <a:solidFill>
                <a:srgbClr val="9BBB59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54D20743-4173-436B-837A-2C454C2B86DF}"/>
              </a:ext>
            </a:extLst>
          </p:cNvPr>
          <p:cNvSpPr/>
          <p:nvPr/>
        </p:nvSpPr>
        <p:spPr>
          <a:xfrm>
            <a:off x="7062825" y="3157814"/>
            <a:ext cx="1928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9BBB59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11 MWmédios</a:t>
            </a:r>
            <a:endParaRPr lang="pt-BR" sz="2000" b="1" dirty="0">
              <a:solidFill>
                <a:srgbClr val="9BBB59">
                  <a:lumMod val="50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7231141" y="3063349"/>
            <a:ext cx="159210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5117432" y="1715054"/>
            <a:ext cx="1540042" cy="3688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924801" y="5144356"/>
            <a:ext cx="147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128589" y="2110756"/>
            <a:ext cx="1988843" cy="3033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ED16A4B4-3428-4555-82F5-577BA09FE7C0}"/>
              </a:ext>
            </a:extLst>
          </p:cNvPr>
          <p:cNvSpPr/>
          <p:nvPr/>
        </p:nvSpPr>
        <p:spPr>
          <a:xfrm>
            <a:off x="896183" y="5652597"/>
            <a:ext cx="4663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Este será o valor médio recebido por todas as distribuidoras que tiverem lances atendidos no produto.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54D20743-4173-436B-837A-2C454C2B86DF}"/>
              </a:ext>
            </a:extLst>
          </p:cNvPr>
          <p:cNvSpPr/>
          <p:nvPr/>
        </p:nvSpPr>
        <p:spPr>
          <a:xfrm>
            <a:off x="6796727" y="5175761"/>
            <a:ext cx="24609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Preço de Equilíbrio</a:t>
            </a:r>
          </a:p>
          <a:p>
            <a:pPr algn="ctr"/>
            <a:r>
              <a:rPr lang="pt-BR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(R$ 180,00/MWh)</a:t>
            </a:r>
            <a:endParaRPr lang="pt-BR" sz="2000" dirty="0">
              <a:solidFill>
                <a:srgbClr val="F79646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54D20743-4173-436B-837A-2C454C2B86DF}"/>
              </a:ext>
            </a:extLst>
          </p:cNvPr>
          <p:cNvSpPr/>
          <p:nvPr/>
        </p:nvSpPr>
        <p:spPr>
          <a:xfrm>
            <a:off x="7644715" y="4583906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&gt;=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9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3" grpId="0" animBg="1"/>
      <p:bldP spid="14" grpId="0" animBg="1"/>
      <p:bldP spid="15" grpId="0" animBg="1"/>
      <p:bldP spid="15" grpId="1" animBg="1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de cantos arredondados 10"/>
          <p:cNvSpPr/>
          <p:nvPr/>
        </p:nvSpPr>
        <p:spPr>
          <a:xfrm>
            <a:off x="667142" y="1163723"/>
            <a:ext cx="8203589" cy="47558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  <a:buClr>
                <a:srgbClr val="92D050"/>
              </a:buClr>
            </a:pP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Principais alterações </a:t>
            </a: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na Liquidação Financeira do 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MVE </a:t>
            </a: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(a partir de Jan/2021):</a:t>
            </a:r>
            <a:endParaRPr lang="pt-BR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Apuração 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da 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liquidação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por </a:t>
            </a: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contrato 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(antes realizada por produto);</a:t>
            </a: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Cálculo do 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ressarcimento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desvinculado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da apuração do mês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;</a:t>
            </a: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Em caso de desligamento do agente comprador da CCEE, 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este 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ficará obrigado a pagar à distribuidora penalidade de multa por resolução contratual igual a 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30% do valor do preço de venda </a:t>
            </a:r>
            <a:r>
              <a:rPr lang="pt-BR" sz="16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médio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da energia </a:t>
            </a:r>
            <a:r>
              <a:rPr lang="pt-BR" sz="16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até o mês de desligamento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multiplicado pelo volume de energia contratada remanescente entre a data do desligamento e o término do </a:t>
            </a: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contrato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Liquidação Financeira do </a:t>
            </a:r>
            <a:r>
              <a:rPr lang="pt-BR" dirty="0" smtClean="0"/>
              <a:t>MVE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1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de cantos arredondados 10"/>
          <p:cNvSpPr/>
          <p:nvPr/>
        </p:nvSpPr>
        <p:spPr>
          <a:xfrm>
            <a:off x="667142" y="1163723"/>
            <a:ext cx="8739617" cy="158998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  <a:buClr>
                <a:srgbClr val="92D050"/>
              </a:buClr>
            </a:pP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MVE002 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Determinação dos Montantes </a:t>
            </a: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Contratuais</a:t>
            </a:r>
          </a:p>
          <a:p>
            <a:pPr marL="742950" lvl="1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Determinar, com base no resultado das negociações do leilão, os montantes contratuais entre vendedores e os respectivos compradores do mesmo </a:t>
            </a:r>
            <a:r>
              <a:rPr lang="pt-B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produto.</a:t>
            </a: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Relatórios - DRI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48133"/>
              </p:ext>
            </p:extLst>
          </p:nvPr>
        </p:nvGraphicFramePr>
        <p:xfrm>
          <a:off x="340587" y="4014933"/>
          <a:ext cx="11510826" cy="206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lanilha" r:id="rId7" imgW="15487588" imgH="2781396" progId="Excel.Sheet.12">
                  <p:embed/>
                </p:oleObj>
              </mc:Choice>
              <mc:Fallback>
                <p:oleObj name="Planilha" r:id="rId7" imgW="15487588" imgH="2781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587" y="4014933"/>
                        <a:ext cx="11510826" cy="206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eta para baixo 9"/>
          <p:cNvSpPr/>
          <p:nvPr/>
        </p:nvSpPr>
        <p:spPr>
          <a:xfrm>
            <a:off x="4905700" y="4236569"/>
            <a:ext cx="346841" cy="4309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direita 10"/>
          <p:cNvSpPr/>
          <p:nvPr/>
        </p:nvSpPr>
        <p:spPr>
          <a:xfrm rot="16200000">
            <a:off x="8500327" y="1212130"/>
            <a:ext cx="293363" cy="634224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5486397" y="2798232"/>
            <a:ext cx="1219204" cy="1755225"/>
            <a:chOff x="5486397" y="2829780"/>
            <a:chExt cx="1219204" cy="1755225"/>
          </a:xfrm>
        </p:grpSpPr>
        <p:graphicFrame>
          <p:nvGraphicFramePr>
            <p:cNvPr id="9" name="Obje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4081719"/>
                </p:ext>
              </p:extLst>
            </p:nvPr>
          </p:nvGraphicFramePr>
          <p:xfrm>
            <a:off x="5486397" y="2829780"/>
            <a:ext cx="1219204" cy="1212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Planilha" r:id="rId10" imgW="1638271" imgH="1628779" progId="Excel.Sheet.12">
                    <p:embed/>
                  </p:oleObj>
                </mc:Choice>
                <mc:Fallback>
                  <p:oleObj name="Planilha" r:id="rId10" imgW="1638271" imgH="1628779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486397" y="2829780"/>
                          <a:ext cx="1219204" cy="12121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Seta para baixo 12"/>
            <p:cNvSpPr/>
            <p:nvPr/>
          </p:nvSpPr>
          <p:spPr>
            <a:xfrm>
              <a:off x="5922579" y="4154081"/>
              <a:ext cx="346841" cy="430924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tângulo de cantos arredondados 10"/>
          <p:cNvSpPr/>
          <p:nvPr/>
        </p:nvSpPr>
        <p:spPr>
          <a:xfrm>
            <a:off x="7062960" y="3853289"/>
            <a:ext cx="2720216" cy="3998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ctr">
              <a:lnSpc>
                <a:spcPct val="120000"/>
              </a:lnSpc>
              <a:buClr>
                <a:srgbClr val="92D050"/>
              </a:buClr>
            </a:pPr>
            <a:r>
              <a:rPr lang="pt-BR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Resultados por contrato</a:t>
            </a:r>
            <a:endParaRPr lang="pt-BR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024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de cantos arredondados 10"/>
          <p:cNvSpPr/>
          <p:nvPr/>
        </p:nvSpPr>
        <p:spPr>
          <a:xfrm>
            <a:off x="667142" y="1163723"/>
            <a:ext cx="8739617" cy="158998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  <a:buClr>
                <a:srgbClr val="92D050"/>
              </a:buClr>
            </a:pP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MVE003 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Determinação dos Valores a </a:t>
            </a: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Liquidar</a:t>
            </a:r>
          </a:p>
          <a:p>
            <a:pPr marL="742950" lvl="1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Determinar os valores a liquidar decorrentes das negociações no âmbito do MVE, incluindo-se eventuais acertos financeiros do mecanismo.</a:t>
            </a: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Relatórios - DRI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51157"/>
              </p:ext>
            </p:extLst>
          </p:nvPr>
        </p:nvGraphicFramePr>
        <p:xfrm>
          <a:off x="1869201" y="2297642"/>
          <a:ext cx="7276899" cy="203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Planilha" r:id="rId7" imgW="9315390" imgH="2609718" progId="Excel.Sheet.12">
                  <p:embed/>
                </p:oleObj>
              </mc:Choice>
              <mc:Fallback>
                <p:oleObj name="Planilha" r:id="rId7" imgW="9315390" imgH="26097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9201" y="2297642"/>
                        <a:ext cx="7276899" cy="2038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040715"/>
              </p:ext>
            </p:extLst>
          </p:nvPr>
        </p:nvGraphicFramePr>
        <p:xfrm>
          <a:off x="1869200" y="4503165"/>
          <a:ext cx="7276900" cy="206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lanilha" r:id="rId10" imgW="9315390" imgH="2638331" progId="Excel.Sheet.12">
                  <p:embed/>
                </p:oleObj>
              </mc:Choice>
              <mc:Fallback>
                <p:oleObj name="Planilha" r:id="rId10" imgW="9315390" imgH="26383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69200" y="4503165"/>
                        <a:ext cx="7276900" cy="2061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eta para baixo 9"/>
          <p:cNvSpPr/>
          <p:nvPr/>
        </p:nvSpPr>
        <p:spPr>
          <a:xfrm>
            <a:off x="5169300" y="2538248"/>
            <a:ext cx="346841" cy="4309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5169300" y="4740158"/>
            <a:ext cx="346841" cy="4309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262102" y="5959365"/>
            <a:ext cx="285569" cy="1474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262102" y="3740155"/>
            <a:ext cx="285569" cy="1474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19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6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de cantos arredondados 10"/>
          <p:cNvSpPr/>
          <p:nvPr/>
        </p:nvSpPr>
        <p:spPr>
          <a:xfrm>
            <a:off x="667142" y="1163723"/>
            <a:ext cx="8739617" cy="158998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  <a:buClr>
                <a:srgbClr val="92D050"/>
              </a:buClr>
            </a:pP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LFMVE001 - Resultado da Liquidação do Mecanismo de Venda de Excedente </a:t>
            </a:r>
            <a:endParaRPr lang="pt-BR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</a:t>
            </a:r>
            <a:r>
              <a:rPr lang="pt-B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presentar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aos agentes das classes Gerador, Comercializador e Distribuidor, informações referentes ao resultado da liquidação financeira do Mecanismo de Venda de Excedentes.</a:t>
            </a: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Relatórios - DRI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722262"/>
              </p:ext>
            </p:extLst>
          </p:nvPr>
        </p:nvGraphicFramePr>
        <p:xfrm>
          <a:off x="321951" y="2498046"/>
          <a:ext cx="2496699" cy="141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Planilha" r:id="rId7" imgW="3038454" imgH="1724066" progId="Excel.Sheet.12">
                  <p:embed/>
                </p:oleObj>
              </mc:Choice>
              <mc:Fallback>
                <p:oleObj name="Planilha" r:id="rId7" imgW="3038454" imgH="1724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951" y="2498046"/>
                        <a:ext cx="2496699" cy="1416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04329"/>
              </p:ext>
            </p:extLst>
          </p:nvPr>
        </p:nvGraphicFramePr>
        <p:xfrm>
          <a:off x="321951" y="4258883"/>
          <a:ext cx="11548099" cy="202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Planilha" r:id="rId10" imgW="14220755" imgH="2495536" progId="Excel.Sheet.12">
                  <p:embed/>
                </p:oleObj>
              </mc:Choice>
              <mc:Fallback>
                <p:oleObj name="Planilha" r:id="rId10" imgW="14220755" imgH="24955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1951" y="4258883"/>
                        <a:ext cx="11548099" cy="2025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eta para baixo 13"/>
          <p:cNvSpPr/>
          <p:nvPr/>
        </p:nvSpPr>
        <p:spPr>
          <a:xfrm>
            <a:off x="1059756" y="2498046"/>
            <a:ext cx="346841" cy="4309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2199579" y="2498046"/>
            <a:ext cx="346841" cy="4309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3282694" y="4381462"/>
            <a:ext cx="346841" cy="4309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2809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de cantos arredondados 10"/>
          <p:cNvSpPr/>
          <p:nvPr/>
        </p:nvSpPr>
        <p:spPr>
          <a:xfrm>
            <a:off x="667142" y="1163723"/>
            <a:ext cx="8739617" cy="158998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  <a:buClr>
                <a:srgbClr val="92D050"/>
              </a:buClr>
            </a:pP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LFMVE002 - Multa por Resolução </a:t>
            </a: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Contratual (Novo)</a:t>
            </a:r>
          </a:p>
          <a:p>
            <a:pPr marL="742950" lvl="1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Apresentar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aos agentes as informações referentes às multas por resolução contratual do MVE, que devem ser quitadas bilateralmente.</a:t>
            </a: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Relatórios - DRI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29748"/>
              </p:ext>
            </p:extLst>
          </p:nvPr>
        </p:nvGraphicFramePr>
        <p:xfrm>
          <a:off x="2205038" y="3528738"/>
          <a:ext cx="778192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Planilha" r:id="rId7" imgW="7781855" imgH="2466923" progId="Excel.Sheet.12">
                  <p:embed/>
                </p:oleObj>
              </mc:Choice>
              <mc:Fallback>
                <p:oleObj name="Planilha" r:id="rId7" imgW="7781855" imgH="24669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5038" y="3528738"/>
                        <a:ext cx="7781925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050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MVE v.2021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8377" t="13972" r="2183" b="31376"/>
          <a:stretch/>
        </p:blipFill>
        <p:spPr>
          <a:xfrm>
            <a:off x="-10205" y="443725"/>
            <a:ext cx="12252433" cy="641980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972050" y="3144005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093" indent="-241093" algn="just" defTabSz="410751" hangingPunct="0">
              <a:buFont typeface="Wingdings" panose="05000000000000000000" pitchFamily="2" charset="2"/>
              <a:buChar char="§"/>
            </a:pPr>
            <a:r>
              <a:rPr lang="pt-BR" sz="3200" b="1" kern="0" dirty="0" smtClean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Novidades!!!</a:t>
            </a:r>
            <a:endParaRPr lang="pt-BR" sz="3200" b="1" kern="0" dirty="0">
              <a:solidFill>
                <a:srgbClr val="FFFFFF"/>
              </a:solidFill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66813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ângulo 106"/>
          <p:cNvSpPr/>
          <p:nvPr/>
        </p:nvSpPr>
        <p:spPr>
          <a:xfrm>
            <a:off x="1135385" y="5391257"/>
            <a:ext cx="9168086" cy="1118572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58750" cmpd="tri">
            <a:gradFill>
              <a:gsLst>
                <a:gs pos="34000">
                  <a:srgbClr val="92D050"/>
                </a:gs>
                <a:gs pos="62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3113315" y="4388729"/>
            <a:ext cx="5339101" cy="832935"/>
            <a:chOff x="2267744" y="4252249"/>
            <a:chExt cx="5339101" cy="832935"/>
          </a:xfrm>
        </p:grpSpPr>
        <p:grpSp>
          <p:nvGrpSpPr>
            <p:cNvPr id="39" name="Grupo 38"/>
            <p:cNvGrpSpPr/>
            <p:nvPr/>
          </p:nvGrpSpPr>
          <p:grpSpPr>
            <a:xfrm>
              <a:off x="2267744" y="4252249"/>
              <a:ext cx="1080120" cy="256871"/>
              <a:chOff x="2267744" y="4324257"/>
              <a:chExt cx="1080120" cy="256871"/>
            </a:xfrm>
          </p:grpSpPr>
          <p:sp>
            <p:nvSpPr>
              <p:cNvPr id="51" name="Retângulo 50"/>
              <p:cNvSpPr/>
              <p:nvPr/>
            </p:nvSpPr>
            <p:spPr>
              <a:xfrm>
                <a:off x="2267744" y="4360381"/>
                <a:ext cx="1080120" cy="22074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tângulo 51"/>
              <p:cNvSpPr/>
              <p:nvPr/>
            </p:nvSpPr>
            <p:spPr>
              <a:xfrm>
                <a:off x="2294670" y="4324257"/>
                <a:ext cx="1026268" cy="22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2765116" y="4529040"/>
              <a:ext cx="4315642" cy="556144"/>
              <a:chOff x="2765116" y="4597940"/>
              <a:chExt cx="4315642" cy="556144"/>
            </a:xfrm>
          </p:grpSpPr>
          <p:sp>
            <p:nvSpPr>
              <p:cNvPr id="46" name="Triângulo isósceles 45"/>
              <p:cNvSpPr/>
              <p:nvPr/>
            </p:nvSpPr>
            <p:spPr>
              <a:xfrm>
                <a:off x="4486065" y="4772469"/>
                <a:ext cx="852481" cy="381615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upo 46"/>
              <p:cNvGrpSpPr/>
              <p:nvPr/>
            </p:nvGrpSpPr>
            <p:grpSpPr>
              <a:xfrm>
                <a:off x="2765116" y="4597940"/>
                <a:ext cx="4315642" cy="102831"/>
                <a:chOff x="2765116" y="4597940"/>
                <a:chExt cx="4315642" cy="102831"/>
              </a:xfrm>
            </p:grpSpPr>
            <p:cxnSp>
              <p:nvCxnSpPr>
                <p:cNvPr id="48" name="Conector reto 47"/>
                <p:cNvCxnSpPr/>
                <p:nvPr/>
              </p:nvCxnSpPr>
              <p:spPr>
                <a:xfrm>
                  <a:off x="2765116" y="4700771"/>
                  <a:ext cx="4315642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to 48"/>
                <p:cNvCxnSpPr/>
                <p:nvPr/>
              </p:nvCxnSpPr>
              <p:spPr>
                <a:xfrm>
                  <a:off x="2770114" y="4597940"/>
                  <a:ext cx="1686" cy="9329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to 49"/>
                <p:cNvCxnSpPr/>
                <p:nvPr/>
              </p:nvCxnSpPr>
              <p:spPr>
                <a:xfrm>
                  <a:off x="7054928" y="4597940"/>
                  <a:ext cx="1686" cy="9329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upo 42"/>
            <p:cNvGrpSpPr/>
            <p:nvPr/>
          </p:nvGrpSpPr>
          <p:grpSpPr>
            <a:xfrm>
              <a:off x="6526725" y="4252249"/>
              <a:ext cx="1080120" cy="256871"/>
              <a:chOff x="2267744" y="4324257"/>
              <a:chExt cx="1080120" cy="256871"/>
            </a:xfrm>
          </p:grpSpPr>
          <p:sp>
            <p:nvSpPr>
              <p:cNvPr id="44" name="Retângulo 43"/>
              <p:cNvSpPr/>
              <p:nvPr/>
            </p:nvSpPr>
            <p:spPr>
              <a:xfrm>
                <a:off x="2267744" y="4360381"/>
                <a:ext cx="1080120" cy="22074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tângulo 44"/>
              <p:cNvSpPr/>
              <p:nvPr/>
            </p:nvSpPr>
            <p:spPr>
              <a:xfrm>
                <a:off x="2294670" y="4324257"/>
                <a:ext cx="1026268" cy="22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3" name="Retângulo 52"/>
          <p:cNvSpPr/>
          <p:nvPr/>
        </p:nvSpPr>
        <p:spPr>
          <a:xfrm>
            <a:off x="5293858" y="4816055"/>
            <a:ext cx="946673" cy="49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54" name="Imagem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525" y="828612"/>
            <a:ext cx="3592681" cy="1885268"/>
          </a:xfrm>
          <a:prstGeom prst="rect">
            <a:avLst/>
          </a:prstGeom>
        </p:spPr>
      </p:pic>
      <p:grpSp>
        <p:nvGrpSpPr>
          <p:cNvPr id="55" name="Grupo 54"/>
          <p:cNvGrpSpPr/>
          <p:nvPr/>
        </p:nvGrpSpPr>
        <p:grpSpPr>
          <a:xfrm>
            <a:off x="1413020" y="819138"/>
            <a:ext cx="2569229" cy="3178390"/>
            <a:chOff x="567449" y="686357"/>
            <a:chExt cx="2569229" cy="3178390"/>
          </a:xfrm>
        </p:grpSpPr>
        <p:pic>
          <p:nvPicPr>
            <p:cNvPr id="56" name="Imagem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49" y="1484784"/>
              <a:ext cx="2569229" cy="2379963"/>
            </a:xfrm>
            <a:prstGeom prst="rect">
              <a:avLst/>
            </a:prstGeom>
          </p:spPr>
        </p:pic>
        <p:grpSp>
          <p:nvGrpSpPr>
            <p:cNvPr id="57" name="Grupo 56"/>
            <p:cNvGrpSpPr/>
            <p:nvPr/>
          </p:nvGrpSpPr>
          <p:grpSpPr>
            <a:xfrm>
              <a:off x="799350" y="686357"/>
              <a:ext cx="1525161" cy="1641258"/>
              <a:chOff x="-2108974" y="1310262"/>
              <a:chExt cx="1525161" cy="1641258"/>
            </a:xfrm>
          </p:grpSpPr>
          <p:pic>
            <p:nvPicPr>
              <p:cNvPr id="58" name="Imagem 5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84728" y="1310262"/>
                <a:ext cx="1076670" cy="1251266"/>
              </a:xfrm>
              <a:prstGeom prst="rect">
                <a:avLst/>
              </a:prstGeom>
            </p:spPr>
          </p:pic>
          <p:sp>
            <p:nvSpPr>
              <p:cNvPr id="59" name="CaixaDeTexto 58"/>
              <p:cNvSpPr txBox="1"/>
              <p:nvPr/>
            </p:nvSpPr>
            <p:spPr>
              <a:xfrm>
                <a:off x="-2108974" y="2420605"/>
                <a:ext cx="1525161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rgbClr val="F79646">
                        <a:lumMod val="75000"/>
                      </a:srgbClr>
                    </a:solidFill>
                  </a:rPr>
                  <a:t>Distribuidoras</a:t>
                </a:r>
              </a:p>
              <a:p>
                <a:pPr algn="ctr"/>
                <a:r>
                  <a:rPr lang="pt-BR" sz="1000" b="1" dirty="0">
                    <a:solidFill>
                      <a:srgbClr val="F79646">
                        <a:lumMod val="75000"/>
                      </a:srgbClr>
                    </a:solidFill>
                  </a:rPr>
                  <a:t>(Vendedores)</a:t>
                </a:r>
              </a:p>
            </p:txBody>
          </p:sp>
        </p:grpSp>
      </p:grpSp>
      <p:grpSp>
        <p:nvGrpSpPr>
          <p:cNvPr id="60" name="Grupo 59"/>
          <p:cNvGrpSpPr/>
          <p:nvPr/>
        </p:nvGrpSpPr>
        <p:grpSpPr>
          <a:xfrm>
            <a:off x="3167221" y="3899900"/>
            <a:ext cx="947056" cy="676791"/>
            <a:chOff x="7666502" y="3287717"/>
            <a:chExt cx="1112832" cy="898837"/>
          </a:xfrm>
        </p:grpSpPr>
        <p:sp>
          <p:nvSpPr>
            <p:cNvPr id="61" name="Retângulo 60"/>
            <p:cNvSpPr/>
            <p:nvPr/>
          </p:nvSpPr>
          <p:spPr>
            <a:xfrm>
              <a:off x="7753066" y="3287717"/>
              <a:ext cx="1026268" cy="8353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7666502" y="3351202"/>
              <a:ext cx="1026268" cy="8353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7422843" y="3684258"/>
            <a:ext cx="947056" cy="890707"/>
            <a:chOff x="7666502" y="3287717"/>
            <a:chExt cx="1112832" cy="898837"/>
          </a:xfrm>
        </p:grpSpPr>
        <p:sp>
          <p:nvSpPr>
            <p:cNvPr id="64" name="Retângulo 63"/>
            <p:cNvSpPr/>
            <p:nvPr/>
          </p:nvSpPr>
          <p:spPr>
            <a:xfrm>
              <a:off x="7753066" y="3287717"/>
              <a:ext cx="1026268" cy="8353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7666502" y="3351202"/>
              <a:ext cx="1026268" cy="8353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</p:grpSp>
      <p:sp>
        <p:nvSpPr>
          <p:cNvPr id="67" name="Retângulo 66"/>
          <p:cNvSpPr/>
          <p:nvPr/>
        </p:nvSpPr>
        <p:spPr>
          <a:xfrm>
            <a:off x="1516337" y="5627378"/>
            <a:ext cx="840680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No MVE as distribuidoras realizam lances de venda e os agentes do ACL lances de compra, para cada produto da rodada.</a:t>
            </a:r>
          </a:p>
        </p:txBody>
      </p:sp>
      <p:sp>
        <p:nvSpPr>
          <p:cNvPr id="68" name="Seta para a direita 67"/>
          <p:cNvSpPr/>
          <p:nvPr/>
        </p:nvSpPr>
        <p:spPr>
          <a:xfrm rot="8282658">
            <a:off x="7165360" y="3288364"/>
            <a:ext cx="354397" cy="4253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69" name="Grupo 68"/>
          <p:cNvGrpSpPr/>
          <p:nvPr/>
        </p:nvGrpSpPr>
        <p:grpSpPr>
          <a:xfrm>
            <a:off x="4715216" y="613152"/>
            <a:ext cx="2124150" cy="1755835"/>
            <a:chOff x="3871846" y="665053"/>
            <a:chExt cx="2124150" cy="1755835"/>
          </a:xfrm>
        </p:grpSpPr>
        <p:sp>
          <p:nvSpPr>
            <p:cNvPr id="70" name="Retângulo 69"/>
            <p:cNvSpPr/>
            <p:nvPr/>
          </p:nvSpPr>
          <p:spPr>
            <a:xfrm>
              <a:off x="3871846" y="908720"/>
              <a:ext cx="2124150" cy="151216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grpSp>
          <p:nvGrpSpPr>
            <p:cNvPr id="71" name="Grupo 70"/>
            <p:cNvGrpSpPr/>
            <p:nvPr/>
          </p:nvGrpSpPr>
          <p:grpSpPr>
            <a:xfrm>
              <a:off x="3937982" y="665053"/>
              <a:ext cx="1991879" cy="1640883"/>
              <a:chOff x="3542750" y="3326544"/>
              <a:chExt cx="1991879" cy="1640883"/>
            </a:xfrm>
          </p:grpSpPr>
          <p:grpSp>
            <p:nvGrpSpPr>
              <p:cNvPr id="72" name="Grupo 71"/>
              <p:cNvGrpSpPr/>
              <p:nvPr/>
            </p:nvGrpSpPr>
            <p:grpSpPr>
              <a:xfrm>
                <a:off x="3542750" y="3326544"/>
                <a:ext cx="1991879" cy="1640883"/>
                <a:chOff x="3542750" y="3326544"/>
                <a:chExt cx="1991879" cy="1640883"/>
              </a:xfrm>
            </p:grpSpPr>
            <p:pic>
              <p:nvPicPr>
                <p:cNvPr id="74" name="Imagem 73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B9C9D8"/>
                    </a:clrFrom>
                    <a:clrTo>
                      <a:srgbClr val="B9C9D8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7621"/>
                <a:stretch/>
              </p:blipFill>
              <p:spPr>
                <a:xfrm>
                  <a:off x="3542750" y="3326544"/>
                  <a:ext cx="1991879" cy="1640883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75" name="Retângulo 74"/>
                <p:cNvSpPr/>
                <p:nvPr/>
              </p:nvSpPr>
              <p:spPr>
                <a:xfrm>
                  <a:off x="4211960" y="3765416"/>
                  <a:ext cx="576064" cy="99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3" name="CaixaDeTexto 72"/>
              <p:cNvSpPr txBox="1"/>
              <p:nvPr/>
            </p:nvSpPr>
            <p:spPr>
              <a:xfrm>
                <a:off x="3792164" y="3704002"/>
                <a:ext cx="147431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CCEAL</a:t>
                </a:r>
                <a:endParaRPr lang="pt-BR" sz="1000" b="1" dirty="0">
                  <a:solidFill>
                    <a:prstClr val="black"/>
                  </a:solidFill>
                  <a:latin typeface="Corbel" panose="020B0503020204020204" pitchFamily="34" charset="0"/>
                </a:endParaRPr>
              </a:p>
            </p:txBody>
          </p:sp>
        </p:grpSp>
      </p:grpSp>
      <p:grpSp>
        <p:nvGrpSpPr>
          <p:cNvPr id="76" name="Grupo 75"/>
          <p:cNvGrpSpPr/>
          <p:nvPr/>
        </p:nvGrpSpPr>
        <p:grpSpPr>
          <a:xfrm>
            <a:off x="7865843" y="819138"/>
            <a:ext cx="2124500" cy="2613194"/>
            <a:chOff x="7056012" y="620688"/>
            <a:chExt cx="2124500" cy="2613194"/>
          </a:xfrm>
        </p:grpSpPr>
        <p:grpSp>
          <p:nvGrpSpPr>
            <p:cNvPr id="77" name="Grupo 76"/>
            <p:cNvGrpSpPr/>
            <p:nvPr/>
          </p:nvGrpSpPr>
          <p:grpSpPr>
            <a:xfrm>
              <a:off x="7056012" y="620688"/>
              <a:ext cx="1762021" cy="1747356"/>
              <a:chOff x="-7672221" y="1196352"/>
              <a:chExt cx="1762021" cy="1747356"/>
            </a:xfrm>
          </p:grpSpPr>
          <p:pic>
            <p:nvPicPr>
              <p:cNvPr id="79" name="Imagem 7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331271" y="1196352"/>
                <a:ext cx="1080120" cy="1252312"/>
              </a:xfrm>
              <a:prstGeom prst="rect">
                <a:avLst/>
              </a:prstGeom>
            </p:spPr>
          </p:pic>
          <p:sp>
            <p:nvSpPr>
              <p:cNvPr id="80" name="CaixaDeTexto 79"/>
              <p:cNvSpPr txBox="1"/>
              <p:nvPr/>
            </p:nvSpPr>
            <p:spPr>
              <a:xfrm>
                <a:off x="-7672221" y="2420488"/>
                <a:ext cx="17620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rgbClr val="002060"/>
                    </a:solidFill>
                  </a:rPr>
                  <a:t>Compradores</a:t>
                </a:r>
              </a:p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</a:rPr>
                  <a:t>(Demais agentes de mercado)</a:t>
                </a:r>
              </a:p>
            </p:txBody>
          </p:sp>
        </p:grpSp>
        <p:sp>
          <p:nvSpPr>
            <p:cNvPr id="78" name="CaixaDeTexto 77"/>
            <p:cNvSpPr txBox="1"/>
            <p:nvPr/>
          </p:nvSpPr>
          <p:spPr>
            <a:xfrm>
              <a:off x="7058979" y="2402885"/>
              <a:ext cx="2121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b="1" dirty="0">
                  <a:solidFill>
                    <a:srgbClr val="002060"/>
                  </a:solidFill>
                  <a:latin typeface="Corbel" panose="020B0503020204020204" pitchFamily="34" charset="0"/>
                </a:rPr>
                <a:t>Geradores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b="1" dirty="0">
                  <a:solidFill>
                    <a:srgbClr val="002060"/>
                  </a:solidFill>
                  <a:latin typeface="Corbel" panose="020B0503020204020204" pitchFamily="34" charset="0"/>
                </a:rPr>
                <a:t>PIE, Autoprodutores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b="1" dirty="0">
                  <a:solidFill>
                    <a:srgbClr val="002060"/>
                  </a:solidFill>
                  <a:latin typeface="Corbel" panose="020B0503020204020204" pitchFamily="34" charset="0"/>
                </a:rPr>
                <a:t>Comercializadores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b="1" dirty="0">
                  <a:solidFill>
                    <a:srgbClr val="002060"/>
                  </a:solidFill>
                  <a:latin typeface="Corbel" panose="020B0503020204020204" pitchFamily="34" charset="0"/>
                </a:rPr>
                <a:t>Consumidores</a:t>
              </a:r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4414713" y="3042260"/>
            <a:ext cx="2736304" cy="1849918"/>
            <a:chOff x="3544153" y="2905780"/>
            <a:chExt cx="2736304" cy="1849918"/>
          </a:xfrm>
        </p:grpSpPr>
        <p:sp>
          <p:nvSpPr>
            <p:cNvPr id="82" name="Elipse 81"/>
            <p:cNvSpPr/>
            <p:nvPr/>
          </p:nvSpPr>
          <p:spPr>
            <a:xfrm>
              <a:off x="3544153" y="2905780"/>
              <a:ext cx="2736304" cy="1675348"/>
            </a:xfrm>
            <a:prstGeom prst="ellips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4469716" y="2905780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rgbClr val="C0504D">
                      <a:lumMod val="75000"/>
                    </a:srgbClr>
                  </a:solidFill>
                </a:rPr>
                <a:t>MVE</a:t>
              </a:r>
              <a:endParaRPr lang="pt-BR" sz="2400" b="1" dirty="0">
                <a:solidFill>
                  <a:srgbClr val="C0504D">
                    <a:lumMod val="75000"/>
                  </a:srgbClr>
                </a:solidFill>
              </a:endParaRPr>
            </a:p>
          </p:txBody>
        </p:sp>
        <p:pic>
          <p:nvPicPr>
            <p:cNvPr id="84" name="Imagem 8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87" y="3338338"/>
              <a:ext cx="1427794" cy="1417360"/>
            </a:xfrm>
            <a:prstGeom prst="rect">
              <a:avLst/>
            </a:prstGeom>
          </p:spPr>
        </p:pic>
      </p:grpSp>
      <p:sp>
        <p:nvSpPr>
          <p:cNvPr id="85" name="Seta para a direita 84"/>
          <p:cNvSpPr/>
          <p:nvPr/>
        </p:nvSpPr>
        <p:spPr>
          <a:xfrm rot="16200000">
            <a:off x="5605667" y="2483904"/>
            <a:ext cx="354397" cy="42534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86" name="Conector de seta reta 85"/>
          <p:cNvCxnSpPr/>
          <p:nvPr/>
        </p:nvCxnSpPr>
        <p:spPr>
          <a:xfrm flipV="1">
            <a:off x="3905403" y="1953507"/>
            <a:ext cx="493173" cy="5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ector de seta reta 86"/>
          <p:cNvCxnSpPr/>
          <p:nvPr/>
        </p:nvCxnSpPr>
        <p:spPr>
          <a:xfrm flipV="1">
            <a:off x="7084638" y="1952949"/>
            <a:ext cx="493173" cy="5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CaixaDeTexto 87"/>
          <p:cNvSpPr txBox="1"/>
          <p:nvPr/>
        </p:nvSpPr>
        <p:spPr>
          <a:xfrm>
            <a:off x="7376246" y="3781504"/>
            <a:ext cx="977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</a:rPr>
              <a:t>Produto XYZ</a:t>
            </a:r>
          </a:p>
          <a:p>
            <a:r>
              <a:rPr lang="pt-BR" sz="1200" b="1" dirty="0">
                <a:solidFill>
                  <a:srgbClr val="002060"/>
                </a:solidFill>
              </a:rPr>
              <a:t>Lote(s) MW</a:t>
            </a:r>
          </a:p>
          <a:p>
            <a:r>
              <a:rPr lang="pt-BR" sz="1200" b="1" dirty="0">
                <a:solidFill>
                  <a:srgbClr val="002060"/>
                </a:solidFill>
              </a:rPr>
              <a:t>Submercado</a:t>
            </a:r>
          </a:p>
          <a:p>
            <a:r>
              <a:rPr lang="pt-BR" sz="1200" b="1" dirty="0">
                <a:solidFill>
                  <a:srgbClr val="002060"/>
                </a:solidFill>
              </a:rPr>
              <a:t>Preço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3113315" y="3966170"/>
            <a:ext cx="977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Produto XYZ</a:t>
            </a:r>
          </a:p>
          <a:p>
            <a:r>
              <a:rPr lang="pt-BR" sz="1200" b="1" dirty="0">
                <a:solidFill>
                  <a:srgbClr val="C00000"/>
                </a:solidFill>
              </a:rPr>
              <a:t>Lote(s) MW</a:t>
            </a:r>
          </a:p>
          <a:p>
            <a:r>
              <a:rPr lang="pt-BR" sz="1200" b="1" dirty="0">
                <a:solidFill>
                  <a:srgbClr val="C00000"/>
                </a:solidFill>
              </a:rPr>
              <a:t>Preço</a:t>
            </a:r>
          </a:p>
        </p:txBody>
      </p:sp>
      <p:sp>
        <p:nvSpPr>
          <p:cNvPr id="90" name="Seta para a direita 89"/>
          <p:cNvSpPr/>
          <p:nvPr/>
        </p:nvSpPr>
        <p:spPr>
          <a:xfrm rot="2142133">
            <a:off x="3986644" y="3288364"/>
            <a:ext cx="354397" cy="4253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1516338" y="5627378"/>
            <a:ext cx="840680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O CliqCCEE irá criar automaticamente os CCEALs (registro e validação),</a:t>
            </a:r>
          </a:p>
          <a:p>
            <a:pPr algn="ctr"/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de acordo com os lances atendidos.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4409459" y="3859538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rgbClr val="C0504D">
                    <a:lumMod val="75000"/>
                  </a:srgbClr>
                </a:solidFill>
              </a:rPr>
              <a:t>REN ANEEL</a:t>
            </a:r>
            <a:endParaRPr lang="pt-BR" sz="11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6293987" y="3859538"/>
            <a:ext cx="84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rgbClr val="C0504D">
                    <a:lumMod val="75000"/>
                  </a:srgbClr>
                </a:solidFill>
              </a:rPr>
              <a:t>Nº 824/18</a:t>
            </a:r>
            <a:endParaRPr lang="pt-BR" sz="11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1516339" y="5627378"/>
            <a:ext cx="840680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O preço a ser praticado em todos os contratos para o período da venda será o preço de equilíbrio do Mecanismo, dado por submercado e por tipo de energia.</a:t>
            </a:r>
          </a:p>
        </p:txBody>
      </p:sp>
      <p:sp>
        <p:nvSpPr>
          <p:cNvPr id="95" name="Seta para a direita listrada 94"/>
          <p:cNvSpPr/>
          <p:nvPr/>
        </p:nvSpPr>
        <p:spPr>
          <a:xfrm>
            <a:off x="5396632" y="5661896"/>
            <a:ext cx="803834" cy="577294"/>
          </a:xfrm>
          <a:prstGeom prst="stripedRightArrow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6" name="Seta para a direita 95"/>
          <p:cNvSpPr/>
          <p:nvPr/>
        </p:nvSpPr>
        <p:spPr>
          <a:xfrm rot="5400000">
            <a:off x="5605667" y="4808354"/>
            <a:ext cx="354397" cy="42534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9124847" y="5649677"/>
            <a:ext cx="1739714" cy="6017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98" name="CaixaDeTexto 97"/>
          <p:cNvSpPr txBox="1"/>
          <p:nvPr/>
        </p:nvSpPr>
        <p:spPr>
          <a:xfrm>
            <a:off x="9060229" y="5688933"/>
            <a:ext cx="186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Liquidação Financeira</a:t>
            </a:r>
          </a:p>
          <a:p>
            <a:pPr algn="ctr"/>
            <a:r>
              <a:rPr lang="pt-B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do MCP</a:t>
            </a:r>
          </a:p>
        </p:txBody>
      </p:sp>
      <p:grpSp>
        <p:nvGrpSpPr>
          <p:cNvPr id="99" name="Grupo 98"/>
          <p:cNvGrpSpPr/>
          <p:nvPr/>
        </p:nvGrpSpPr>
        <p:grpSpPr>
          <a:xfrm>
            <a:off x="4848390" y="5242558"/>
            <a:ext cx="1868951" cy="1415971"/>
            <a:chOff x="3637525" y="5005137"/>
            <a:chExt cx="1868951" cy="1415971"/>
          </a:xfrm>
        </p:grpSpPr>
        <p:sp>
          <p:nvSpPr>
            <p:cNvPr id="100" name="Retângulo 99"/>
            <p:cNvSpPr/>
            <p:nvPr/>
          </p:nvSpPr>
          <p:spPr>
            <a:xfrm>
              <a:off x="3681663" y="5005137"/>
              <a:ext cx="1780674" cy="1415971"/>
            </a:xfrm>
            <a:prstGeom prst="rect">
              <a:avLst/>
            </a:prstGeom>
            <a:solidFill>
              <a:srgbClr val="DDFCA3"/>
            </a:solidFill>
            <a:ln w="38100">
              <a:solidFill>
                <a:srgbClr val="8395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101" name="Imagem 10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411" y="5059391"/>
              <a:ext cx="897179" cy="871546"/>
            </a:xfrm>
            <a:prstGeom prst="rect">
              <a:avLst/>
            </a:prstGeom>
          </p:spPr>
        </p:pic>
        <p:sp>
          <p:nvSpPr>
            <p:cNvPr id="102" name="CaixaDeTexto 101"/>
            <p:cNvSpPr txBox="1"/>
            <p:nvPr/>
          </p:nvSpPr>
          <p:spPr>
            <a:xfrm>
              <a:off x="3637525" y="5897888"/>
              <a:ext cx="1868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EEECE1">
                      <a:lumMod val="10000"/>
                    </a:srgbClr>
                  </a:solidFill>
                </a:rPr>
                <a:t>Liquidação Financeira</a:t>
              </a:r>
            </a:p>
            <a:p>
              <a:pPr algn="ctr"/>
              <a:r>
                <a:rPr lang="pt-BR" sz="1400" b="1" u="sng" dirty="0">
                  <a:solidFill>
                    <a:srgbClr val="EEECE1">
                      <a:lumMod val="10000"/>
                    </a:srgbClr>
                  </a:solidFill>
                </a:rPr>
                <a:t>do MVE</a:t>
              </a:r>
            </a:p>
          </p:txBody>
        </p:sp>
      </p:grpSp>
      <p:sp>
        <p:nvSpPr>
          <p:cNvPr id="103" name="CaixaDeTexto 102"/>
          <p:cNvSpPr txBox="1"/>
          <p:nvPr/>
        </p:nvSpPr>
        <p:spPr>
          <a:xfrm>
            <a:off x="1822564" y="5442712"/>
            <a:ext cx="2586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Redução contratual em caso de não pagamento da totalidade dos valores</a:t>
            </a:r>
          </a:p>
          <a:p>
            <a:pPr algn="ctr"/>
            <a:r>
              <a:rPr lang="pt-BR" sz="11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(Ressarcimento)</a:t>
            </a:r>
            <a:endParaRPr lang="pt-BR" sz="1400" b="1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 pitchFamily="34" charset="0"/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7126109" y="3075931"/>
            <a:ext cx="808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002060"/>
                </a:solidFill>
                <a:latin typeface="Corbel" panose="020B0503020204020204" pitchFamily="34" charset="0"/>
              </a:rPr>
              <a:t>Lance(s)</a:t>
            </a:r>
          </a:p>
        </p:txBody>
      </p:sp>
      <p:sp>
        <p:nvSpPr>
          <p:cNvPr id="105" name="CaixaDeTexto 104"/>
          <p:cNvSpPr txBox="1"/>
          <p:nvPr/>
        </p:nvSpPr>
        <p:spPr>
          <a:xfrm>
            <a:off x="3879077" y="3068680"/>
            <a:ext cx="808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79646">
                    <a:lumMod val="75000"/>
                  </a:srgbClr>
                </a:solidFill>
                <a:latin typeface="Corbel" panose="020B0503020204020204" pitchFamily="34" charset="0"/>
              </a:rPr>
              <a:t>Lance(s)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MVE – Funcionamento Geral</a:t>
            </a:r>
            <a:endParaRPr lang="pt-BR" dirty="0"/>
          </a:p>
        </p:txBody>
      </p:sp>
      <p:sp>
        <p:nvSpPr>
          <p:cNvPr id="106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8" name="Imagem 10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75 -2.59259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53" grpId="0" animBg="1"/>
      <p:bldP spid="67" grpId="0"/>
      <p:bldP spid="67" grpId="1"/>
      <p:bldP spid="68" grpId="0" animBg="1"/>
      <p:bldP spid="68" grpId="1" animBg="1"/>
      <p:bldP spid="85" grpId="0" animBg="1"/>
      <p:bldP spid="88" grpId="0"/>
      <p:bldP spid="88" grpId="1"/>
      <p:bldP spid="89" grpId="0"/>
      <p:bldP spid="89" grpId="1"/>
      <p:bldP spid="90" grpId="0" animBg="1"/>
      <p:bldP spid="90" grpId="1" animBg="1"/>
      <p:bldP spid="91" grpId="0"/>
      <p:bldP spid="91" grpId="1"/>
      <p:bldP spid="94" grpId="0"/>
      <p:bldP spid="94" grpId="1"/>
      <p:bldP spid="95" grpId="0" animBg="1"/>
      <p:bldP spid="95" grpId="1" animBg="1"/>
      <p:bldP spid="96" grpId="0" animBg="1"/>
      <p:bldP spid="97" grpId="0" animBg="1"/>
      <p:bldP spid="98" grpId="0"/>
      <p:bldP spid="103" grpId="0"/>
      <p:bldP spid="104" grpId="0"/>
      <p:bldP spid="104" grpId="1"/>
      <p:bldP spid="105" grpId="0"/>
      <p:bldP spid="10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de cantos arredondados 10"/>
          <p:cNvSpPr/>
          <p:nvPr/>
        </p:nvSpPr>
        <p:spPr>
          <a:xfrm>
            <a:off x="618066" y="635000"/>
            <a:ext cx="8739617" cy="77937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  <a:buClr>
                <a:srgbClr val="92D050"/>
              </a:buClr>
            </a:pP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NOTA TÉCNICA Nº </a:t>
            </a: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118/2020–SRM/ANEEL</a:t>
            </a:r>
          </a:p>
          <a:p>
            <a:pPr algn="just">
              <a:lnSpc>
                <a:spcPct val="120000"/>
              </a:lnSpc>
              <a:buClr>
                <a:srgbClr val="92D050"/>
              </a:buClr>
            </a:pPr>
            <a:endParaRPr lang="pt-BR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CP 37/2020 – Aprimoramentos </a:t>
            </a:r>
            <a:r>
              <a:rPr lang="pt-BR" dirty="0"/>
              <a:t>do cronograma de realização do MCSDEN e MVE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b="1385"/>
          <a:stretch/>
        </p:blipFill>
        <p:spPr>
          <a:xfrm>
            <a:off x="463540" y="953165"/>
            <a:ext cx="9782384" cy="5428921"/>
          </a:xfrm>
          <a:prstGeom prst="rect">
            <a:avLst/>
          </a:prstGeom>
        </p:spPr>
      </p:pic>
      <p:sp>
        <p:nvSpPr>
          <p:cNvPr id="10" name="Retângulo de cantos arredondados 10"/>
          <p:cNvSpPr/>
          <p:nvPr/>
        </p:nvSpPr>
        <p:spPr>
          <a:xfrm>
            <a:off x="3333541" y="3607963"/>
            <a:ext cx="457409" cy="24987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*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42449" y="6382422"/>
            <a:ext cx="7239209" cy="47591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* Agregação dos processamentos realizados hoje de forma segregada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9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CP 37/2020 – Aprimoramentos </a:t>
            </a:r>
            <a:r>
              <a:rPr lang="pt-BR" dirty="0"/>
              <a:t>do cronograma de realização do MCSDEN e MVE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2" name="Retângulo de cantos arredondados 10"/>
          <p:cNvSpPr/>
          <p:nvPr/>
        </p:nvSpPr>
        <p:spPr>
          <a:xfrm>
            <a:off x="618066" y="835007"/>
            <a:ext cx="8203589" cy="47558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  <a:buClr>
                <a:srgbClr val="92D050"/>
              </a:buClr>
            </a:pPr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NOTA TÉCNICA Nº </a:t>
            </a: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118/2020–SRM/ANEEL - Observações</a:t>
            </a:r>
            <a:endParaRPr lang="pt-BR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Cronograma válido a partir da implementação dos sistemas na CCEE – Prazo limite dezembro/21</a:t>
            </a: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MCSD EN – A-0 somente será excluído a partir de 2022;</a:t>
            </a: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Envio de Regras e Procedimentos de Comercialização até 31/03/2021</a:t>
            </a: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3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Aporte de Garantia de Participação e Cumprimento do Contrato</a:t>
            </a:r>
            <a:endParaRPr lang="pt-BR" sz="2000" dirty="0"/>
          </a:p>
        </p:txBody>
      </p:sp>
      <p:sp>
        <p:nvSpPr>
          <p:cNvPr id="108" name="CaixaDeTexto 107"/>
          <p:cNvSpPr txBox="1"/>
          <p:nvPr/>
        </p:nvSpPr>
        <p:spPr>
          <a:xfrm>
            <a:off x="386170" y="1023736"/>
            <a:ext cx="4656477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Garantia de Participação (única por processamento)</a:t>
            </a:r>
          </a:p>
        </p:txBody>
      </p:sp>
      <p:pic>
        <p:nvPicPr>
          <p:cNvPr id="125" name="Imagem 12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4" y="1602060"/>
            <a:ext cx="1182888" cy="1182888"/>
          </a:xfrm>
          <a:prstGeom prst="rect">
            <a:avLst/>
          </a:prstGeom>
        </p:spPr>
      </p:pic>
      <p:sp>
        <p:nvSpPr>
          <p:cNvPr id="128" name="Seta para a direita 39"/>
          <p:cNvSpPr/>
          <p:nvPr/>
        </p:nvSpPr>
        <p:spPr>
          <a:xfrm rot="9005873">
            <a:off x="2936666" y="3511627"/>
            <a:ext cx="1330157" cy="714526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932935" y="3279081"/>
            <a:ext cx="1347643" cy="1959947"/>
            <a:chOff x="400808" y="4916950"/>
            <a:chExt cx="1347643" cy="1959947"/>
          </a:xfrm>
        </p:grpSpPr>
        <p:pic>
          <p:nvPicPr>
            <p:cNvPr id="104" name="Imagem 10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599" y="5209123"/>
              <a:ext cx="376789" cy="376789"/>
            </a:xfrm>
            <a:prstGeom prst="rect">
              <a:avLst/>
            </a:prstGeom>
          </p:spPr>
        </p:pic>
        <p:sp>
          <p:nvSpPr>
            <p:cNvPr id="118" name="Retângulo 117"/>
            <p:cNvSpPr/>
            <p:nvPr/>
          </p:nvSpPr>
          <p:spPr>
            <a:xfrm>
              <a:off x="400808" y="4916950"/>
              <a:ext cx="1347643" cy="19599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518058" y="6011272"/>
              <a:ext cx="1094121" cy="7386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0070C0"/>
                  </a:solidFill>
                </a:rPr>
                <a:t>Libera</a:t>
              </a:r>
            </a:p>
            <a:p>
              <a:pPr algn="ctr"/>
              <a:r>
                <a:rPr lang="pt-BR" sz="1400" dirty="0" smtClean="0">
                  <a:solidFill>
                    <a:srgbClr val="0070C0"/>
                  </a:solidFill>
                </a:rPr>
                <a:t>Garantia de Participação</a:t>
              </a:r>
            </a:p>
          </p:txBody>
        </p:sp>
        <p:sp>
          <p:nvSpPr>
            <p:cNvPr id="130" name="Seta em curva para a direita 47"/>
            <p:cNvSpPr/>
            <p:nvPr/>
          </p:nvSpPr>
          <p:spPr>
            <a:xfrm rot="3600000">
              <a:off x="934395" y="5162657"/>
              <a:ext cx="191644" cy="353015"/>
            </a:xfrm>
            <a:prstGeom prst="curvedRightArrow">
              <a:avLst/>
            </a:prstGeom>
            <a:solidFill>
              <a:schemeClr val="accent2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pic>
          <p:nvPicPr>
            <p:cNvPr id="131" name="Imagem 130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10671" r="5368"/>
            <a:stretch/>
          </p:blipFill>
          <p:spPr>
            <a:xfrm>
              <a:off x="535224" y="5460218"/>
              <a:ext cx="301316" cy="492333"/>
            </a:xfrm>
            <a:prstGeom prst="rect">
              <a:avLst/>
            </a:prstGeom>
          </p:spPr>
        </p:pic>
        <p:pic>
          <p:nvPicPr>
            <p:cNvPr id="132" name="Imagem 13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2" y="5594874"/>
              <a:ext cx="231582" cy="231582"/>
            </a:xfrm>
            <a:prstGeom prst="rect">
              <a:avLst/>
            </a:prstGeom>
          </p:spPr>
        </p:pic>
      </p:grpSp>
      <p:sp>
        <p:nvSpPr>
          <p:cNvPr id="133" name="CaixaDeTexto 132"/>
          <p:cNvSpPr txBox="1"/>
          <p:nvPr/>
        </p:nvSpPr>
        <p:spPr>
          <a:xfrm>
            <a:off x="2064414" y="1756873"/>
            <a:ext cx="166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Limite de compra (nº de lotes) conforme garantia aportada 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5535827" y="1456129"/>
            <a:ext cx="1740967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Produto 1 </a:t>
            </a:r>
          </a:p>
        </p:txBody>
      </p:sp>
      <p:sp>
        <p:nvSpPr>
          <p:cNvPr id="138" name="CaixaDeTexto 137"/>
          <p:cNvSpPr txBox="1"/>
          <p:nvPr/>
        </p:nvSpPr>
        <p:spPr>
          <a:xfrm>
            <a:off x="5535827" y="1981071"/>
            <a:ext cx="1740967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Produto 2 </a:t>
            </a:r>
          </a:p>
        </p:txBody>
      </p:sp>
      <p:pic>
        <p:nvPicPr>
          <p:cNvPr id="139" name="Imagem 13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92" y="1407697"/>
            <a:ext cx="526785" cy="504000"/>
          </a:xfrm>
          <a:prstGeom prst="rect">
            <a:avLst/>
          </a:prstGeom>
        </p:spPr>
      </p:pic>
      <p:sp>
        <p:nvSpPr>
          <p:cNvPr id="140" name="CaixaDeTexto 139"/>
          <p:cNvSpPr txBox="1"/>
          <p:nvPr/>
        </p:nvSpPr>
        <p:spPr>
          <a:xfrm>
            <a:off x="5535827" y="2506013"/>
            <a:ext cx="1740967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Produto 3 </a:t>
            </a:r>
          </a:p>
        </p:txBody>
      </p:sp>
      <p:sp>
        <p:nvSpPr>
          <p:cNvPr id="141" name="Multiplicar 140"/>
          <p:cNvSpPr/>
          <p:nvPr/>
        </p:nvSpPr>
        <p:spPr>
          <a:xfrm>
            <a:off x="7657727" y="2000814"/>
            <a:ext cx="510412" cy="423795"/>
          </a:xfrm>
          <a:prstGeom prst="mathMultiply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2" name="Conector de seta reta 141"/>
          <p:cNvCxnSpPr/>
          <p:nvPr/>
        </p:nvCxnSpPr>
        <p:spPr>
          <a:xfrm>
            <a:off x="9682883" y="1600570"/>
            <a:ext cx="942139" cy="866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ixaDeTexto 142"/>
          <p:cNvSpPr txBox="1"/>
          <p:nvPr/>
        </p:nvSpPr>
        <p:spPr>
          <a:xfrm>
            <a:off x="5535827" y="3030955"/>
            <a:ext cx="1740967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Produto 4 </a:t>
            </a:r>
          </a:p>
        </p:txBody>
      </p:sp>
      <p:pic>
        <p:nvPicPr>
          <p:cNvPr id="144" name="Imagem 143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4" y="2955580"/>
            <a:ext cx="526785" cy="504000"/>
          </a:xfrm>
          <a:prstGeom prst="rect">
            <a:avLst/>
          </a:prstGeom>
        </p:spPr>
      </p:pic>
      <p:sp>
        <p:nvSpPr>
          <p:cNvPr id="145" name="CaixaDeTexto 144"/>
          <p:cNvSpPr txBox="1"/>
          <p:nvPr/>
        </p:nvSpPr>
        <p:spPr>
          <a:xfrm>
            <a:off x="2915930" y="4431782"/>
            <a:ext cx="166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Limite não utilizado 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46" name="CaixaDeTexto 145"/>
          <p:cNvSpPr txBox="1"/>
          <p:nvPr/>
        </p:nvSpPr>
        <p:spPr>
          <a:xfrm>
            <a:off x="8342204" y="1340450"/>
            <a:ext cx="166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Atualização</a:t>
            </a:r>
          </a:p>
          <a:p>
            <a:r>
              <a:rPr lang="pt-BR" sz="1400" dirty="0" smtClean="0">
                <a:solidFill>
                  <a:srgbClr val="002060"/>
                </a:solidFill>
              </a:rPr>
              <a:t>do nº de lotes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47" name="CaixaDeTexto 146"/>
          <p:cNvSpPr txBox="1"/>
          <p:nvPr/>
        </p:nvSpPr>
        <p:spPr>
          <a:xfrm>
            <a:off x="8342204" y="2915276"/>
            <a:ext cx="166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Atualização</a:t>
            </a:r>
          </a:p>
          <a:p>
            <a:r>
              <a:rPr lang="pt-BR" sz="1400" dirty="0" smtClean="0">
                <a:solidFill>
                  <a:srgbClr val="002060"/>
                </a:solidFill>
              </a:rPr>
              <a:t>do nº de lotes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49" name="CaixaDeTexto 148"/>
          <p:cNvSpPr txBox="1"/>
          <p:nvPr/>
        </p:nvSpPr>
        <p:spPr>
          <a:xfrm>
            <a:off x="8342203" y="2039614"/>
            <a:ext cx="166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Não foi vencedor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7" name="Símbolo de 'Não' 16"/>
          <p:cNvSpPr/>
          <p:nvPr/>
        </p:nvSpPr>
        <p:spPr>
          <a:xfrm>
            <a:off x="7755527" y="2512565"/>
            <a:ext cx="348714" cy="333974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0" name="CaixaDeTexto 149"/>
          <p:cNvSpPr txBox="1"/>
          <p:nvPr/>
        </p:nvSpPr>
        <p:spPr>
          <a:xfrm>
            <a:off x="8342202" y="2503368"/>
            <a:ext cx="166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Não participou</a:t>
            </a:r>
            <a:endParaRPr lang="pt-BR" sz="1400" dirty="0">
              <a:solidFill>
                <a:srgbClr val="002060"/>
              </a:solidFill>
            </a:endParaRPr>
          </a:p>
        </p:txBody>
      </p:sp>
      <p:cxnSp>
        <p:nvCxnSpPr>
          <p:cNvPr id="151" name="Conector de seta reta 150"/>
          <p:cNvCxnSpPr/>
          <p:nvPr/>
        </p:nvCxnSpPr>
        <p:spPr>
          <a:xfrm flipV="1">
            <a:off x="9509301" y="2550793"/>
            <a:ext cx="1115721" cy="56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Imagem 15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04" y="2000814"/>
            <a:ext cx="738208" cy="738208"/>
          </a:xfrm>
          <a:prstGeom prst="rect">
            <a:avLst/>
          </a:prstGeom>
        </p:spPr>
      </p:pic>
      <p:sp>
        <p:nvSpPr>
          <p:cNvPr id="153" name="CaixaDeTexto 152"/>
          <p:cNvSpPr txBox="1"/>
          <p:nvPr/>
        </p:nvSpPr>
        <p:spPr>
          <a:xfrm>
            <a:off x="10003767" y="932909"/>
            <a:ext cx="208820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Garantia de Cumprimento (todos produtos)</a:t>
            </a:r>
          </a:p>
        </p:txBody>
      </p:sp>
      <p:sp>
        <p:nvSpPr>
          <p:cNvPr id="167" name="Seta para a direita 39"/>
          <p:cNvSpPr/>
          <p:nvPr/>
        </p:nvSpPr>
        <p:spPr>
          <a:xfrm>
            <a:off x="3727122" y="1885141"/>
            <a:ext cx="873301" cy="76069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8" name="CaixaDeTexto 167"/>
          <p:cNvSpPr txBox="1"/>
          <p:nvPr/>
        </p:nvSpPr>
        <p:spPr>
          <a:xfrm>
            <a:off x="1218009" y="5520376"/>
            <a:ext cx="2748029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 Garantia de Participação não liberada é utilizada na Garantia de Cumprimento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693146" y="5520376"/>
            <a:ext cx="2748029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 gestão (execução) das Garantia de Cumprimento será independente por produto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9682883" y="3227633"/>
            <a:ext cx="3289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25 ou 50 % do Spread Máximo:</a:t>
            </a:r>
          </a:p>
          <a:p>
            <a:endParaRPr lang="pt-BR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</a:rPr>
              <a:t>Preço Contrato – PLD min</a:t>
            </a:r>
          </a:p>
          <a:p>
            <a:r>
              <a:rPr lang="pt-BR" sz="1400" dirty="0" smtClean="0">
                <a:solidFill>
                  <a:srgbClr val="002060"/>
                </a:solidFill>
              </a:rPr>
              <a:t>(Produto Preço Fixo)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</a:rPr>
              <a:t>Spread</a:t>
            </a:r>
          </a:p>
          <a:p>
            <a:r>
              <a:rPr lang="pt-BR" sz="1400" dirty="0" smtClean="0">
                <a:solidFill>
                  <a:srgbClr val="002060"/>
                </a:solidFill>
              </a:rPr>
              <a:t>(Produtos Preço Variável)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25555" y="5520376"/>
            <a:ext cx="2748029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Necessário aporte integral da Garantia de Cumprimento para registro dos contratos</a:t>
            </a:r>
          </a:p>
        </p:txBody>
      </p:sp>
    </p:spTree>
    <p:extLst>
      <p:ext uri="{BB962C8B-B14F-4D97-AF65-F5344CB8AC3E}">
        <p14:creationId xmlns:p14="http://schemas.microsoft.com/office/powerpoint/2010/main" val="41062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desenvolvimento e aprovação</a:t>
            </a:r>
            <a:endParaRPr lang="pt-BR" dirty="0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743130" y="1233471"/>
          <a:ext cx="11091819" cy="535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to 5"/>
          <p:cNvCxnSpPr/>
          <p:nvPr/>
        </p:nvCxnSpPr>
        <p:spPr>
          <a:xfrm flipH="1">
            <a:off x="3422469" y="923109"/>
            <a:ext cx="26125" cy="4528457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5969727" y="892629"/>
            <a:ext cx="26125" cy="4528457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8538755" y="875212"/>
            <a:ext cx="26125" cy="4528457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149531" y="853440"/>
            <a:ext cx="195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Concluído!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78880" y="853440"/>
            <a:ext cx="195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Próximos Passos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eta para a direita listrada 3"/>
          <p:cNvSpPr/>
          <p:nvPr/>
        </p:nvSpPr>
        <p:spPr>
          <a:xfrm>
            <a:off x="896983" y="4807124"/>
            <a:ext cx="10772504" cy="844731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3422469" y="5482036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978435" y="5482036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8564880" y="5482036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548640" y="5765074"/>
            <a:ext cx="8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Set/19</a:t>
            </a: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901338" y="5521225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061064" y="5738948"/>
            <a:ext cx="8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</a:t>
            </a: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617029" y="5738948"/>
            <a:ext cx="89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</a:t>
            </a:r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</a:t>
            </a: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032069" y="3335384"/>
            <a:ext cx="195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err="1" smtClean="0">
                <a:solidFill>
                  <a:srgbClr val="002060"/>
                </a:solidFill>
              </a:rPr>
              <a:t>nov</a:t>
            </a:r>
            <a:r>
              <a:rPr lang="pt-BR" sz="1200" b="1" dirty="0" smtClean="0">
                <a:solidFill>
                  <a:srgbClr val="002060"/>
                </a:solidFill>
              </a:rPr>
              <a:t>/20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651761" y="2616926"/>
            <a:ext cx="818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 smtClean="0">
                <a:solidFill>
                  <a:srgbClr val="002060"/>
                </a:solidFill>
              </a:rPr>
              <a:t>ago</a:t>
            </a:r>
            <a:r>
              <a:rPr lang="pt-BR" sz="1200" b="1" dirty="0" smtClean="0">
                <a:solidFill>
                  <a:srgbClr val="002060"/>
                </a:solidFill>
              </a:rPr>
              <a:t>/20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514010" y="4510969"/>
            <a:ext cx="122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CCEE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164286" y="5717177"/>
            <a:ext cx="89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XXX/21</a:t>
            </a: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599647" y="1414242"/>
            <a:ext cx="122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ANEEL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744685" y="853440"/>
            <a:ext cx="195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Concluído!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5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MVE v.2021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8377" t="13972" r="2183" b="31376"/>
          <a:stretch/>
        </p:blipFill>
        <p:spPr>
          <a:xfrm>
            <a:off x="-10205" y="443725"/>
            <a:ext cx="12252433" cy="641980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972050" y="3144005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093" indent="-241093" algn="just" defTabSz="410751" hangingPunct="0">
              <a:buFont typeface="Wingdings" panose="05000000000000000000" pitchFamily="2" charset="2"/>
              <a:buChar char="§"/>
            </a:pPr>
            <a:r>
              <a:rPr lang="pt-BR" sz="3200" b="1" kern="0" dirty="0" smtClean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Dúvidas ou demais informações?</a:t>
            </a:r>
            <a:endParaRPr lang="pt-BR" sz="3200" b="1" kern="0" dirty="0">
              <a:solidFill>
                <a:srgbClr val="FFFFFF"/>
              </a:solidFill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44435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de cantos arredondados 10"/>
          <p:cNvSpPr/>
          <p:nvPr/>
        </p:nvSpPr>
        <p:spPr>
          <a:xfrm>
            <a:off x="438533" y="765172"/>
            <a:ext cx="9311523" cy="56431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lnSpc>
                <a:spcPct val="120000"/>
              </a:lnSpc>
              <a:buClr>
                <a:srgbClr val="92D050"/>
              </a:buClr>
            </a:pPr>
            <a:r>
              <a:rPr lang="pt-B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Principais alterações do MVE versão 2021.1 (processamento Dez/20):</a:t>
            </a: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Apuração do Limite de 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Energia Especial 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irá contemplar os </a:t>
            </a:r>
            <a:r>
              <a:rPr lang="pt-B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CBRs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registrados na 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vigência (12 meses);</a:t>
            </a: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Novo produto com vigência de 6 meses (julho a dezembro) no primeiro processamento (dezembro);</a:t>
            </a: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xclusão 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do critério de desempate pelo menor tamanho de lote – passam a ser considerados 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ordem crescente de preço (1º critério) e ordem crescente do </a:t>
            </a:r>
            <a:r>
              <a:rPr lang="pt-BR" sz="1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timestamp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 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lance 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(2º critério);</a:t>
            </a: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Os participantes (vendedores e compradores) poderão declarar múltiplos lances de montante de 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energia 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 </a:t>
            </a:r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preço, </a:t>
            </a: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para cada produto que estiver habilitado a participar;</a:t>
            </a: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 preço a ser praticado em todos os contratos será o preço de lance do comprador (preço discriminatório).</a:t>
            </a:r>
          </a:p>
        </p:txBody>
      </p:sp>
      <p:sp>
        <p:nvSpPr>
          <p:cNvPr id="7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MVE – Mecanismo de Venda de Excedentes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2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MVE v.2021</a:t>
            </a:r>
          </a:p>
        </p:txBody>
      </p:sp>
      <p:sp>
        <p:nvSpPr>
          <p:cNvPr id="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8067" y="995602"/>
            <a:ext cx="11033159" cy="48822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>
              <a:buClr>
                <a:srgbClr val="00B050"/>
              </a:buClr>
              <a:buFont typeface="Wingdings" panose="05000000000000000000" pitchFamily="2" charset="2"/>
              <a:buChar char="q"/>
              <a:defRPr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Periodicidade de execuções e vigência do contrato:</a:t>
            </a:r>
          </a:p>
          <a:p>
            <a:pPr marL="628650" lvl="2" indent="-171450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Anualmente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após o processamento do MCSDEN AN+ e do MCSDEN A-1, com vigência de:</a:t>
            </a:r>
          </a:p>
          <a:p>
            <a:pPr lvl="2"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Meses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janeiro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dezembro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2"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Meses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janeiro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junho e julho a dezembro; e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Meses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janeiro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março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1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Semestralmente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com vigência:</a:t>
            </a:r>
          </a:p>
          <a:p>
            <a:pPr lvl="2"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meses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julho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dezembro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mesmo ano;</a:t>
            </a:r>
          </a:p>
          <a:p>
            <a:pPr lvl="1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Trimestralmente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com vigência para o mesmo ano, de:</a:t>
            </a:r>
          </a:p>
          <a:p>
            <a:pPr lvl="2"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pt-B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Meses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pt-B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abril a junho;</a:t>
            </a:r>
          </a:p>
          <a:p>
            <a:pPr lvl="2"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pt-B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Meses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julho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setembro;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Meses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outubro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dezembro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q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Tipo de Energia</a:t>
            </a:r>
          </a:p>
          <a:p>
            <a:pPr lvl="1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Convencional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(Convencional Não-Especial)</a:t>
            </a:r>
          </a:p>
          <a:p>
            <a:pPr lvl="1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Especial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(Convencional Especial)</a:t>
            </a:r>
          </a:p>
          <a:p>
            <a:pPr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q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Preço</a:t>
            </a:r>
          </a:p>
          <a:p>
            <a:pPr lvl="1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Fixo</a:t>
            </a:r>
          </a:p>
          <a:p>
            <a:pPr lvl="1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PLD + Spread</a:t>
            </a:r>
          </a:p>
          <a:p>
            <a:pPr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q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Submercado</a:t>
            </a:r>
          </a:p>
          <a:p>
            <a:pPr lvl="1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SE/CO</a:t>
            </a:r>
          </a:p>
          <a:p>
            <a:pPr lvl="1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</a:p>
          <a:p>
            <a:pPr lvl="1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</a:t>
            </a:r>
          </a:p>
          <a:p>
            <a:pPr lvl="1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5936668" y="3602002"/>
            <a:ext cx="5004048" cy="3255998"/>
          </a:xfrm>
          <a:prstGeom prst="rect">
            <a:avLst/>
          </a:prstGeom>
          <a:gradFill>
            <a:gsLst>
              <a:gs pos="3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6999433" y="3796518"/>
            <a:ext cx="3651663" cy="792088"/>
            <a:chOff x="5202717" y="4077072"/>
            <a:chExt cx="3651663" cy="792088"/>
          </a:xfrm>
        </p:grpSpPr>
        <p:sp>
          <p:nvSpPr>
            <p:cNvPr id="47" name="Elipse 46"/>
            <p:cNvSpPr/>
            <p:nvPr/>
          </p:nvSpPr>
          <p:spPr>
            <a:xfrm>
              <a:off x="6552952" y="4077072"/>
              <a:ext cx="2301428" cy="79208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prstClr val="white"/>
                  </a:solidFill>
                </a:rPr>
                <a:t>Até </a:t>
              </a:r>
              <a:r>
                <a:rPr lang="pt-BR" sz="1600" b="1" dirty="0" smtClean="0">
                  <a:solidFill>
                    <a:prstClr val="white"/>
                  </a:solidFill>
                </a:rPr>
                <a:t>16 </a:t>
              </a:r>
              <a:r>
                <a:rPr lang="pt-BR" sz="1600" b="1" dirty="0">
                  <a:solidFill>
                    <a:prstClr val="white"/>
                  </a:solidFill>
                </a:rPr>
                <a:t>produtos por Leilão*</a:t>
              </a: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202717" y="4288450"/>
              <a:ext cx="1385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 b="1" u="sng" dirty="0">
                  <a:solidFill>
                    <a:srgbClr val="F79646">
                      <a:lumMod val="75000"/>
                    </a:srgbClr>
                  </a:solidFill>
                </a:rPr>
                <a:t>Distribuidores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6224700" y="4732622"/>
            <a:ext cx="4464496" cy="792088"/>
            <a:chOff x="4427984" y="4941168"/>
            <a:chExt cx="4464496" cy="792088"/>
          </a:xfrm>
        </p:grpSpPr>
        <p:sp>
          <p:nvSpPr>
            <p:cNvPr id="50" name="Elipse 49"/>
            <p:cNvSpPr/>
            <p:nvPr/>
          </p:nvSpPr>
          <p:spPr>
            <a:xfrm>
              <a:off x="6591052" y="4941168"/>
              <a:ext cx="2301428" cy="7920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prstClr val="white"/>
                  </a:solidFill>
                </a:rPr>
                <a:t>Até </a:t>
              </a:r>
              <a:r>
                <a:rPr lang="pt-BR" sz="1600" b="1" dirty="0" smtClean="0">
                  <a:solidFill>
                    <a:prstClr val="white"/>
                  </a:solidFill>
                </a:rPr>
                <a:t>32 </a:t>
              </a:r>
              <a:r>
                <a:rPr lang="pt-BR" sz="1600" b="1" dirty="0">
                  <a:solidFill>
                    <a:prstClr val="white"/>
                  </a:solidFill>
                </a:rPr>
                <a:t>produtos por Leilão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4427984" y="5152546"/>
              <a:ext cx="2210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 b="1" u="sng" dirty="0">
                  <a:solidFill>
                    <a:srgbClr val="0070C0"/>
                  </a:solidFill>
                </a:rPr>
                <a:t>Consumidores Especiais</a:t>
              </a: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6837914" y="5668726"/>
            <a:ext cx="3816010" cy="792088"/>
            <a:chOff x="5041198" y="5805264"/>
            <a:chExt cx="3816010" cy="792088"/>
          </a:xfrm>
        </p:grpSpPr>
        <p:sp>
          <p:nvSpPr>
            <p:cNvPr id="53" name="Elipse 52"/>
            <p:cNvSpPr/>
            <p:nvPr/>
          </p:nvSpPr>
          <p:spPr>
            <a:xfrm>
              <a:off x="6555780" y="5805264"/>
              <a:ext cx="2301428" cy="7920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prstClr val="white"/>
                  </a:solidFill>
                </a:rPr>
                <a:t>Até </a:t>
              </a:r>
              <a:r>
                <a:rPr lang="pt-BR" sz="1600" b="1" dirty="0" smtClean="0">
                  <a:solidFill>
                    <a:prstClr val="white"/>
                  </a:solidFill>
                </a:rPr>
                <a:t>64 </a:t>
              </a:r>
              <a:r>
                <a:rPr lang="pt-BR" sz="1600" b="1" dirty="0">
                  <a:solidFill>
                    <a:prstClr val="white"/>
                  </a:solidFill>
                </a:rPr>
                <a:t>produtos por Leilão</a:t>
              </a: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5041198" y="6016642"/>
              <a:ext cx="154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 b="1" u="sng" dirty="0">
                  <a:solidFill>
                    <a:srgbClr val="7030A0"/>
                  </a:solidFill>
                </a:rPr>
                <a:t>Demais Agentes</a:t>
              </a: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5823740" y="1736093"/>
            <a:ext cx="3195530" cy="1029155"/>
            <a:chOff x="5815834" y="1535749"/>
            <a:chExt cx="3195530" cy="1029155"/>
          </a:xfrm>
        </p:grpSpPr>
        <p:sp>
          <p:nvSpPr>
            <p:cNvPr id="56" name="Retângulo de cantos arredondados 55"/>
            <p:cNvSpPr/>
            <p:nvPr/>
          </p:nvSpPr>
          <p:spPr>
            <a:xfrm>
              <a:off x="6012160" y="1535749"/>
              <a:ext cx="2754844" cy="1800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57" name="Retângulo de cantos arredondados 56"/>
            <p:cNvSpPr/>
            <p:nvPr/>
          </p:nvSpPr>
          <p:spPr>
            <a:xfrm>
              <a:off x="6012160" y="1751773"/>
              <a:ext cx="1376012" cy="180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8" name="Retângulo de cantos arredondados 57"/>
            <p:cNvSpPr/>
            <p:nvPr/>
          </p:nvSpPr>
          <p:spPr>
            <a:xfrm>
              <a:off x="6012160" y="1967797"/>
              <a:ext cx="693645" cy="180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cxnSp>
          <p:nvCxnSpPr>
            <p:cNvPr id="59" name="Conector de seta reta 58"/>
            <p:cNvCxnSpPr/>
            <p:nvPr/>
          </p:nvCxnSpPr>
          <p:spPr>
            <a:xfrm>
              <a:off x="6014967" y="2279101"/>
              <a:ext cx="2996397" cy="66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>
              <a:off x="6014967" y="2174435"/>
              <a:ext cx="0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>
              <a:off x="7388172" y="2207093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>
              <a:off x="8767004" y="2174435"/>
              <a:ext cx="0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>
              <a:off x="6735491" y="2207093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>
              <a:off x="8049496" y="2207093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ixaDeTexto 64"/>
            <p:cNvSpPr txBox="1"/>
            <p:nvPr/>
          </p:nvSpPr>
          <p:spPr>
            <a:xfrm>
              <a:off x="5815834" y="2318683"/>
              <a:ext cx="524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F497D"/>
                  </a:solidFill>
                </a:rPr>
                <a:t>01/</a:t>
              </a:r>
              <a:r>
                <a:rPr lang="pt-BR" sz="1000" dirty="0" err="1">
                  <a:solidFill>
                    <a:srgbClr val="1F497D"/>
                  </a:solidFill>
                </a:rPr>
                <a:t>jan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6540085" y="2318683"/>
              <a:ext cx="357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>
                  <a:solidFill>
                    <a:srgbClr val="1F497D"/>
                  </a:solidFill>
                </a:rPr>
                <a:t>abr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7188157" y="2318683"/>
              <a:ext cx="311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>
                  <a:solidFill>
                    <a:srgbClr val="1F497D"/>
                  </a:solidFill>
                </a:rPr>
                <a:t>jul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7836229" y="2318683"/>
              <a:ext cx="362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F497D"/>
                  </a:solidFill>
                </a:rPr>
                <a:t>out</a:t>
              </a:r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8414853" y="2318683"/>
              <a:ext cx="524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F497D"/>
                  </a:solidFill>
                </a:rPr>
                <a:t>01/</a:t>
              </a:r>
              <a:r>
                <a:rPr lang="pt-BR" sz="1000" dirty="0" err="1">
                  <a:solidFill>
                    <a:srgbClr val="1F497D"/>
                  </a:solidFill>
                </a:rPr>
                <a:t>jan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5823741" y="2801618"/>
            <a:ext cx="3195530" cy="1029156"/>
            <a:chOff x="5815834" y="1535748"/>
            <a:chExt cx="3195530" cy="1029156"/>
          </a:xfrm>
        </p:grpSpPr>
        <p:sp>
          <p:nvSpPr>
            <p:cNvPr id="71" name="Retângulo de cantos arredondados 70"/>
            <p:cNvSpPr/>
            <p:nvPr/>
          </p:nvSpPr>
          <p:spPr>
            <a:xfrm>
              <a:off x="6731232" y="1535748"/>
              <a:ext cx="656940" cy="180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72" name="Retângulo de cantos arredondados 71"/>
            <p:cNvSpPr/>
            <p:nvPr/>
          </p:nvSpPr>
          <p:spPr>
            <a:xfrm>
              <a:off x="7390992" y="1762939"/>
              <a:ext cx="658504" cy="180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73" name="Retângulo de cantos arredondados 72"/>
            <p:cNvSpPr/>
            <p:nvPr/>
          </p:nvSpPr>
          <p:spPr>
            <a:xfrm>
              <a:off x="8049496" y="1990022"/>
              <a:ext cx="693645" cy="180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cxnSp>
          <p:nvCxnSpPr>
            <p:cNvPr id="74" name="Conector de seta reta 73"/>
            <p:cNvCxnSpPr/>
            <p:nvPr/>
          </p:nvCxnSpPr>
          <p:spPr>
            <a:xfrm>
              <a:off x="6014967" y="2279101"/>
              <a:ext cx="2996397" cy="66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>
              <a:off x="6014967" y="2174435"/>
              <a:ext cx="0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>
              <a:off x="7388172" y="2207093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>
              <a:off x="8767004" y="2174435"/>
              <a:ext cx="0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>
              <a:off x="6735491" y="2207093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/>
            <p:cNvCxnSpPr/>
            <p:nvPr/>
          </p:nvCxnSpPr>
          <p:spPr>
            <a:xfrm>
              <a:off x="8049496" y="2207093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aixaDeTexto 79"/>
            <p:cNvSpPr txBox="1"/>
            <p:nvPr/>
          </p:nvSpPr>
          <p:spPr>
            <a:xfrm>
              <a:off x="5815834" y="2318683"/>
              <a:ext cx="524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F497D"/>
                  </a:solidFill>
                </a:rPr>
                <a:t>01/</a:t>
              </a:r>
              <a:r>
                <a:rPr lang="pt-BR" sz="1000" dirty="0" err="1">
                  <a:solidFill>
                    <a:srgbClr val="1F497D"/>
                  </a:solidFill>
                </a:rPr>
                <a:t>jan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6540085" y="2318683"/>
              <a:ext cx="357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>
                  <a:solidFill>
                    <a:srgbClr val="1F497D"/>
                  </a:solidFill>
                </a:rPr>
                <a:t>abr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7188157" y="2318683"/>
              <a:ext cx="311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>
                  <a:solidFill>
                    <a:srgbClr val="1F497D"/>
                  </a:solidFill>
                </a:rPr>
                <a:t>jul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7836229" y="2318683"/>
              <a:ext cx="362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F497D"/>
                  </a:solidFill>
                </a:rPr>
                <a:t>out</a:t>
              </a: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8414853" y="2318683"/>
              <a:ext cx="524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F497D"/>
                  </a:solidFill>
                </a:rPr>
                <a:t>01/</a:t>
              </a:r>
              <a:r>
                <a:rPr lang="pt-BR" sz="1000" dirty="0" err="1">
                  <a:solidFill>
                    <a:srgbClr val="1F497D"/>
                  </a:solidFill>
                </a:rPr>
                <a:t>jan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5823741" y="2399279"/>
            <a:ext cx="3195530" cy="605875"/>
            <a:chOff x="5815834" y="1959029"/>
            <a:chExt cx="3195530" cy="605875"/>
          </a:xfrm>
        </p:grpSpPr>
        <p:sp>
          <p:nvSpPr>
            <p:cNvPr id="86" name="Retângulo de cantos arredondados 85"/>
            <p:cNvSpPr/>
            <p:nvPr/>
          </p:nvSpPr>
          <p:spPr>
            <a:xfrm>
              <a:off x="7410734" y="1959029"/>
              <a:ext cx="1376012" cy="180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cxnSp>
          <p:nvCxnSpPr>
            <p:cNvPr id="87" name="Conector de seta reta 86"/>
            <p:cNvCxnSpPr/>
            <p:nvPr/>
          </p:nvCxnSpPr>
          <p:spPr>
            <a:xfrm>
              <a:off x="6014967" y="2279101"/>
              <a:ext cx="2996397" cy="66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to 87"/>
            <p:cNvCxnSpPr/>
            <p:nvPr/>
          </p:nvCxnSpPr>
          <p:spPr>
            <a:xfrm>
              <a:off x="6014967" y="2174435"/>
              <a:ext cx="0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>
              <a:off x="7388172" y="2207093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>
              <a:off x="8767004" y="2174435"/>
              <a:ext cx="0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>
              <a:off x="6735491" y="2207093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/>
            <p:nvPr/>
          </p:nvCxnSpPr>
          <p:spPr>
            <a:xfrm>
              <a:off x="8049496" y="2207093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aixaDeTexto 92"/>
            <p:cNvSpPr txBox="1"/>
            <p:nvPr/>
          </p:nvSpPr>
          <p:spPr>
            <a:xfrm>
              <a:off x="5815834" y="2318683"/>
              <a:ext cx="524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F497D"/>
                  </a:solidFill>
                </a:rPr>
                <a:t>01/</a:t>
              </a:r>
              <a:r>
                <a:rPr lang="pt-BR" sz="1000" dirty="0" err="1">
                  <a:solidFill>
                    <a:srgbClr val="1F497D"/>
                  </a:solidFill>
                </a:rPr>
                <a:t>jan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  <p:sp>
          <p:nvSpPr>
            <p:cNvPr id="94" name="CaixaDeTexto 93"/>
            <p:cNvSpPr txBox="1"/>
            <p:nvPr/>
          </p:nvSpPr>
          <p:spPr>
            <a:xfrm>
              <a:off x="6540085" y="2318683"/>
              <a:ext cx="357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>
                  <a:solidFill>
                    <a:srgbClr val="1F497D"/>
                  </a:solidFill>
                </a:rPr>
                <a:t>abr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  <p:sp>
          <p:nvSpPr>
            <p:cNvPr id="95" name="CaixaDeTexto 94"/>
            <p:cNvSpPr txBox="1"/>
            <p:nvPr/>
          </p:nvSpPr>
          <p:spPr>
            <a:xfrm>
              <a:off x="7188157" y="2318683"/>
              <a:ext cx="311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>
                  <a:solidFill>
                    <a:srgbClr val="1F497D"/>
                  </a:solidFill>
                </a:rPr>
                <a:t>jul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  <p:sp>
          <p:nvSpPr>
            <p:cNvPr id="96" name="CaixaDeTexto 95"/>
            <p:cNvSpPr txBox="1"/>
            <p:nvPr/>
          </p:nvSpPr>
          <p:spPr>
            <a:xfrm>
              <a:off x="7836229" y="2318683"/>
              <a:ext cx="362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F497D"/>
                  </a:solidFill>
                </a:rPr>
                <a:t>out</a:t>
              </a:r>
            </a:p>
          </p:txBody>
        </p:sp>
        <p:sp>
          <p:nvSpPr>
            <p:cNvPr id="97" name="CaixaDeTexto 96"/>
            <p:cNvSpPr txBox="1"/>
            <p:nvPr/>
          </p:nvSpPr>
          <p:spPr>
            <a:xfrm>
              <a:off x="8414853" y="2318683"/>
              <a:ext cx="524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rgbClr val="1F497D"/>
                  </a:solidFill>
                </a:rPr>
                <a:t>01/</a:t>
              </a:r>
              <a:r>
                <a:rPr lang="pt-BR" sz="1000" dirty="0" err="1">
                  <a:solidFill>
                    <a:srgbClr val="1F497D"/>
                  </a:solidFill>
                </a:rPr>
                <a:t>jan</a:t>
              </a:r>
              <a:endParaRPr lang="pt-BR" sz="1000" dirty="0">
                <a:solidFill>
                  <a:srgbClr val="1F497D"/>
                </a:solidFill>
              </a:endParaRPr>
            </a:p>
          </p:txBody>
        </p:sp>
      </p:grpSp>
      <p:sp>
        <p:nvSpPr>
          <p:cNvPr id="98" name="Retângulo 97"/>
          <p:cNvSpPr/>
          <p:nvPr/>
        </p:nvSpPr>
        <p:spPr>
          <a:xfrm>
            <a:off x="754984" y="2238959"/>
            <a:ext cx="4608512" cy="44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9" name="Retângulo 98"/>
          <p:cNvSpPr/>
          <p:nvPr/>
        </p:nvSpPr>
        <p:spPr>
          <a:xfrm>
            <a:off x="1012089" y="2682190"/>
            <a:ext cx="4744280" cy="986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0" name="Retângulo 99"/>
          <p:cNvSpPr/>
          <p:nvPr/>
        </p:nvSpPr>
        <p:spPr>
          <a:xfrm>
            <a:off x="91997" y="3616962"/>
            <a:ext cx="5115263" cy="3078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1" name="CaixaDeTexto 100"/>
          <p:cNvSpPr txBox="1"/>
          <p:nvPr/>
        </p:nvSpPr>
        <p:spPr>
          <a:xfrm>
            <a:off x="8039909" y="6525590"/>
            <a:ext cx="27350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prstClr val="black"/>
                </a:solidFill>
              </a:rPr>
              <a:t>*Distribuidora com ativo(s) em um único submercado.</a:t>
            </a:r>
          </a:p>
        </p:txBody>
      </p:sp>
      <p:sp>
        <p:nvSpPr>
          <p:cNvPr id="104" name="Retângulo de cantos arredondados 103"/>
          <p:cNvSpPr/>
          <p:nvPr/>
        </p:nvSpPr>
        <p:spPr>
          <a:xfrm>
            <a:off x="7418640" y="1953164"/>
            <a:ext cx="1356269" cy="18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1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8" grpId="0" animBg="1"/>
      <p:bldP spid="99" grpId="0" animBg="1"/>
      <p:bldP spid="100" grpId="0" animBg="1"/>
      <p:bldP spid="101" grpId="0"/>
      <p:bldP spid="104" grpId="0" animBg="1"/>
      <p:bldP spid="10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MVE </a:t>
            </a:r>
            <a:r>
              <a:rPr lang="pt-BR" b="1" dirty="0" smtClean="0"/>
              <a:t>– </a:t>
            </a:r>
            <a:r>
              <a:rPr lang="pt-BR" b="1" dirty="0"/>
              <a:t>Detalhamento da Sistemática</a:t>
            </a:r>
          </a:p>
        </p:txBody>
      </p:sp>
      <p:sp>
        <p:nvSpPr>
          <p:cNvPr id="20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188" y="984765"/>
            <a:ext cx="5400600" cy="2833977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541395" y="4077796"/>
            <a:ext cx="648698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600" dirty="0" smtClean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As </a:t>
            </a:r>
            <a:r>
              <a:rPr lang="pt-BR" sz="1600" b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ofertas de venda </a:t>
            </a:r>
            <a:r>
              <a:rPr lang="pt-BR" sz="1600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classificadas </a:t>
            </a:r>
            <a:r>
              <a:rPr lang="pt-BR" sz="1600" b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menor para o maior valor </a:t>
            </a:r>
            <a:r>
              <a:rPr lang="pt-BR" sz="1600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seu respectivo montante </a:t>
            </a:r>
            <a:r>
              <a:rPr lang="pt-BR" sz="1600" dirty="0" smtClean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associado.</a:t>
            </a:r>
          </a:p>
          <a:p>
            <a:pPr algn="just">
              <a:spcAft>
                <a:spcPts val="1000"/>
              </a:spcAft>
            </a:pPr>
            <a:r>
              <a:rPr lang="pt-BR" sz="1600" dirty="0" smtClean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As </a:t>
            </a:r>
            <a:r>
              <a:rPr lang="pt-BR" sz="1600" b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ofertas de compra </a:t>
            </a:r>
            <a:r>
              <a:rPr lang="pt-BR" sz="1600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classificadas, </a:t>
            </a:r>
            <a:r>
              <a:rPr lang="pt-BR" sz="1600" b="1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maior para o menor valor</a:t>
            </a:r>
            <a:r>
              <a:rPr lang="pt-BR" sz="1600" dirty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 o respectivo montante </a:t>
            </a:r>
            <a:r>
              <a:rPr lang="pt-BR" sz="1600" dirty="0" smtClean="0">
                <a:solidFill>
                  <a:srgbClr val="00206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associado.</a:t>
            </a:r>
          </a:p>
          <a:p>
            <a:pPr algn="just">
              <a:spcAft>
                <a:spcPts val="1000"/>
              </a:spcAft>
            </a:pPr>
            <a:r>
              <a:rPr lang="pt-BR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3 - Os </a:t>
            </a:r>
            <a:r>
              <a:rPr lang="pt-BR" sz="1600" b="1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montantes negociados </a:t>
            </a:r>
            <a:r>
              <a:rPr lang="pt-BR" sz="16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determinados quando o </a:t>
            </a:r>
            <a:r>
              <a:rPr lang="pt-BR" sz="1600" b="1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preço ofertado pelo vendedor</a:t>
            </a:r>
            <a:r>
              <a:rPr lang="pt-BR" sz="16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BR" sz="1600" b="1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</a:t>
            </a:r>
            <a:r>
              <a:rPr lang="pt-BR" sz="16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o </a:t>
            </a:r>
            <a:r>
              <a:rPr lang="pt-BR" sz="1600" b="1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preço do </a:t>
            </a:r>
            <a:r>
              <a:rPr lang="pt-BR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comprador.</a:t>
            </a:r>
          </a:p>
          <a:p>
            <a:pPr algn="just">
              <a:spcAft>
                <a:spcPts val="1000"/>
              </a:spcAft>
            </a:pPr>
            <a:r>
              <a:rPr lang="pt-BR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O preço resultante do leilão será o </a:t>
            </a:r>
            <a:r>
              <a:rPr lang="pt-BR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preço de equilíbrio</a:t>
            </a:r>
            <a:r>
              <a:rPr lang="pt-BR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determinado pelo </a:t>
            </a:r>
            <a:r>
              <a:rPr lang="pt-BR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preço da última demanda atendida</a:t>
            </a:r>
            <a:r>
              <a:rPr lang="pt-BR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329561" y="3371765"/>
            <a:ext cx="1862439" cy="4338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pt-BR" b="1" dirty="0" smtClean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Anterior</a:t>
            </a:r>
            <a:endParaRPr lang="pt-BR" b="1" dirty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349356" y="5956663"/>
            <a:ext cx="6871063" cy="56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541394" y="5939845"/>
            <a:ext cx="6486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O </a:t>
            </a:r>
            <a:r>
              <a:rPr lang="pt-BR" sz="16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preço resultante do leilão será o </a:t>
            </a:r>
            <a:r>
              <a:rPr lang="pt-BR" sz="1600" b="1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preço de </a:t>
            </a:r>
            <a:r>
              <a:rPr lang="pt-BR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 de cada Comprador (Preço Discriminatório)</a:t>
            </a:r>
            <a:r>
              <a:rPr lang="pt-BR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40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animBg="1"/>
      <p:bldP spid="19" grpId="0" animBg="1"/>
      <p:bldP spid="22" grpId="0" animBg="1"/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MVE </a:t>
            </a:r>
            <a:r>
              <a:rPr lang="pt-BR" b="1" dirty="0" smtClean="0"/>
              <a:t>– </a:t>
            </a:r>
            <a:r>
              <a:rPr lang="pt-BR" b="1" dirty="0"/>
              <a:t>Detalhamento da Sistemática</a:t>
            </a:r>
          </a:p>
        </p:txBody>
      </p:sp>
      <p:sp>
        <p:nvSpPr>
          <p:cNvPr id="20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>
            <a:off x="10329561" y="3371765"/>
            <a:ext cx="1862439" cy="4338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  </a:t>
            </a:r>
            <a:r>
              <a:rPr lang="pt-BR" b="1" dirty="0" smtClean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Anterior</a:t>
            </a:r>
            <a:endParaRPr lang="pt-BR" b="1" dirty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24" y="743072"/>
            <a:ext cx="8425402" cy="5962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6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MVE </a:t>
            </a:r>
            <a:r>
              <a:rPr lang="pt-BR" b="1" dirty="0" smtClean="0"/>
              <a:t>– </a:t>
            </a:r>
            <a:r>
              <a:rPr lang="pt-BR" b="1" dirty="0"/>
              <a:t>Detalhamento da Sistemática</a:t>
            </a:r>
          </a:p>
        </p:txBody>
      </p:sp>
      <p:sp>
        <p:nvSpPr>
          <p:cNvPr id="20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graphicFrame>
        <p:nvGraphicFramePr>
          <p:cNvPr id="31" name="Tabela 30"/>
          <p:cNvGraphicFramePr>
            <a:graphicFrameLocks noGrp="1"/>
          </p:cNvGraphicFramePr>
          <p:nvPr>
            <p:extLst/>
          </p:nvPr>
        </p:nvGraphicFramePr>
        <p:xfrm>
          <a:off x="721039" y="2099845"/>
          <a:ext cx="3286759" cy="1979999"/>
        </p:xfrm>
        <a:graphic>
          <a:graphicData uri="http://schemas.openxmlformats.org/drawingml/2006/table">
            <a:tbl>
              <a:tblPr/>
              <a:tblGrid>
                <a:gridCol w="1039811"/>
                <a:gridCol w="653369"/>
                <a:gridCol w="972083"/>
                <a:gridCol w="621496"/>
              </a:tblGrid>
              <a:tr h="311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Vendedor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780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R$ 150,00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780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R$ 155,00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780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R$ 170,00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780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R$ 165,00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780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R$ 170,00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780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/>
          </p:nvPr>
        </p:nvGraphicFramePr>
        <p:xfrm>
          <a:off x="5001211" y="2099845"/>
          <a:ext cx="3306214" cy="4084320"/>
        </p:xfrm>
        <a:graphic>
          <a:graphicData uri="http://schemas.openxmlformats.org/drawingml/2006/table">
            <a:tbl>
              <a:tblPr/>
              <a:tblGrid>
                <a:gridCol w="1137953"/>
                <a:gridCol w="630488"/>
                <a:gridCol w="938041"/>
                <a:gridCol w="599732"/>
              </a:tblGrid>
              <a:tr h="2748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R$ 188,00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R$ 190,00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R$ 161,00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R$ 165,00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R$ 195,00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R$ 205,00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R$ 163,00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R$ 188,00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45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R$ 200,00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a 32"/>
          <p:cNvGraphicFramePr>
            <a:graphicFrameLocks noGrp="1"/>
          </p:cNvGraphicFramePr>
          <p:nvPr>
            <p:extLst/>
          </p:nvPr>
        </p:nvGraphicFramePr>
        <p:xfrm>
          <a:off x="410702" y="2099845"/>
          <a:ext cx="3960000" cy="1963009"/>
        </p:xfrm>
        <a:graphic>
          <a:graphicData uri="http://schemas.openxmlformats.org/drawingml/2006/table">
            <a:tbl>
              <a:tblPr/>
              <a:tblGrid>
                <a:gridCol w="974137"/>
                <a:gridCol w="612102"/>
                <a:gridCol w="910688"/>
                <a:gridCol w="716607"/>
                <a:gridCol w="746466"/>
              </a:tblGrid>
              <a:tr h="3248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Vendedor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mm:ss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R$ 150,00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R$ 155,00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R$ 165,00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R$ 170,00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R$ 170,00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>
            <p:extLst/>
          </p:nvPr>
        </p:nvGraphicFramePr>
        <p:xfrm>
          <a:off x="4776991" y="2099845"/>
          <a:ext cx="3960000" cy="4084320"/>
        </p:xfrm>
        <a:graphic>
          <a:graphicData uri="http://schemas.openxmlformats.org/drawingml/2006/table">
            <a:tbl>
              <a:tblPr/>
              <a:tblGrid>
                <a:gridCol w="1114221"/>
                <a:gridCol w="617339"/>
                <a:gridCol w="888365"/>
                <a:gridCol w="587224"/>
                <a:gridCol w="752851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mm:ss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R$ 205,00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R$ 195,00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R$ 190,00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R$ 188,00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R$ 188,00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R$ 185,00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R$ 185,00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R$ 165,00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R$ 163,00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R$ 161,00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  <p:sp>
        <p:nvSpPr>
          <p:cNvPr id="35" name="Seta para a direita 34"/>
          <p:cNvSpPr/>
          <p:nvPr/>
        </p:nvSpPr>
        <p:spPr>
          <a:xfrm rot="5400000">
            <a:off x="6840609" y="1800286"/>
            <a:ext cx="360000" cy="36053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6" name="Seta para a direita 35"/>
          <p:cNvSpPr/>
          <p:nvPr/>
        </p:nvSpPr>
        <p:spPr>
          <a:xfrm rot="5400000">
            <a:off x="2276539" y="1800286"/>
            <a:ext cx="360000" cy="36053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7" name="Retângulo: Cantos Arredondados 18">
            <a:extLst>
              <a:ext uri="{FF2B5EF4-FFF2-40B4-BE49-F238E27FC236}">
                <a16:creationId xmlns:a16="http://schemas.microsoft.com/office/drawing/2014/main" xmlns="" id="{14DC000C-6F6B-408F-BCB1-41EF99B6BD3D}"/>
              </a:ext>
            </a:extLst>
          </p:cNvPr>
          <p:cNvSpPr/>
          <p:nvPr/>
        </p:nvSpPr>
        <p:spPr>
          <a:xfrm>
            <a:off x="4738891" y="1244007"/>
            <a:ext cx="3780000" cy="576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Os lances dos compradores são ordenados em ordem decrescente de preço</a:t>
            </a:r>
          </a:p>
        </p:txBody>
      </p:sp>
      <p:sp>
        <p:nvSpPr>
          <p:cNvPr id="38" name="Retângulo: Cantos Arredondados 18">
            <a:extLst>
              <a:ext uri="{FF2B5EF4-FFF2-40B4-BE49-F238E27FC236}">
                <a16:creationId xmlns:a16="http://schemas.microsoft.com/office/drawing/2014/main" xmlns="" id="{14DC000C-6F6B-408F-BCB1-41EF99B6BD3D}"/>
              </a:ext>
            </a:extLst>
          </p:cNvPr>
          <p:cNvSpPr/>
          <p:nvPr/>
        </p:nvSpPr>
        <p:spPr>
          <a:xfrm>
            <a:off x="404541" y="1244007"/>
            <a:ext cx="3780000" cy="576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Os Lances dos Vendedores são ordenados em ordem crescente de preço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6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MVE </a:t>
            </a:r>
            <a:r>
              <a:rPr lang="pt-BR" b="1" dirty="0" smtClean="0"/>
              <a:t>– </a:t>
            </a:r>
            <a:r>
              <a:rPr lang="pt-BR" b="1" dirty="0"/>
              <a:t>Detalhamento da Sistemática</a:t>
            </a:r>
          </a:p>
        </p:txBody>
      </p:sp>
      <p:sp>
        <p:nvSpPr>
          <p:cNvPr id="50" name="Retângulo de cantos arredondados 10"/>
          <p:cNvSpPr/>
          <p:nvPr/>
        </p:nvSpPr>
        <p:spPr>
          <a:xfrm>
            <a:off x="10367015" y="2502854"/>
            <a:ext cx="1294351" cy="71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buClr>
                <a:srgbClr val="92D050"/>
              </a:buClr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MVE</a:t>
            </a: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41" y="1002232"/>
            <a:ext cx="1628899" cy="1628899"/>
          </a:xfrm>
          <a:prstGeom prst="rect">
            <a:avLst/>
          </a:prstGeom>
        </p:spPr>
      </p:pic>
      <p:graphicFrame>
        <p:nvGraphicFramePr>
          <p:cNvPr id="52" name="Tabela 51"/>
          <p:cNvGraphicFramePr>
            <a:graphicFrameLocks noGrp="1"/>
          </p:cNvGraphicFramePr>
          <p:nvPr>
            <p:extLst/>
          </p:nvPr>
        </p:nvGraphicFramePr>
        <p:xfrm>
          <a:off x="410702" y="2099845"/>
          <a:ext cx="3960000" cy="1963009"/>
        </p:xfrm>
        <a:graphic>
          <a:graphicData uri="http://schemas.openxmlformats.org/drawingml/2006/table">
            <a:tbl>
              <a:tblPr/>
              <a:tblGrid>
                <a:gridCol w="974137"/>
                <a:gridCol w="612102"/>
                <a:gridCol w="910688"/>
                <a:gridCol w="716607"/>
                <a:gridCol w="746466"/>
              </a:tblGrid>
              <a:tr h="3248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Vendedor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mm:ss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R$ 150,00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R$ 155,00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R$ 165,00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R$ 170,00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R$ 170,00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73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R$ 180,90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ela 52"/>
          <p:cNvGraphicFramePr>
            <a:graphicFrameLocks noGrp="1"/>
          </p:cNvGraphicFramePr>
          <p:nvPr>
            <p:extLst/>
          </p:nvPr>
        </p:nvGraphicFramePr>
        <p:xfrm>
          <a:off x="4776270" y="2099845"/>
          <a:ext cx="3960000" cy="4084320"/>
        </p:xfrm>
        <a:graphic>
          <a:graphicData uri="http://schemas.openxmlformats.org/drawingml/2006/table">
            <a:tbl>
              <a:tblPr/>
              <a:tblGrid>
                <a:gridCol w="1114221"/>
                <a:gridCol w="617339"/>
                <a:gridCol w="888365"/>
                <a:gridCol w="587224"/>
                <a:gridCol w="752851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mm:ss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R$ 205,00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R$ 195,00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R$ 190,00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R$ 188,00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R$ 188,00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R$ 185,00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R$ 185,00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R$ 165,00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R$ 163,00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R$ 161,00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  <p:sp>
        <p:nvSpPr>
          <p:cNvPr id="54" name="Retângulo 53"/>
          <p:cNvSpPr/>
          <p:nvPr/>
        </p:nvSpPr>
        <p:spPr>
          <a:xfrm>
            <a:off x="421744" y="3263314"/>
            <a:ext cx="3937917" cy="508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4798098" y="3415236"/>
            <a:ext cx="3937917" cy="50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4798097" y="3911891"/>
            <a:ext cx="3937917" cy="50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4798097" y="4415568"/>
            <a:ext cx="3937917" cy="993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8" name="Retângulo: Cantos Arredondados 18">
            <a:extLst>
              <a:ext uri="{FF2B5EF4-FFF2-40B4-BE49-F238E27FC236}">
                <a16:creationId xmlns:a16="http://schemas.microsoft.com/office/drawing/2014/main" xmlns="" id="{14DC000C-6F6B-408F-BCB1-41EF99B6BD3D}"/>
              </a:ext>
            </a:extLst>
          </p:cNvPr>
          <p:cNvSpPr/>
          <p:nvPr/>
        </p:nvSpPr>
        <p:spPr>
          <a:xfrm>
            <a:off x="479112" y="5030562"/>
            <a:ext cx="3736869" cy="8775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 segundo critério de desempate é o horário de registro do lance (crescente)</a:t>
            </a:r>
            <a:endParaRPr lang="pt-BR" sz="1400" b="1" dirty="0">
              <a:solidFill>
                <a:prstClr val="white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3607861" y="3268496"/>
            <a:ext cx="751800" cy="505838"/>
          </a:xfrm>
          <a:prstGeom prst="round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7966144" y="3402703"/>
            <a:ext cx="770156" cy="505838"/>
          </a:xfrm>
          <a:prstGeom prst="round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1" name="Retângulo de cantos arredondados 60"/>
          <p:cNvSpPr/>
          <p:nvPr/>
        </p:nvSpPr>
        <p:spPr>
          <a:xfrm>
            <a:off x="7966144" y="3906380"/>
            <a:ext cx="770156" cy="505838"/>
          </a:xfrm>
          <a:prstGeom prst="round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2" name="Retângulo de cantos arredondados 61"/>
          <p:cNvSpPr/>
          <p:nvPr/>
        </p:nvSpPr>
        <p:spPr>
          <a:xfrm>
            <a:off x="7966144" y="4410379"/>
            <a:ext cx="770156" cy="998585"/>
          </a:xfrm>
          <a:prstGeom prst="round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3" name="Seta para a direita 62"/>
          <p:cNvSpPr/>
          <p:nvPr/>
        </p:nvSpPr>
        <p:spPr>
          <a:xfrm rot="5400000">
            <a:off x="6840609" y="1800286"/>
            <a:ext cx="360000" cy="36053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4" name="Seta para a direita 63"/>
          <p:cNvSpPr/>
          <p:nvPr/>
        </p:nvSpPr>
        <p:spPr>
          <a:xfrm rot="5400000">
            <a:off x="2276539" y="1800286"/>
            <a:ext cx="360000" cy="36053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5" name="Retângulo: Cantos Arredondados 18">
            <a:extLst>
              <a:ext uri="{FF2B5EF4-FFF2-40B4-BE49-F238E27FC236}">
                <a16:creationId xmlns:a16="http://schemas.microsoft.com/office/drawing/2014/main" xmlns="" id="{14DC000C-6F6B-408F-BCB1-41EF99B6BD3D}"/>
              </a:ext>
            </a:extLst>
          </p:cNvPr>
          <p:cNvSpPr/>
          <p:nvPr/>
        </p:nvSpPr>
        <p:spPr>
          <a:xfrm>
            <a:off x="4738891" y="1244007"/>
            <a:ext cx="3780000" cy="576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Os lances dos compradores são ordenados em ordem decrescente de preço</a:t>
            </a:r>
          </a:p>
        </p:txBody>
      </p:sp>
      <p:sp>
        <p:nvSpPr>
          <p:cNvPr id="66" name="Retângulo: Cantos Arredondados 18">
            <a:extLst>
              <a:ext uri="{FF2B5EF4-FFF2-40B4-BE49-F238E27FC236}">
                <a16:creationId xmlns:a16="http://schemas.microsoft.com/office/drawing/2014/main" xmlns="" id="{14DC000C-6F6B-408F-BCB1-41EF99B6BD3D}"/>
              </a:ext>
            </a:extLst>
          </p:cNvPr>
          <p:cNvSpPr/>
          <p:nvPr/>
        </p:nvSpPr>
        <p:spPr>
          <a:xfrm>
            <a:off x="404541" y="1244007"/>
            <a:ext cx="3780000" cy="576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Os Lances dos Vendedores são ordenados em ordem crescente de preço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0329561" y="3424020"/>
            <a:ext cx="1862439" cy="4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solidFill>
                  <a:srgbClr val="4BACC6">
                    <a:lumMod val="5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Versão 2021</a:t>
            </a:r>
            <a:endParaRPr lang="pt-BR" b="1" dirty="0">
              <a:solidFill>
                <a:srgbClr val="00B0F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8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12858</TotalTime>
  <Words>2937</Words>
  <Application>Microsoft Office PowerPoint</Application>
  <PresentationFormat>Widescreen</PresentationFormat>
  <Paragraphs>1107</Paragraphs>
  <Slides>34</Slides>
  <Notes>28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Gadugi</vt:lpstr>
      <vt:lpstr>Helvetica Light</vt:lpstr>
      <vt:lpstr>Helvetica Neue</vt:lpstr>
      <vt:lpstr>Helvetica Neue Medium</vt:lpstr>
      <vt:lpstr>Times New Roman</vt:lpstr>
      <vt:lpstr>Wingdings</vt:lpstr>
      <vt:lpstr>Tema do Office</vt:lpstr>
      <vt:lpstr>2_Personalizar design</vt:lpstr>
      <vt:lpstr>Planilha</vt:lpstr>
      <vt:lpstr>Mecanismo de Venda de Excedentes Versão 2021.1</vt:lpstr>
      <vt:lpstr>Objetivos</vt:lpstr>
      <vt:lpstr>MVE – Funcionamento Geral</vt:lpstr>
      <vt:lpstr>MVE – Mecanismo de Venda de Excedentes</vt:lpstr>
      <vt:lpstr>MVE v.2021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MVE – Detalhamento da Sistemática</vt:lpstr>
      <vt:lpstr>Liquidação Financeira do MVE</vt:lpstr>
      <vt:lpstr>Relatórios - DRI</vt:lpstr>
      <vt:lpstr>Relatórios - DRI</vt:lpstr>
      <vt:lpstr>Relatórios - DRI</vt:lpstr>
      <vt:lpstr>Relatórios - DRI</vt:lpstr>
      <vt:lpstr>MVE v.2021</vt:lpstr>
      <vt:lpstr>CP 37/2020 – Aprimoramentos do cronograma de realização do MCSDEN e MVE</vt:lpstr>
      <vt:lpstr>CP 37/2020 – Aprimoramentos do cronograma de realização do MCSDEN e MVE</vt:lpstr>
      <vt:lpstr>Aporte de Garantia de Participação e Cumprimento do Contrato</vt:lpstr>
      <vt:lpstr>Processo de desenvolvimento e aprovação</vt:lpstr>
      <vt:lpstr>MVE v.2021</vt:lpstr>
    </vt:vector>
  </TitlesOfParts>
  <Company>CCEE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Iury Oliveira</dc:creator>
  <cp:lastModifiedBy>Iury Oliveira</cp:lastModifiedBy>
  <cp:revision>670</cp:revision>
  <cp:lastPrinted>2020-10-06T12:55:02Z</cp:lastPrinted>
  <dcterms:created xsi:type="dcterms:W3CDTF">2019-06-12T13:06:32Z</dcterms:created>
  <dcterms:modified xsi:type="dcterms:W3CDTF">2020-12-15T15:01:56Z</dcterms:modified>
</cp:coreProperties>
</file>