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361" r:id="rId3"/>
    <p:sldId id="3362" r:id="rId4"/>
    <p:sldId id="3363" r:id="rId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9AA3"/>
    <a:srgbClr val="FDBBC1"/>
    <a:srgbClr val="DEE3EA"/>
    <a:srgbClr val="C2DA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779CE-4CF1-42BD-8354-CCA6D96D0833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78E05-11B0-419D-A4ED-017CF1832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491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866281-DE44-4EE0-BEDF-4EB7BADA2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8B2BFB0-1BDF-40D6-A903-A16F9764A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856EB9C-A38F-401F-B30C-3536090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F22D0AA-25C4-4733-8948-EB375EBB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C153CD7-2EC9-4ADE-9F71-500C42BB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6410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FFAF28-0529-4DCF-97BA-09A1DDBF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BDCA4655-12C0-40F0-B3A5-9FFBCA183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3651298-AEA6-43D0-A21F-36490515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0B04719-FCDD-4568-A0AA-7E9B7513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AC17B92-9E67-449A-9EF7-82B86957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254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CD706F6-65C0-4853-8EF8-645762DF3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4929E8-ED47-4CC9-B1FD-6CEFBD487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BCBDC0C-59EA-413C-BD65-2DD69433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244AD69-3C48-4996-93D1-A66E812E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0E996F3-362D-42F7-906A-14DF07DE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220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969779-9E0D-4C60-BB15-15A586D3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312A894-6070-43E0-A7F8-BBAF573C7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4582849-8838-4FBF-AF06-F328CC7A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9D769BD-AB83-441E-B984-1FF34DA2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970D5BB-42EC-4D37-BFD4-5B9B6BA2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88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B46528-39FA-4AF0-8D08-37DE5CB4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904F421-841A-4C74-8F36-D04FF9A9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1BA57ED-F05A-45FF-95AF-AD81D6B8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83701BE-11EB-4E5F-8B5E-B12EA2BD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8969916-F2AD-44A9-9CE0-7222DEE3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985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101CC3-CB36-414D-AFFD-D7599E0C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20ABB32-FC8D-4605-A3D7-9B96F9403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17FB66F-0198-41C4-84B9-B60A7019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671D563-118A-4107-93FE-1A9EDFDE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F84B04E-E2E8-4128-832E-7D723147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F756A7F-2BD8-492E-8669-97E3C82E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71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4DFF40-EAC0-44ED-BEBC-025505EA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0B59E7E-6752-4C63-8A13-AF7299AA9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9ED3DD5-EC97-4CC7-88BC-3DE578DEB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2775AA4-2003-411D-9BF1-F5354D3B1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9DEB3EF2-5013-4484-B198-B9239948C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2B9AA270-E48B-4A02-8612-E81ADC39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C255D697-9459-4C82-B9D6-F7CB7666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F1F517AF-3A86-4294-826E-53B1D4B8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800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9886D6-1989-47D9-BF47-D11A5A1C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141CAD77-78D1-4A0D-B316-53F9A674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AC7C5A-873F-4D23-A593-2E39EC03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FA86C76-E761-458E-83FB-3796C7CA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7851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C8DE315-6EDF-418E-94D1-B3B1E395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11135D81-D302-4A19-BAC8-C5EEAE05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276D39A-9B29-46F7-A89A-68285EF3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3880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E26ADC-CFE5-4014-81D8-45698ADD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85A37B-37CB-4A72-8368-211381C6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7EB971A-7797-46AB-99F6-54D570D3C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77BD26E-1118-4954-B713-C2EF01A0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945F236-6D6D-4C45-ABAA-ECF396D9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A2FEA87-7B1F-42EB-B3FB-B37090C8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6349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1A93E1-7678-42A8-9F86-4B5FF56D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4B09A3D-8A09-48C2-8E69-AE60A591D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CD70567-5616-48D3-9DF7-5DFE6723A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50D6760-61B0-4CDD-8C76-47D4CCC7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3B84126-5D52-40FE-9EE5-F29A2DF8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65A1AB07-D5E6-409B-8601-5FA2720F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98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30222AFF-E97D-4AC9-8D90-D358F8FE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C20ECB8-0EEB-4A40-A80B-FEAA2C36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09E1C0B-99B4-4C34-B586-0510951AD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DEFB-AF31-4707-952F-9B256598A605}" type="datetimeFigureOut">
              <a:rPr lang="pt-BR" smtClean="0"/>
              <a:pPr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7433874-57B0-42C5-A030-A40C56AC4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3884AC3-FBC7-471F-AB70-3DB8896D3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8964-D8A3-41BA-9A18-D4FB0899A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936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 cstate="print"/>
          <a:srcRect t="14308" b="55619"/>
          <a:stretch>
            <a:fillRect/>
          </a:stretch>
        </p:blipFill>
        <p:spPr>
          <a:xfrm>
            <a:off x="6848933" y="1384989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6968467" y="3324028"/>
            <a:ext cx="4930403" cy="339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8700"/>
            </a:pPr>
            <a:r>
              <a:rPr lang="pt-BR" sz="2900" b="1" dirty="0" smtClean="0">
                <a:solidFill>
                  <a:schemeClr val="accent1">
                    <a:lumMod val="50000"/>
                  </a:schemeClr>
                </a:solidFill>
              </a:rPr>
              <a:t>Acompanhamento de metas</a:t>
            </a:r>
            <a:endParaRPr lang="pt-B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18 de março de 2021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8426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43BD065-6ADC-4A0A-BDBC-199464D71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2049451"/>
              </p:ext>
            </p:extLst>
          </p:nvPr>
        </p:nvGraphicFramePr>
        <p:xfrm>
          <a:off x="104776" y="724834"/>
          <a:ext cx="11498962" cy="6124154"/>
        </p:xfrm>
        <a:graphic>
          <a:graphicData uri="http://schemas.openxmlformats.org/drawingml/2006/table">
            <a:tbl>
              <a:tblPr/>
              <a:tblGrid>
                <a:gridCol w="1185078">
                  <a:extLst>
                    <a:ext uri="{9D8B030D-6E8A-4147-A177-3AD203B41FA5}">
                      <a16:colId xmlns="" xmlns:a16="http://schemas.microsoft.com/office/drawing/2014/main" val="4256904929"/>
                    </a:ext>
                  </a:extLst>
                </a:gridCol>
                <a:gridCol w="3175639">
                  <a:extLst>
                    <a:ext uri="{9D8B030D-6E8A-4147-A177-3AD203B41FA5}">
                      <a16:colId xmlns="" xmlns:a16="http://schemas.microsoft.com/office/drawing/2014/main" val="2105423055"/>
                    </a:ext>
                  </a:extLst>
                </a:gridCol>
                <a:gridCol w="4900861">
                  <a:extLst>
                    <a:ext uri="{9D8B030D-6E8A-4147-A177-3AD203B41FA5}">
                      <a16:colId xmlns="" xmlns:a16="http://schemas.microsoft.com/office/drawing/2014/main" val="2895076374"/>
                    </a:ext>
                  </a:extLst>
                </a:gridCol>
                <a:gridCol w="2237384">
                  <a:extLst>
                    <a:ext uri="{9D8B030D-6E8A-4147-A177-3AD203B41FA5}">
                      <a16:colId xmlns="" xmlns:a16="http://schemas.microsoft.com/office/drawing/2014/main" val="1776167808"/>
                    </a:ext>
                  </a:extLst>
                </a:gridCol>
              </a:tblGrid>
              <a:tr h="29645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BANDEIRA: EXPANSÃO DO MERCADO LIVRE</a:t>
                      </a:r>
                    </a:p>
                  </a:txBody>
                  <a:tcPr marL="4279" marR="4279" marT="42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0817408"/>
                  </a:ext>
                </a:extLst>
              </a:tr>
              <a:tr h="16853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4279" marR="4279" marT="42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Atividades  </a:t>
                      </a:r>
                    </a:p>
                  </a:txBody>
                  <a:tcPr marL="4279" marR="4279" marT="42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Principais resultados</a:t>
                      </a:r>
                    </a:p>
                  </a:txBody>
                  <a:tcPr marL="4279" marR="4279" marT="42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Próximos passos</a:t>
                      </a:r>
                    </a:p>
                  </a:txBody>
                  <a:tcPr marL="4279" marR="4279" marT="42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5429476"/>
                  </a:ext>
                </a:extLst>
              </a:tr>
              <a:tr h="77220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Antecipar o cronograma de abertura do mercado livre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Acelerar a Reforma do Setor Elétrico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(PLS 232, PL 1917, MP 998, GT Modernização), atuando nos principais gargalos para avanços da matéria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da MP 998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Congresso e conversão em Lei 14.120/21;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Articulação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parlamentares 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para aprovação PL 414 e PL 1917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Governo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sinaliza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leilão de reserva de capacidade no 2º semestre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2021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 414/21: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definir relatoria, acelerar tramitação e promover aprimoramentos</a:t>
                      </a:r>
                      <a:endParaRPr lang="pt-BR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288168"/>
                  </a:ext>
                </a:extLst>
              </a:tr>
              <a:tr h="569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Atuar para que CCEE e ANEEL realizem os estudos da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abertura do mercado livre conforme previsto 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 Portaria 465/2019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Reuniões com MME/Aneel/CCEE/EPE/ONS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apresentação Estudo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Thymos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Abertura de mercado; Reuniões específicas com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CCEE e SRM/Aneel sobre detalhamento das propostas NT</a:t>
                      </a:r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3 reuniões aos sábados com equipes do MME, Aneel, CCEE e ONS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para debate das propostas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Atualização</a:t>
                      </a:r>
                      <a:r>
                        <a:rPr lang="pt-BR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do cronograma de abertura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fim dos legados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216318"/>
                  </a:ext>
                </a:extLst>
              </a:tr>
              <a:tr h="1018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Persuadir as principais instituições do Setor Elétrico da importância da abertura (MME, CCEE, ANEEL, ONS)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Aproximação com o Ministério da Economia, FASE,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Abeeólica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Abradee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Abrace; Elaboração e apresentação aos associados do Estudo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Mercado potencial do ACL.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Reunião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 Ministério da Economia para detalhamento dos estudos; 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Atualização do cronograma de abertura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conforme Estudo </a:t>
                      </a:r>
                      <a:r>
                        <a:rPr lang="pt-BR" sz="105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Escher</a:t>
                      </a:r>
                      <a:endParaRPr lang="pt-B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08141"/>
                  </a:ext>
                </a:extLst>
              </a:tr>
              <a:tr h="7196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Implementar ações de mídia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comunicação para conscientização da sociedade</a:t>
                      </a: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Elaboração e apresentação aos associados do Plano de Mídia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Abraceel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2021; Lançamento da série de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lives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"Economia e liberdade de energia - isso é da sua conta!“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Sextas Livres com Rodrigo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Rui </a:t>
                      </a:r>
                      <a:r>
                        <a:rPr lang="pt-BR" sz="105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Altieri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Dep. Arnaldo Jardim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Continuidade do plano de mídia</a:t>
                      </a:r>
                      <a:r>
                        <a:rPr lang="pt-BR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 Sextas Livres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087578"/>
                  </a:ext>
                </a:extLst>
              </a:tr>
              <a:tr h="5574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o comercializador varejista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Atuar para 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fortalecer o Comercializador Varejista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Congresso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da MP 998 no Congresso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conversão em Lei 14.120/21: corte do inadimplente; Reunião Aneel/SRM: pede proposta para regulamentação;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Discussão da proposta de regulamentação no GT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029526"/>
                  </a:ext>
                </a:extLst>
              </a:tr>
              <a:tr h="7503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Realizar estudo para identificar outros pontos de aprimoramentos: 1) Discutir e detalhar pontos críticos com os associados, propondo medidas de superação e 2) Avaliar contratação de consultoria especializada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Estudo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5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Thymos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aponta sugestões para o varejista; Discussão com autoridades;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da atual regulamentação do varejista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Discutir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pontos críticos e pontos de </a:t>
                      </a:r>
                      <a:r>
                        <a:rPr lang="pt-BR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aprimoramento no GT;  </a:t>
                      </a:r>
                      <a:r>
                        <a:rPr lang="pt-BR" sz="105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Apresentação à Aneel e pedido de </a:t>
                      </a:r>
                      <a:r>
                        <a:rPr lang="pt-BR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revisão da regulamentação</a:t>
                      </a:r>
                    </a:p>
                    <a:p>
                      <a:pPr algn="ctr" rtl="0" fontAlgn="ctr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5684702"/>
                  </a:ext>
                </a:extLst>
              </a:tr>
              <a:tr h="4999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Facilitar o processo de migração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estudo para identificar pontos críticos no processo de migração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Reunião GT para identificar</a:t>
                      </a:r>
                      <a:r>
                        <a:rPr lang="pt-BR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principais preocupações e sugestões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4409095"/>
                  </a:ext>
                </a:extLst>
              </a:tr>
              <a:tr h="6244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 e atuar pela aprovação 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 medidas concretas para tornar o processo de migração mais simples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CP 02/Aneel – melhorias no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PdC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"Adesão à CCEE";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182689"/>
                  </a:ext>
                </a:extLst>
              </a:tr>
            </a:tbl>
          </a:graphicData>
        </a:graphic>
      </p:graphicFrame>
      <p:sp>
        <p:nvSpPr>
          <p:cNvPr id="8" name="Fluxograma: Conector 7">
            <a:extLst>
              <a:ext uri="{FF2B5EF4-FFF2-40B4-BE49-F238E27FC236}">
                <a16:creationId xmlns="" xmlns:a16="http://schemas.microsoft.com/office/drawing/2014/main" id="{E282F460-6F69-41CE-B0E5-34AA39E03CA3}"/>
              </a:ext>
            </a:extLst>
          </p:cNvPr>
          <p:cNvSpPr/>
          <p:nvPr/>
        </p:nvSpPr>
        <p:spPr>
          <a:xfrm>
            <a:off x="11715264" y="1451356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>
            <a:extLst>
              <a:ext uri="{FF2B5EF4-FFF2-40B4-BE49-F238E27FC236}">
                <a16:creationId xmlns="" xmlns:a16="http://schemas.microsoft.com/office/drawing/2014/main" id="{31418566-8198-4DA6-B0AF-2BC6A488B1F7}"/>
              </a:ext>
            </a:extLst>
          </p:cNvPr>
          <p:cNvSpPr/>
          <p:nvPr/>
        </p:nvSpPr>
        <p:spPr>
          <a:xfrm>
            <a:off x="11728802" y="2165688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>
            <a:extLst>
              <a:ext uri="{FF2B5EF4-FFF2-40B4-BE49-F238E27FC236}">
                <a16:creationId xmlns="" xmlns:a16="http://schemas.microsoft.com/office/drawing/2014/main" id="{2E9C4BC5-45B7-42D8-BFBC-79D040BE7572}"/>
              </a:ext>
            </a:extLst>
          </p:cNvPr>
          <p:cNvSpPr/>
          <p:nvPr/>
        </p:nvSpPr>
        <p:spPr>
          <a:xfrm>
            <a:off x="11725608" y="2992748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="" xmlns:a16="http://schemas.microsoft.com/office/drawing/2014/main" id="{34275CE7-6558-4A47-9BF4-68F1DEB97302}"/>
              </a:ext>
            </a:extLst>
          </p:cNvPr>
          <p:cNvSpPr/>
          <p:nvPr/>
        </p:nvSpPr>
        <p:spPr>
          <a:xfrm>
            <a:off x="11720436" y="3843865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luxograma: Conector 15">
            <a:extLst>
              <a:ext uri="{FF2B5EF4-FFF2-40B4-BE49-F238E27FC236}">
                <a16:creationId xmlns="" xmlns:a16="http://schemas.microsoft.com/office/drawing/2014/main" id="{99D53EDD-6733-46DE-AFD8-C2C291032BA5}"/>
              </a:ext>
            </a:extLst>
          </p:cNvPr>
          <p:cNvSpPr/>
          <p:nvPr/>
        </p:nvSpPr>
        <p:spPr>
          <a:xfrm>
            <a:off x="11720792" y="4459417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Conector 17">
            <a:extLst>
              <a:ext uri="{FF2B5EF4-FFF2-40B4-BE49-F238E27FC236}">
                <a16:creationId xmlns="" xmlns:a16="http://schemas.microsoft.com/office/drawing/2014/main" id="{1337AB80-6064-4F01-9223-E6861CF542AC}"/>
              </a:ext>
            </a:extLst>
          </p:cNvPr>
          <p:cNvSpPr/>
          <p:nvPr/>
        </p:nvSpPr>
        <p:spPr>
          <a:xfrm>
            <a:off x="11738733" y="6048146"/>
            <a:ext cx="245201" cy="2235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 descr="Semáforo - Download Vetores Gratis, Desenhos de Vetor, Modelos e Clipart">
            <a:extLst>
              <a:ext uri="{FF2B5EF4-FFF2-40B4-BE49-F238E27FC236}">
                <a16:creationId xmlns="" xmlns:a16="http://schemas.microsoft.com/office/drawing/2014/main" id="{65B00869-EBB8-41D4-8EAB-6E382858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93" y="42260"/>
            <a:ext cx="635057" cy="63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E36FB14B-F29F-4F90-A310-4E7F59932E09}"/>
              </a:ext>
            </a:extLst>
          </p:cNvPr>
          <p:cNvSpPr txBox="1"/>
          <p:nvPr/>
        </p:nvSpPr>
        <p:spPr>
          <a:xfrm flipH="1">
            <a:off x="10706986" y="39590"/>
            <a:ext cx="141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Atrasada</a:t>
            </a:r>
          </a:p>
          <a:p>
            <a:r>
              <a:rPr lang="pt-BR" sz="1200" dirty="0"/>
              <a:t>Atenção</a:t>
            </a:r>
          </a:p>
          <a:p>
            <a:r>
              <a:rPr lang="pt-BR" sz="1200" dirty="0"/>
              <a:t>Iniciada</a:t>
            </a:r>
          </a:p>
        </p:txBody>
      </p:sp>
      <p:sp>
        <p:nvSpPr>
          <p:cNvPr id="15" name="Line"/>
          <p:cNvSpPr/>
          <p:nvPr/>
        </p:nvSpPr>
        <p:spPr>
          <a:xfrm flipV="1">
            <a:off x="2207032" y="643095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2CBE551A-5323-49E0-8705-5AE8F0CD3EC2}"/>
              </a:ext>
            </a:extLst>
          </p:cNvPr>
          <p:cNvSpPr/>
          <p:nvPr/>
        </p:nvSpPr>
        <p:spPr>
          <a:xfrm>
            <a:off x="0" y="0"/>
            <a:ext cx="12192000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>
                <a:solidFill>
                  <a:schemeClr val="accent1">
                    <a:hueOff val="114395"/>
                    <a:lumOff val="-24975"/>
                  </a:schemeClr>
                </a:solidFill>
                <a:latin typeface="+mj-lt"/>
              </a:rPr>
              <a:t>Acompanhamento das Metas 2021</a:t>
            </a:r>
          </a:p>
        </p:txBody>
      </p:sp>
      <p:sp>
        <p:nvSpPr>
          <p:cNvPr id="23" name="Fluxograma: Conector 22">
            <a:extLst>
              <a:ext uri="{FF2B5EF4-FFF2-40B4-BE49-F238E27FC236}">
                <a16:creationId xmlns="" xmlns:a16="http://schemas.microsoft.com/office/drawing/2014/main" id="{99D53EDD-6733-46DE-AFD8-C2C291032BA5}"/>
              </a:ext>
            </a:extLst>
          </p:cNvPr>
          <p:cNvSpPr/>
          <p:nvPr/>
        </p:nvSpPr>
        <p:spPr>
          <a:xfrm>
            <a:off x="11728802" y="5108835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248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4D8F239-F0D8-4944-9EB7-D478EFA41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4553907"/>
              </p:ext>
            </p:extLst>
          </p:nvPr>
        </p:nvGraphicFramePr>
        <p:xfrm>
          <a:off x="202520" y="768092"/>
          <a:ext cx="11465605" cy="5943604"/>
        </p:xfrm>
        <a:graphic>
          <a:graphicData uri="http://schemas.openxmlformats.org/drawingml/2006/table">
            <a:tbl>
              <a:tblPr/>
              <a:tblGrid>
                <a:gridCol w="1374274">
                  <a:extLst>
                    <a:ext uri="{9D8B030D-6E8A-4147-A177-3AD203B41FA5}">
                      <a16:colId xmlns="" xmlns:a16="http://schemas.microsoft.com/office/drawing/2014/main" val="738384048"/>
                    </a:ext>
                  </a:extLst>
                </a:gridCol>
                <a:gridCol w="2848902">
                  <a:extLst>
                    <a:ext uri="{9D8B030D-6E8A-4147-A177-3AD203B41FA5}">
                      <a16:colId xmlns="" xmlns:a16="http://schemas.microsoft.com/office/drawing/2014/main" val="300445978"/>
                    </a:ext>
                  </a:extLst>
                </a:gridCol>
                <a:gridCol w="4636008">
                  <a:extLst>
                    <a:ext uri="{9D8B030D-6E8A-4147-A177-3AD203B41FA5}">
                      <a16:colId xmlns="" xmlns:a16="http://schemas.microsoft.com/office/drawing/2014/main" val="1140264468"/>
                    </a:ext>
                  </a:extLst>
                </a:gridCol>
                <a:gridCol w="2606421">
                  <a:extLst>
                    <a:ext uri="{9D8B030D-6E8A-4147-A177-3AD203B41FA5}">
                      <a16:colId xmlns="" xmlns:a16="http://schemas.microsoft.com/office/drawing/2014/main" val="1347093459"/>
                    </a:ext>
                  </a:extLst>
                </a:gridCol>
              </a:tblGrid>
              <a:tr h="2643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BANDEIRA2:  FORMAÇÃO DE PREÇOS</a:t>
                      </a:r>
                    </a:p>
                  </a:txBody>
                  <a:tcPr marL="4254" marR="4254" marT="42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8582589"/>
                  </a:ext>
                </a:extLst>
              </a:tr>
              <a:tr h="210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Metas </a:t>
                      </a:r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marL="4254" marR="4254" marT="42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Principais Resultados </a:t>
                      </a:r>
                      <a:endParaRPr lang="pt-BR" sz="2400" dirty="0"/>
                    </a:p>
                  </a:txBody>
                  <a:tcPr marL="4254" marR="4254" marT="42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Próximos passos</a:t>
                      </a:r>
                      <a:endParaRPr lang="pt-BR" sz="2400" dirty="0"/>
                    </a:p>
                  </a:txBody>
                  <a:tcPr marL="4254" marR="4254" marT="42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6121471"/>
                  </a:ext>
                </a:extLst>
              </a:tr>
              <a:tr h="50003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Estudo para Aprimorar a Formação de Preços por Modelo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 Estudo para identificar principais benefícios e desafios na formação de preços por modelos</a:t>
                      </a:r>
                      <a:endParaRPr lang="pt-BR" sz="105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endParaRPr lang="pt-BR" sz="2400" b="1" dirty="0"/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Iniciar cotações com </a:t>
                      </a:r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consultorias</a:t>
                      </a:r>
                      <a:endParaRPr lang="pt-BR" sz="2400" b="1" dirty="0"/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2465880"/>
                  </a:ext>
                </a:extLst>
              </a:tr>
              <a:tr h="47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Identificar principais divergências dos resultados dos modelos com a operação real do sistema </a:t>
                      </a:r>
                      <a:endParaRPr lang="pt-BR" sz="105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endParaRPr lang="pt-BR" sz="2400" b="1" dirty="0"/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4303340"/>
                  </a:ext>
                </a:extLst>
              </a:tr>
              <a:tr h="3348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 um Plano de Ação para </a:t>
                      </a:r>
                    </a:p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robustez dos modelos</a:t>
                      </a:r>
                      <a:endParaRPr lang="pt-BR" sz="105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endParaRPr lang="pt-BR" sz="240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1855881"/>
                  </a:ext>
                </a:extLst>
              </a:tr>
              <a:tr h="5668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Elevar a Transparência do Cálculo do PLD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Mapear processo de formação de preços, identificando etapas críticas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mais suscetíveis ao risco de intervenção humana</a:t>
                      </a:r>
                      <a:endParaRPr lang="pt-BR" sz="105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GT e Contribuição CP 103/MME - Relatórios GT Metodologia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CPAMP;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Workshop CCEE/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Abraceel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PLD Horário 2021; Acompanhamento Encontros PLD CCEE; </a:t>
                      </a:r>
                      <a:endParaRPr lang="pt-B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Continuidade no acompanhamento da CPAMP, CT PMO/PLD, Encontros PLD e discussões públicas</a:t>
                      </a:r>
                      <a:endParaRPr lang="pt-BR" sz="240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0128299"/>
                  </a:ext>
                </a:extLst>
              </a:tr>
              <a:tr h="4965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 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melhorias na governança na publicação do PLD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propondo indicadores de monitoramento</a:t>
                      </a:r>
                      <a:endParaRPr lang="pt-BR" sz="1050" b="1" dirty="0"/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Respeito à CNPE 07/16: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Decisão cautelar Diretoria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Aneel; Artigo publicado </a:t>
                      </a:r>
                      <a:r>
                        <a:rPr lang="pt-BR" sz="105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MegaWhat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Reuniões com Diretoria Aneel; 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Respeito à 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CNPE 07/16: discussão do mérito </a:t>
                      </a:r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pela Aneel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225650"/>
                  </a:ext>
                </a:extLst>
              </a:tr>
              <a:tr h="2609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BANDEIRA 3: SEGURANÇA DE MERCADO</a:t>
                      </a:r>
                    </a:p>
                  </a:txBody>
                  <a:tcPr marL="4254" marR="4254" marT="4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937826"/>
                  </a:ext>
                </a:extLst>
              </a:tr>
              <a:tr h="18094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Principais Resultados</a:t>
                      </a:r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Próximos passos</a:t>
                      </a:r>
                    </a:p>
                  </a:txBody>
                  <a:tcPr marL="4254" marR="4254" marT="42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74073"/>
                  </a:ext>
                </a:extLst>
              </a:tr>
              <a:tr h="8380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Desenvolver Proposta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Abraceel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Sistema de Garantias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Estudo para Proposta Abraceel de um Sistema de Garantias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para segurança de mercado com custos razoáveis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Reuniões</a:t>
                      </a:r>
                      <a:r>
                        <a:rPr lang="pt-BR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com CCEE e Aneel; Apresentação de revisão à proposta CCEE e busca de alinhamento; </a:t>
                      </a:r>
                    </a:p>
                    <a:p>
                      <a:pPr marL="0" algn="ctr" defTabSz="914400" rtl="0" eaLnBrk="1" fontAlgn="ctr" latinLnBrk="0" hangingPunct="1"/>
                      <a:endParaRPr lang="pt-B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Consolidar alinhamento com CCEE e Anee</a:t>
                      </a:r>
                      <a:r>
                        <a:rPr lang="pt-BR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Alinhamento com Conselho e r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eunião</a:t>
                      </a:r>
                      <a:r>
                        <a:rPr lang="pt-BR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Grupo Técnico da Abraceel;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Eventual</a:t>
                      </a:r>
                      <a:r>
                        <a:rPr lang="pt-BR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contratação de consultoria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4349979"/>
                  </a:ext>
                </a:extLst>
              </a:tr>
              <a:tr h="3822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Avaliar a contratação de consultoria</a:t>
                      </a:r>
                    </a:p>
                    <a:p>
                      <a:pPr algn="ctr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para suportar o processo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6934803"/>
                  </a:ext>
                </a:extLst>
              </a:tr>
              <a:tr h="8919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Atuar para dar robustez às propostas CCEE e ANEEL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Discutir todas as propostas CCEE e ANEEL com as associadas, realizar críticas construtivas e propor caminhos para que os mecanismos que venham a ser implantados sejam consistentes com as necessidades de mercado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Reunião GT: discussão sobre as </a:t>
                      </a:r>
                      <a:r>
                        <a:rPr lang="pt-BR" sz="105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NTs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CCEE</a:t>
                      </a:r>
                      <a:r>
                        <a:rPr lang="pt-B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Workshop interno de Segurança do Mercado conduzido</a:t>
                      </a:r>
                      <a:r>
                        <a:rPr lang="pt-BR" sz="105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pela Volt </a:t>
                      </a:r>
                      <a:r>
                        <a:rPr lang="pt-BR" sz="1050" b="1" i="0" u="none" strike="noStrike" kern="1200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Robotics</a:t>
                      </a:r>
                      <a:r>
                        <a:rPr lang="pt-BR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Relatório de consolidação,</a:t>
                      </a:r>
                      <a:r>
                        <a:rPr lang="pt-BR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encaminhamentos e apresentação às autoridades; CCEE apresenta avaliação da proposta </a:t>
                      </a:r>
                      <a:r>
                        <a:rPr lang="pt-BR" sz="105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Abraceel</a:t>
                      </a:r>
                      <a:endParaRPr lang="pt-B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Workshop conjunto Aneel/CCEE/</a:t>
                      </a:r>
                      <a:r>
                        <a:rPr lang="pt-BR" sz="105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Abraceel</a:t>
                      </a:r>
                      <a:r>
                        <a:rPr lang="pt-B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sobre propostas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566880"/>
                  </a:ext>
                </a:extLst>
              </a:tr>
              <a:tr h="5390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Propor aprimoramentos para que as medidas tragam segurança com custos razoáveis</a:t>
                      </a:r>
                    </a:p>
                  </a:txBody>
                  <a:tcPr marL="4254" marR="4254" marT="42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439104"/>
                  </a:ext>
                </a:extLst>
              </a:tr>
            </a:tbl>
          </a:graphicData>
        </a:graphic>
      </p:graphicFrame>
      <p:sp>
        <p:nvSpPr>
          <p:cNvPr id="11" name="Fluxograma: Conector 10">
            <a:extLst>
              <a:ext uri="{FF2B5EF4-FFF2-40B4-BE49-F238E27FC236}">
                <a16:creationId xmlns="" xmlns:a16="http://schemas.microsoft.com/office/drawing/2014/main" id="{5E079C5E-0A8C-444D-BF8C-6BC15E042D9F}"/>
              </a:ext>
            </a:extLst>
          </p:cNvPr>
          <p:cNvSpPr/>
          <p:nvPr/>
        </p:nvSpPr>
        <p:spPr>
          <a:xfrm>
            <a:off x="11767467" y="1725120"/>
            <a:ext cx="245201" cy="2235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>
            <a:extLst>
              <a:ext uri="{FF2B5EF4-FFF2-40B4-BE49-F238E27FC236}">
                <a16:creationId xmlns="" xmlns:a16="http://schemas.microsoft.com/office/drawing/2014/main" id="{8A538DCA-C7E3-4962-83F3-39DDA120E224}"/>
              </a:ext>
            </a:extLst>
          </p:cNvPr>
          <p:cNvSpPr/>
          <p:nvPr/>
        </p:nvSpPr>
        <p:spPr>
          <a:xfrm>
            <a:off x="11764875" y="3277544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="" xmlns:a16="http://schemas.microsoft.com/office/drawing/2014/main" id="{5C7A9295-A220-481D-95DA-469D6C6FEE8A}"/>
              </a:ext>
            </a:extLst>
          </p:cNvPr>
          <p:cNvSpPr/>
          <p:nvPr/>
        </p:nvSpPr>
        <p:spPr>
          <a:xfrm>
            <a:off x="11764874" y="2723844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="" xmlns:a16="http://schemas.microsoft.com/office/drawing/2014/main" id="{6E050F60-BA48-40C8-854A-E3815DF3FC3A}"/>
              </a:ext>
            </a:extLst>
          </p:cNvPr>
          <p:cNvSpPr/>
          <p:nvPr/>
        </p:nvSpPr>
        <p:spPr>
          <a:xfrm>
            <a:off x="11767467" y="5850323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Conector 26">
            <a:extLst>
              <a:ext uri="{FF2B5EF4-FFF2-40B4-BE49-F238E27FC236}">
                <a16:creationId xmlns="" xmlns:a16="http://schemas.microsoft.com/office/drawing/2014/main" id="{73547CE3-3452-49E1-81C2-4F201D0E5D5B}"/>
              </a:ext>
            </a:extLst>
          </p:cNvPr>
          <p:cNvSpPr/>
          <p:nvPr/>
        </p:nvSpPr>
        <p:spPr>
          <a:xfrm>
            <a:off x="11764873" y="4563367"/>
            <a:ext cx="245201" cy="2235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Semáforo - Download Vetores Gratis, Desenhos de Vetor, Modelos e Clipart">
            <a:extLst>
              <a:ext uri="{FF2B5EF4-FFF2-40B4-BE49-F238E27FC236}">
                <a16:creationId xmlns="" xmlns:a16="http://schemas.microsoft.com/office/drawing/2014/main" id="{65B00869-EBB8-41D4-8EAB-6E382858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93" y="42260"/>
            <a:ext cx="635057" cy="63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36FB14B-F29F-4F90-A310-4E7F59932E09}"/>
              </a:ext>
            </a:extLst>
          </p:cNvPr>
          <p:cNvSpPr txBox="1"/>
          <p:nvPr/>
        </p:nvSpPr>
        <p:spPr>
          <a:xfrm flipH="1">
            <a:off x="10706986" y="39590"/>
            <a:ext cx="141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Atrasada</a:t>
            </a:r>
          </a:p>
          <a:p>
            <a:r>
              <a:rPr lang="pt-BR" sz="1200" dirty="0"/>
              <a:t>Atenção</a:t>
            </a:r>
          </a:p>
          <a:p>
            <a:r>
              <a:rPr lang="pt-BR" sz="1200" dirty="0"/>
              <a:t>Iniciada</a:t>
            </a:r>
          </a:p>
        </p:txBody>
      </p:sp>
      <p:sp>
        <p:nvSpPr>
          <p:cNvPr id="18" name="Line"/>
          <p:cNvSpPr/>
          <p:nvPr/>
        </p:nvSpPr>
        <p:spPr>
          <a:xfrm flipV="1">
            <a:off x="2207032" y="643095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2CBE551A-5323-49E0-8705-5AE8F0CD3EC2}"/>
              </a:ext>
            </a:extLst>
          </p:cNvPr>
          <p:cNvSpPr/>
          <p:nvPr/>
        </p:nvSpPr>
        <p:spPr>
          <a:xfrm>
            <a:off x="0" y="0"/>
            <a:ext cx="12192000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>
                <a:solidFill>
                  <a:schemeClr val="accent1">
                    <a:hueOff val="114395"/>
                    <a:lumOff val="-24975"/>
                  </a:schemeClr>
                </a:solidFill>
                <a:latin typeface="+mj-lt"/>
              </a:rPr>
              <a:t>Acompanhamento das Metas 2021</a:t>
            </a:r>
          </a:p>
        </p:txBody>
      </p:sp>
    </p:spTree>
    <p:extLst>
      <p:ext uri="{BB962C8B-B14F-4D97-AF65-F5344CB8AC3E}">
        <p14:creationId xmlns="" xmlns:p14="http://schemas.microsoft.com/office/powerpoint/2010/main" val="48217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D5DD0C24-73F7-4048-8518-7D103E01A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8580325"/>
              </p:ext>
            </p:extLst>
          </p:nvPr>
        </p:nvGraphicFramePr>
        <p:xfrm>
          <a:off x="261398" y="814361"/>
          <a:ext cx="11378914" cy="5900138"/>
        </p:xfrm>
        <a:graphic>
          <a:graphicData uri="http://schemas.openxmlformats.org/drawingml/2006/table">
            <a:tbl>
              <a:tblPr/>
              <a:tblGrid>
                <a:gridCol w="1028922">
                  <a:extLst>
                    <a:ext uri="{9D8B030D-6E8A-4147-A177-3AD203B41FA5}">
                      <a16:colId xmlns="" xmlns:a16="http://schemas.microsoft.com/office/drawing/2014/main" val="3925036838"/>
                    </a:ext>
                  </a:extLst>
                </a:gridCol>
                <a:gridCol w="3316826">
                  <a:extLst>
                    <a:ext uri="{9D8B030D-6E8A-4147-A177-3AD203B41FA5}">
                      <a16:colId xmlns="" xmlns:a16="http://schemas.microsoft.com/office/drawing/2014/main" val="2234182292"/>
                    </a:ext>
                  </a:extLst>
                </a:gridCol>
                <a:gridCol w="4481990">
                  <a:extLst>
                    <a:ext uri="{9D8B030D-6E8A-4147-A177-3AD203B41FA5}">
                      <a16:colId xmlns="" xmlns:a16="http://schemas.microsoft.com/office/drawing/2014/main" val="2792134579"/>
                    </a:ext>
                  </a:extLst>
                </a:gridCol>
                <a:gridCol w="2551176">
                  <a:extLst>
                    <a:ext uri="{9D8B030D-6E8A-4147-A177-3AD203B41FA5}">
                      <a16:colId xmlns="" xmlns:a16="http://schemas.microsoft.com/office/drawing/2014/main" val="888392982"/>
                    </a:ext>
                  </a:extLst>
                </a:gridCol>
              </a:tblGrid>
              <a:tr h="3036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BANDEIRA 4: DESENVOLVIMENTO DE OUTROS MERCADOS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5166851"/>
                  </a:ext>
                </a:extLst>
              </a:tr>
              <a:tr h="22438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7325" marR="7325" marT="73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Atividades  </a:t>
                      </a:r>
                    </a:p>
                  </a:txBody>
                  <a:tcPr marL="7325" marR="7325" marT="73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Principais resultados</a:t>
                      </a:r>
                    </a:p>
                  </a:txBody>
                  <a:tcPr marL="7325" marR="7325" marT="73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Próximos passos</a:t>
                      </a:r>
                    </a:p>
                  </a:txBody>
                  <a:tcPr marL="7325" marR="7325" marT="73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0413369"/>
                  </a:ext>
                </a:extLst>
              </a:tr>
              <a:tr h="1918512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Desenvolvi-mento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outros mercados</a:t>
                      </a:r>
                    </a:p>
                  </a:txBody>
                  <a:tcPr marL="7325" marR="7325" marT="73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Atuar para o desenvolvimento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mercado de Derivativos</a:t>
                      </a:r>
                    </a:p>
                  </a:txBody>
                  <a:tcPr marL="7325" marR="7325" marT="73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Lançamento da cartilha com BBCE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derivativos e ampla divulgação nas redes sociais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 mais de 10 mil visualizações do documento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Apresentação no IBDE;</a:t>
                      </a:r>
                    </a:p>
                    <a:p>
                      <a:pPr algn="ctr" rtl="0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Continuidade de reuniões com agentes para esclarecimento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905249"/>
                  </a:ext>
                </a:extLst>
              </a:tr>
              <a:tr h="1348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Monitorar e atuar no mercado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gás natural, incluindo a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regulamentação nos Estados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 do gás aprovado ontem; 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CP 12/ANP - manual de boas práticas regulatórias; Workshop online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Arsesp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Agenda Reg. 21/22; Contribuição CP prévia 01/ANP - mercado de gás da União; Aproximação com a Argentina; Reuniões ANP e CMGN; Contribuição CP 02/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Arsesp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agenda regulatória 21/22; Contribuição CP 20/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Arsesp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separação dos itens da fatura de gás; Contribuição CP 01/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Arsp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mercado livre de gás no ES; Contribuição CP 01/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Agerba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termo de compromisso do comercializador; </a:t>
                      </a:r>
                      <a:r>
                        <a:rPr lang="pt-BR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Abraceel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vira</a:t>
                      </a:r>
                      <a:r>
                        <a:rPr lang="pt-BR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sub-coordenadora</a:t>
                      </a:r>
                      <a:r>
                        <a:rPr lang="pt-BR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do Fórum do Gás em 2021 e assumirá a coordenação em 2022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Atuação nas regulamentações  estaduais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871728"/>
                  </a:ext>
                </a:extLst>
              </a:tr>
              <a:tr h="14345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Atuar, sob demanda, em outros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de energia, tais como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etanol e CO2</a:t>
                      </a:r>
                    </a:p>
                  </a:txBody>
                  <a:tcPr marL="7325" marR="7325" marT="73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CP 17/ANP – comercializador independente de etanol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Reuniões com diretores da ANP e MME;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Pressão nas autoridades com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envio de cartas; EPE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solicita apoio da </a:t>
                      </a:r>
                      <a:r>
                        <a:rPr lang="pt-BR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Abraceel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criação do mercado de carbono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5" marR="7325" marT="73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Reunião com o Diretor Geral ANP</a:t>
                      </a:r>
                      <a:r>
                        <a:rPr lang="pt-BR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agendada 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sobre a CP 17/20;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EPE sobre precificação de carbono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3599"/>
                  </a:ext>
                </a:extLst>
              </a:tr>
            </a:tbl>
          </a:graphicData>
        </a:graphic>
      </p:graphicFrame>
      <p:sp>
        <p:nvSpPr>
          <p:cNvPr id="11" name="Fluxograma: Conector 10">
            <a:extLst>
              <a:ext uri="{FF2B5EF4-FFF2-40B4-BE49-F238E27FC236}">
                <a16:creationId xmlns="" xmlns:a16="http://schemas.microsoft.com/office/drawing/2014/main" id="{64F4D433-D149-4911-A8BD-61C1B424339A}"/>
              </a:ext>
            </a:extLst>
          </p:cNvPr>
          <p:cNvSpPr/>
          <p:nvPr/>
        </p:nvSpPr>
        <p:spPr>
          <a:xfrm>
            <a:off x="11752910" y="2156249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>
            <a:extLst>
              <a:ext uri="{FF2B5EF4-FFF2-40B4-BE49-F238E27FC236}">
                <a16:creationId xmlns="" xmlns:a16="http://schemas.microsoft.com/office/drawing/2014/main" id="{14C656B6-DE10-4865-8C25-2373F090E7B1}"/>
              </a:ext>
            </a:extLst>
          </p:cNvPr>
          <p:cNvSpPr/>
          <p:nvPr/>
        </p:nvSpPr>
        <p:spPr>
          <a:xfrm>
            <a:off x="11740378" y="4168697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>
            <a:extLst>
              <a:ext uri="{FF2B5EF4-FFF2-40B4-BE49-F238E27FC236}">
                <a16:creationId xmlns="" xmlns:a16="http://schemas.microsoft.com/office/drawing/2014/main" id="{BC65C204-6DCE-4067-BA06-6C1D323BE800}"/>
              </a:ext>
            </a:extLst>
          </p:cNvPr>
          <p:cNvSpPr/>
          <p:nvPr/>
        </p:nvSpPr>
        <p:spPr>
          <a:xfrm>
            <a:off x="11742809" y="5936514"/>
            <a:ext cx="245201" cy="22352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Semáforo - Download Vetores Gratis, Desenhos de Vetor, Modelos e Clipart">
            <a:extLst>
              <a:ext uri="{FF2B5EF4-FFF2-40B4-BE49-F238E27FC236}">
                <a16:creationId xmlns="" xmlns:a16="http://schemas.microsoft.com/office/drawing/2014/main" id="{65B00869-EBB8-41D4-8EAB-6E382858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93" y="42260"/>
            <a:ext cx="635057" cy="63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E36FB14B-F29F-4F90-A310-4E7F59932E09}"/>
              </a:ext>
            </a:extLst>
          </p:cNvPr>
          <p:cNvSpPr txBox="1"/>
          <p:nvPr/>
        </p:nvSpPr>
        <p:spPr>
          <a:xfrm flipH="1">
            <a:off x="10706986" y="39590"/>
            <a:ext cx="141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Atrasada</a:t>
            </a:r>
          </a:p>
          <a:p>
            <a:r>
              <a:rPr lang="pt-BR" sz="1200" dirty="0"/>
              <a:t>Atenção</a:t>
            </a:r>
          </a:p>
          <a:p>
            <a:r>
              <a:rPr lang="pt-BR" sz="1200" dirty="0"/>
              <a:t>Iniciada</a:t>
            </a:r>
          </a:p>
        </p:txBody>
      </p:sp>
      <p:sp>
        <p:nvSpPr>
          <p:cNvPr id="18" name="Line"/>
          <p:cNvSpPr/>
          <p:nvPr/>
        </p:nvSpPr>
        <p:spPr>
          <a:xfrm flipV="1">
            <a:off x="2207032" y="643095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2CBE551A-5323-49E0-8705-5AE8F0CD3EC2}"/>
              </a:ext>
            </a:extLst>
          </p:cNvPr>
          <p:cNvSpPr/>
          <p:nvPr/>
        </p:nvSpPr>
        <p:spPr>
          <a:xfrm>
            <a:off x="0" y="0"/>
            <a:ext cx="12192000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>
                <a:solidFill>
                  <a:schemeClr val="accent1">
                    <a:hueOff val="114395"/>
                    <a:lumOff val="-24975"/>
                  </a:schemeClr>
                </a:solidFill>
                <a:latin typeface="+mj-lt"/>
              </a:rPr>
              <a:t>Acompanhamento das Metas 2021</a:t>
            </a:r>
          </a:p>
        </p:txBody>
      </p:sp>
    </p:spTree>
    <p:extLst>
      <p:ext uri="{BB962C8B-B14F-4D97-AF65-F5344CB8AC3E}">
        <p14:creationId xmlns="" xmlns:p14="http://schemas.microsoft.com/office/powerpoint/2010/main" val="3997326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1084</Words>
  <Application>Microsoft Office PowerPoint</Application>
  <PresentationFormat>Personalizar</PresentationFormat>
  <Paragraphs>113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 Oliveira</dc:creator>
  <cp:lastModifiedBy>Reginaldo</cp:lastModifiedBy>
  <cp:revision>77</cp:revision>
  <cp:lastPrinted>2019-11-13T19:52:57Z</cp:lastPrinted>
  <dcterms:created xsi:type="dcterms:W3CDTF">2019-11-13T19:15:25Z</dcterms:created>
  <dcterms:modified xsi:type="dcterms:W3CDTF">2021-03-19T19:25:13Z</dcterms:modified>
</cp:coreProperties>
</file>