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7" r:id="rId3"/>
  </p:sldMasterIdLst>
  <p:notesMasterIdLst>
    <p:notesMasterId r:id="rId20"/>
  </p:notesMasterIdLst>
  <p:sldIdLst>
    <p:sldId id="3410" r:id="rId4"/>
    <p:sldId id="4009" r:id="rId5"/>
    <p:sldId id="4018" r:id="rId6"/>
    <p:sldId id="269" r:id="rId7"/>
    <p:sldId id="259" r:id="rId8"/>
    <p:sldId id="4021" r:id="rId9"/>
    <p:sldId id="4023" r:id="rId10"/>
    <p:sldId id="4024" r:id="rId11"/>
    <p:sldId id="4025" r:id="rId12"/>
    <p:sldId id="4010" r:id="rId13"/>
    <p:sldId id="4016" r:id="rId14"/>
    <p:sldId id="4020" r:id="rId15"/>
    <p:sldId id="4011" r:id="rId16"/>
    <p:sldId id="4026" r:id="rId17"/>
    <p:sldId id="4014" r:id="rId18"/>
    <p:sldId id="40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Estilo com Tema 2 - Ênfas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Estilo Médio 4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16" autoAdjust="0"/>
    <p:restoredTop sz="94286" autoAdjust="0"/>
  </p:normalViewPr>
  <p:slideViewPr>
    <p:cSldViewPr snapToGrid="0" snapToObjects="1">
      <p:cViewPr varScale="1">
        <p:scale>
          <a:sx n="68" d="100"/>
          <a:sy n="68" d="100"/>
        </p:scale>
        <p:origin x="608"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C6FE33-CC64-43A9-A646-78F2C073CD96}" type="datetimeFigureOut">
              <a:rPr lang="pt-BR" smtClean="0"/>
              <a:pPr/>
              <a:t>13/07/2021</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F38887-4DED-48C0-9859-03D69EDBF263}" type="slidenum">
              <a:rPr lang="pt-BR" smtClean="0"/>
              <a:pPr/>
              <a:t>‹nº›</a:t>
            </a:fld>
            <a:endParaRPr lang="pt-BR"/>
          </a:p>
        </p:txBody>
      </p:sp>
    </p:spTree>
    <p:extLst>
      <p:ext uri="{BB962C8B-B14F-4D97-AF65-F5344CB8AC3E}">
        <p14:creationId xmlns:p14="http://schemas.microsoft.com/office/powerpoint/2010/main" val="14791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6407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panose="020F0502020204030203" pitchFamily="34"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Tree>
    <p:extLst>
      <p:ext uri="{BB962C8B-B14F-4D97-AF65-F5344CB8AC3E}">
        <p14:creationId xmlns:p14="http://schemas.microsoft.com/office/powerpoint/2010/main" val="339150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0660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8:notes"/>
          <p:cNvSpPr>
            <a:spLocks noGrp="1" noRot="1" noChangeAspect="1"/>
          </p:cNvSpPr>
          <p:nvPr>
            <p:ph type="sldImg" idx="2"/>
          </p:nvPr>
        </p:nvSpPr>
        <p:spPr>
          <a:xfrm>
            <a:off x="688975" y="1143000"/>
            <a:ext cx="5475288" cy="30813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7" name="Google Shape;127;p8:notes"/>
          <p:cNvSpPr txBox="1">
            <a:spLocks noGrp="1"/>
          </p:cNvSpPr>
          <p:nvPr>
            <p:ph type="body" idx="1"/>
          </p:nvPr>
        </p:nvSpPr>
        <p:spPr>
          <a:xfrm>
            <a:off x="685800" y="4400550"/>
            <a:ext cx="5481638" cy="35956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8:notes"/>
          <p:cNvSpPr>
            <a:spLocks noGrp="1" noRot="1" noChangeAspect="1"/>
          </p:cNvSpPr>
          <p:nvPr>
            <p:ph type="sldImg" idx="2"/>
          </p:nvPr>
        </p:nvSpPr>
        <p:spPr>
          <a:xfrm>
            <a:off x="688975" y="1143000"/>
            <a:ext cx="5475288" cy="30813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7" name="Google Shape;127;p8:notes"/>
          <p:cNvSpPr txBox="1">
            <a:spLocks noGrp="1"/>
          </p:cNvSpPr>
          <p:nvPr>
            <p:ph type="body" idx="1"/>
          </p:nvPr>
        </p:nvSpPr>
        <p:spPr>
          <a:xfrm>
            <a:off x="685800" y="4400550"/>
            <a:ext cx="5481638" cy="35956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856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77BD35B7-DAF1-5B4D-94FA-36B61FD74AC4}" type="slidenum">
              <a:rPr kumimoji="0" lang="en-US" altLang="x-none" sz="1200" b="0" i="0" u="none" strike="noStrike" kern="1200" cap="none" spc="0" normalizeH="0" baseline="0" noProof="0">
                <a:ln>
                  <a:noFill/>
                </a:ln>
                <a:solidFill>
                  <a:prstClr val="black"/>
                </a:solidFill>
                <a:effectLst/>
                <a:uLnTx/>
                <a:uFillTx/>
                <a:latin typeface="Lato Light" panose="020F0502020204030203" pitchFamily="34"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14</a:t>
            </a:fld>
            <a:endParaRPr kumimoji="0" lang="en-US" altLang="x-none" sz="12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401832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D680-59B8-9948-BE46-56461DC110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A28CA7-9191-044F-BFD3-3E68B5630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16AD5B-9E02-304B-BD61-6945F706F07A}"/>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5" name="Footer Placeholder 4">
            <a:extLst>
              <a:ext uri="{FF2B5EF4-FFF2-40B4-BE49-F238E27FC236}">
                <a16:creationId xmlns:a16="http://schemas.microsoft.com/office/drawing/2014/main" id="{E5C00689-5BB7-C240-8D3C-4991D40A9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1D430-5AAB-FF4F-B78A-6E1518DA7C85}"/>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509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3B48-51D4-D543-A217-BE85C2F7A4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63A74-E1C1-B54B-BFB1-6650E41BCF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1D1B7-7F18-934C-A8B2-F82231D65A1C}"/>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5" name="Footer Placeholder 4">
            <a:extLst>
              <a:ext uri="{FF2B5EF4-FFF2-40B4-BE49-F238E27FC236}">
                <a16:creationId xmlns:a16="http://schemas.microsoft.com/office/drawing/2014/main" id="{43293AE6-E81F-5B4B-A2F1-B333C8272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5B420-4F57-6948-AF52-4EABB7241DE0}"/>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78561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841CA-1735-904D-97BC-4BE2B7000D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2907A7-A3DC-6D40-B5EC-0B1AB3910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15BBEA-6FD7-D041-B061-338C791500D2}"/>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5" name="Footer Placeholder 4">
            <a:extLst>
              <a:ext uri="{FF2B5EF4-FFF2-40B4-BE49-F238E27FC236}">
                <a16:creationId xmlns:a16="http://schemas.microsoft.com/office/drawing/2014/main" id="{0CEFAC17-EE03-C741-81C5-27237B432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DC7C4-7865-1243-93E8-19BEB2A9B8A4}"/>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2168219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35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82511B-2B00-420C-B72B-71641345E6B6}"/>
              </a:ext>
            </a:extLst>
          </p:cNvPr>
          <p:cNvSpPr>
            <a:spLocks noGrp="1"/>
          </p:cNvSpPr>
          <p:nvPr>
            <p:ph type="ctrTitle"/>
          </p:nvPr>
        </p:nvSpPr>
        <p:spPr>
          <a:xfrm>
            <a:off x="1524000" y="1122363"/>
            <a:ext cx="9144000" cy="2387600"/>
          </a:xfrm>
        </p:spPr>
        <p:txBody>
          <a:bodyPr anchor="b"/>
          <a:lstStyle>
            <a:lvl1pPr algn="ctr">
              <a:defRPr sz="5999"/>
            </a:lvl1pPr>
          </a:lstStyle>
          <a:p>
            <a:r>
              <a:rPr lang="pt-BR"/>
              <a:t>Clique para editar o título Mestre</a:t>
            </a:r>
          </a:p>
        </p:txBody>
      </p:sp>
      <p:sp>
        <p:nvSpPr>
          <p:cNvPr id="3" name="Subtítulo 2">
            <a:extLst>
              <a:ext uri="{FF2B5EF4-FFF2-40B4-BE49-F238E27FC236}">
                <a16:creationId xmlns:a16="http://schemas.microsoft.com/office/drawing/2014/main" id="{86B45E1E-4EC9-4F6E-8D01-92BF1FFD949F}"/>
              </a:ext>
            </a:extLst>
          </p:cNvPr>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BB0AECF-E451-4F5F-8C4E-0BED2F2938AF}"/>
              </a:ext>
            </a:extLst>
          </p:cNvPr>
          <p:cNvSpPr>
            <a:spLocks noGrp="1"/>
          </p:cNvSpPr>
          <p:nvPr>
            <p:ph type="dt" sz="half" idx="10"/>
          </p:nvPr>
        </p:nvSpPr>
        <p:spPr/>
        <p:txBody>
          <a:bodyPr/>
          <a:lstStyle/>
          <a:p>
            <a:fld id="{A5C275B6-6E72-4C81-9CF0-80AFE0368620}" type="datetimeFigureOut">
              <a:rPr lang="pt-BR" smtClean="0"/>
              <a:pPr/>
              <a:t>13/07/2021</a:t>
            </a:fld>
            <a:endParaRPr lang="pt-BR"/>
          </a:p>
        </p:txBody>
      </p:sp>
      <p:sp>
        <p:nvSpPr>
          <p:cNvPr id="5" name="Espaço Reservado para Rodapé 4">
            <a:extLst>
              <a:ext uri="{FF2B5EF4-FFF2-40B4-BE49-F238E27FC236}">
                <a16:creationId xmlns:a16="http://schemas.microsoft.com/office/drawing/2014/main" id="{18825BD1-F8BC-4297-993D-3B76EE3BDC5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EBABA93-0B2A-4D25-BA0B-63D43F6B747D}"/>
              </a:ext>
            </a:extLst>
          </p:cNvPr>
          <p:cNvSpPr>
            <a:spLocks noGrp="1"/>
          </p:cNvSpPr>
          <p:nvPr>
            <p:ph type="sldNum" sz="quarter" idx="12"/>
          </p:nvPr>
        </p:nvSpPr>
        <p:spPr/>
        <p:txBody>
          <a:bodyPr/>
          <a:lstStyle/>
          <a:p>
            <a:fld id="{39753C6B-EE8E-4AC3-AF95-ECA28608A0AD}" type="slidenum">
              <a:rPr lang="pt-BR" smtClean="0"/>
              <a:pPr/>
              <a:t>‹nº›</a:t>
            </a:fld>
            <a:endParaRPr lang="pt-BR"/>
          </a:p>
        </p:txBody>
      </p:sp>
    </p:spTree>
    <p:extLst>
      <p:ext uri="{BB962C8B-B14F-4D97-AF65-F5344CB8AC3E}">
        <p14:creationId xmlns:p14="http://schemas.microsoft.com/office/powerpoint/2010/main" val="291744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3671819-9DFA-2F4A-8E9B-D50CC3AD5F12}"/>
              </a:ext>
            </a:extLst>
          </p:cNvPr>
          <p:cNvSpPr>
            <a:spLocks noGrp="1"/>
          </p:cNvSpPr>
          <p:nvPr>
            <p:ph type="pic" sz="quarter" idx="27"/>
          </p:nvPr>
        </p:nvSpPr>
        <p:spPr>
          <a:xfrm>
            <a:off x="1762956" y="1390618"/>
            <a:ext cx="8767360" cy="5002162"/>
          </a:xfrm>
          <a:prstGeom prst="rect">
            <a:avLst/>
          </a:prstGeom>
          <a:solidFill>
            <a:schemeClr val="bg2">
              <a:lumMod val="95000"/>
            </a:schemeClr>
          </a:solidFill>
          <a:effectLst/>
        </p:spPr>
        <p:txBody>
          <a:bodyPr wrap="square">
            <a:noAutofit/>
          </a:bodyPr>
          <a:lstStyle>
            <a:lvl1pPr marL="0" indent="0">
              <a:buNone/>
              <a:defRPr sz="13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4248668323"/>
      </p:ext>
    </p:extLst>
  </p:cSld>
  <p:clrMapOvr>
    <a:masterClrMapping/>
  </p:clrMapOv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4561C4-9A67-A547-9BA9-FCB35D47188A}"/>
              </a:ext>
            </a:extLst>
          </p:cNvPr>
          <p:cNvSpPr>
            <a:spLocks noGrp="1"/>
          </p:cNvSpPr>
          <p:nvPr>
            <p:ph type="pic" sz="quarter" idx="25"/>
          </p:nvPr>
        </p:nvSpPr>
        <p:spPr>
          <a:xfrm>
            <a:off x="8417143" y="1878227"/>
            <a:ext cx="3774858" cy="4979773"/>
          </a:xfrm>
          <a:custGeom>
            <a:avLst/>
            <a:gdLst>
              <a:gd name="connsiteX0" fmla="*/ 6610866 w 7547750"/>
              <a:gd name="connsiteY0" fmla="*/ 0 h 9959546"/>
              <a:gd name="connsiteX1" fmla="*/ 7286788 w 7547750"/>
              <a:gd name="connsiteY1" fmla="*/ 34132 h 9959546"/>
              <a:gd name="connsiteX2" fmla="*/ 7547750 w 7547750"/>
              <a:gd name="connsiteY2" fmla="*/ 67292 h 9959546"/>
              <a:gd name="connsiteX3" fmla="*/ 7547750 w 7547750"/>
              <a:gd name="connsiteY3" fmla="*/ 9959546 h 9959546"/>
              <a:gd name="connsiteX4" fmla="*/ 911486 w 7547750"/>
              <a:gd name="connsiteY4" fmla="*/ 9959546 h 9959546"/>
              <a:gd name="connsiteX5" fmla="*/ 797896 w 7547750"/>
              <a:gd name="connsiteY5" fmla="*/ 9761996 h 9959546"/>
              <a:gd name="connsiteX6" fmla="*/ 0 w 7547750"/>
              <a:gd name="connsiteY6" fmla="*/ 6610865 h 9959546"/>
              <a:gd name="connsiteX7" fmla="*/ 6610866 w 7547750"/>
              <a:gd name="connsiteY7" fmla="*/ 0 h 99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50" h="9959546">
                <a:moveTo>
                  <a:pt x="6610866" y="0"/>
                </a:moveTo>
                <a:cubicBezTo>
                  <a:pt x="6839058" y="0"/>
                  <a:pt x="7064550" y="11562"/>
                  <a:pt x="7286788" y="34132"/>
                </a:cubicBezTo>
                <a:lnTo>
                  <a:pt x="7547750" y="67292"/>
                </a:lnTo>
                <a:lnTo>
                  <a:pt x="7547750" y="9959546"/>
                </a:lnTo>
                <a:lnTo>
                  <a:pt x="911486" y="9959546"/>
                </a:lnTo>
                <a:lnTo>
                  <a:pt x="797896" y="9761996"/>
                </a:lnTo>
                <a:cubicBezTo>
                  <a:pt x="289042" y="8825281"/>
                  <a:pt x="0" y="7751828"/>
                  <a:pt x="0" y="6610865"/>
                </a:cubicBezTo>
                <a:cubicBezTo>
                  <a:pt x="0" y="2959786"/>
                  <a:pt x="2959786" y="0"/>
                  <a:pt x="6610866" y="0"/>
                </a:cubicBezTo>
                <a:close/>
              </a:path>
            </a:pathLst>
          </a:custGeom>
          <a:solidFill>
            <a:schemeClr val="bg2">
              <a:lumMod val="95000"/>
            </a:schemeClr>
          </a:solidFill>
          <a:effectLst/>
        </p:spPr>
        <p:txBody>
          <a:bodyPr wrap="square">
            <a:noAutofit/>
          </a:bodyPr>
          <a:lstStyle>
            <a:lvl1pPr marL="0" indent="0">
              <a:buNone/>
              <a:defRPr sz="13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3585915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4968710"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3212385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 de Título" type="title">
  <p:cSld name="Slide de Título">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11997"/>
              <a:buFont typeface="Poppins"/>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4799"/>
              <a:buNone/>
              <a:defRPr sz="2400"/>
            </a:lvl1pPr>
            <a:lvl2pPr lvl="1" algn="ctr">
              <a:lnSpc>
                <a:spcPct val="90000"/>
              </a:lnSpc>
              <a:spcBef>
                <a:spcPts val="500"/>
              </a:spcBef>
              <a:spcAft>
                <a:spcPts val="0"/>
              </a:spcAft>
              <a:buClr>
                <a:schemeClr val="dk1"/>
              </a:buClr>
              <a:buSzPts val="3999"/>
              <a:buNone/>
              <a:defRPr sz="2000"/>
            </a:lvl2pPr>
            <a:lvl3pPr lvl="2" algn="ctr">
              <a:lnSpc>
                <a:spcPct val="90000"/>
              </a:lnSpc>
              <a:spcBef>
                <a:spcPts val="500"/>
              </a:spcBef>
              <a:spcAft>
                <a:spcPts val="0"/>
              </a:spcAft>
              <a:buClr>
                <a:schemeClr val="dk1"/>
              </a:buClr>
              <a:buSzPts val="3599"/>
              <a:buNone/>
              <a:defRPr sz="1800"/>
            </a:lvl3pPr>
            <a:lvl4pPr lvl="3" algn="ctr">
              <a:lnSpc>
                <a:spcPct val="90000"/>
              </a:lnSpc>
              <a:spcBef>
                <a:spcPts val="500"/>
              </a:spcBef>
              <a:spcAft>
                <a:spcPts val="0"/>
              </a:spcAft>
              <a:buClr>
                <a:schemeClr val="dk1"/>
              </a:buClr>
              <a:buSzPts val="3199"/>
              <a:buNone/>
              <a:defRPr sz="1600"/>
            </a:lvl4pPr>
            <a:lvl5pPr lvl="4" algn="ctr">
              <a:lnSpc>
                <a:spcPct val="90000"/>
              </a:lnSpc>
              <a:spcBef>
                <a:spcPts val="500"/>
              </a:spcBef>
              <a:spcAft>
                <a:spcPts val="0"/>
              </a:spcAft>
              <a:buClr>
                <a:schemeClr val="dk1"/>
              </a:buClr>
              <a:buSzPts val="3199"/>
              <a:buNone/>
              <a:defRPr sz="1600"/>
            </a:lvl5pPr>
            <a:lvl6pPr lvl="5" algn="ctr">
              <a:lnSpc>
                <a:spcPct val="90000"/>
              </a:lnSpc>
              <a:spcBef>
                <a:spcPts val="500"/>
              </a:spcBef>
              <a:spcAft>
                <a:spcPts val="0"/>
              </a:spcAft>
              <a:buClr>
                <a:schemeClr val="dk1"/>
              </a:buClr>
              <a:buSzPts val="3199"/>
              <a:buNone/>
              <a:defRPr sz="1600"/>
            </a:lvl6pPr>
            <a:lvl7pPr lvl="6" algn="ctr">
              <a:lnSpc>
                <a:spcPct val="90000"/>
              </a:lnSpc>
              <a:spcBef>
                <a:spcPts val="500"/>
              </a:spcBef>
              <a:spcAft>
                <a:spcPts val="0"/>
              </a:spcAft>
              <a:buClr>
                <a:schemeClr val="dk1"/>
              </a:buClr>
              <a:buSzPts val="3199"/>
              <a:buNone/>
              <a:defRPr sz="1600"/>
            </a:lvl7pPr>
            <a:lvl8pPr lvl="7" algn="ctr">
              <a:lnSpc>
                <a:spcPct val="90000"/>
              </a:lnSpc>
              <a:spcBef>
                <a:spcPts val="500"/>
              </a:spcBef>
              <a:spcAft>
                <a:spcPts val="0"/>
              </a:spcAft>
              <a:buClr>
                <a:schemeClr val="dk1"/>
              </a:buClr>
              <a:buSzPts val="3199"/>
              <a:buNone/>
              <a:defRPr sz="1600"/>
            </a:lvl8pPr>
            <a:lvl9pPr lvl="8" algn="ctr">
              <a:lnSpc>
                <a:spcPct val="90000"/>
              </a:lnSpc>
              <a:spcBef>
                <a:spcPts val="500"/>
              </a:spcBef>
              <a:spcAft>
                <a:spcPts val="0"/>
              </a:spcAft>
              <a:buClr>
                <a:schemeClr val="dk1"/>
              </a:buClr>
              <a:buSzPts val="3199"/>
              <a:buNone/>
              <a:defRPr sz="1600"/>
            </a:lvl9pPr>
          </a:lstStyle>
          <a:p>
            <a:endParaRPr/>
          </a:p>
        </p:txBody>
      </p:sp>
      <p:sp>
        <p:nvSpPr>
          <p:cNvPr id="17" name="Google Shape;17;p2"/>
          <p:cNvSpPr txBox="1">
            <a:spLocks noGrp="1"/>
          </p:cNvSpPr>
          <p:nvPr>
            <p:ph type="dt" idx="10"/>
          </p:nvPr>
        </p:nvSpPr>
        <p:spPr>
          <a:xfrm>
            <a:off x="0" y="0"/>
            <a:ext cx="1500391" cy="15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ftr" idx="11"/>
          </p:nvPr>
        </p:nvSpPr>
        <p:spPr>
          <a:xfrm>
            <a:off x="0" y="0"/>
            <a:ext cx="1500391" cy="15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0" y="0"/>
            <a:ext cx="1500391" cy="15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414948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1751257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 Points">
  <p:cSld name="Bullet Points">
    <p:spTree>
      <p:nvGrpSpPr>
        <p:cNvPr id="1" name="Shape 21"/>
        <p:cNvGrpSpPr/>
        <p:nvPr/>
      </p:nvGrpSpPr>
      <p:grpSpPr>
        <a:xfrm>
          <a:off x="0" y="0"/>
          <a:ext cx="0" cy="0"/>
          <a:chOff x="0" y="0"/>
          <a:chExt cx="0" cy="0"/>
        </a:xfrm>
      </p:grpSpPr>
      <p:sp>
        <p:nvSpPr>
          <p:cNvPr id="22" name="Google Shape;22;p4"/>
          <p:cNvSpPr>
            <a:spLocks noGrp="1"/>
          </p:cNvSpPr>
          <p:nvPr>
            <p:ph type="pic" idx="2"/>
          </p:nvPr>
        </p:nvSpPr>
        <p:spPr>
          <a:xfrm>
            <a:off x="1762956" y="1390618"/>
            <a:ext cx="8767360" cy="5002162"/>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D8D8D8"/>
              </a:buClr>
              <a:buSzPts val="2600"/>
              <a:buFont typeface="Arial"/>
              <a:buNone/>
              <a:defRPr sz="1300" b="1" i="0" u="none" strike="noStrike" cap="none">
                <a:solidFill>
                  <a:srgbClr val="D8D8D8"/>
                </a:solidFill>
                <a:latin typeface="Nunito Sans SemiBold"/>
                <a:ea typeface="Nunito Sans SemiBold"/>
                <a:cs typeface="Nunito Sans SemiBold"/>
                <a:sym typeface="Nunito Sans SemiBold"/>
              </a:defRPr>
            </a:lvl1pPr>
            <a:lvl2pPr marR="0" lvl="1" algn="l" rtl="0">
              <a:lnSpc>
                <a:spcPct val="90000"/>
              </a:lnSpc>
              <a:spcBef>
                <a:spcPts val="500"/>
              </a:spcBef>
              <a:spcAft>
                <a:spcPts val="0"/>
              </a:spcAft>
              <a:buClr>
                <a:schemeClr val="dk1"/>
              </a:buClr>
              <a:buSzPts val="4799"/>
              <a:buFont typeface="Arial"/>
              <a:buNone/>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3999"/>
              <a:buFont typeface="Arial"/>
              <a:buNone/>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3599"/>
              <a:buFont typeface="Arial"/>
              <a:buNone/>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3599"/>
              <a:buFont typeface="Arial"/>
              <a:buNone/>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585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C8BD-53F9-C649-B825-A5F0FC7A4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4E7CA-B7AE-6544-8357-3EEF9E9072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A2B8E-DAC7-9A4E-91EF-D88A6E6BECDE}"/>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5" name="Footer Placeholder 4">
            <a:extLst>
              <a:ext uri="{FF2B5EF4-FFF2-40B4-BE49-F238E27FC236}">
                <a16:creationId xmlns:a16="http://schemas.microsoft.com/office/drawing/2014/main" id="{87D9CD51-F7EB-2A41-8D28-7F598FD03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9DC2F-BA24-4D4D-86B9-CFEFA7E230CD}"/>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3760859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23"/>
        <p:cNvGrpSpPr/>
        <p:nvPr/>
      </p:nvGrpSpPr>
      <p:grpSpPr>
        <a:xfrm>
          <a:off x="0" y="0"/>
          <a:ext cx="0" cy="0"/>
          <a:chOff x="0" y="0"/>
          <a:chExt cx="0" cy="0"/>
        </a:xfrm>
      </p:grpSpPr>
      <p:sp>
        <p:nvSpPr>
          <p:cNvPr id="24" name="Google Shape;24;p5"/>
          <p:cNvSpPr>
            <a:spLocks noGrp="1"/>
          </p:cNvSpPr>
          <p:nvPr>
            <p:ph type="pic" idx="2"/>
          </p:nvPr>
        </p:nvSpPr>
        <p:spPr>
          <a:xfrm>
            <a:off x="8417143" y="1878227"/>
            <a:ext cx="3774858" cy="4979773"/>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D8D8D8"/>
              </a:buClr>
              <a:buSzPts val="2600"/>
              <a:buFont typeface="Arial"/>
              <a:buNone/>
              <a:defRPr sz="1300" b="1" i="0" u="none" strike="noStrike" cap="none">
                <a:solidFill>
                  <a:srgbClr val="D8D8D8"/>
                </a:solidFill>
                <a:latin typeface="Nunito Sans SemiBold"/>
                <a:ea typeface="Nunito Sans SemiBold"/>
                <a:cs typeface="Nunito Sans SemiBold"/>
                <a:sym typeface="Nunito Sans SemiBold"/>
              </a:defRPr>
            </a:lvl1pPr>
            <a:lvl2pPr marR="0" lvl="1" algn="l" rtl="0">
              <a:lnSpc>
                <a:spcPct val="90000"/>
              </a:lnSpc>
              <a:spcBef>
                <a:spcPts val="500"/>
              </a:spcBef>
              <a:spcAft>
                <a:spcPts val="0"/>
              </a:spcAft>
              <a:buClr>
                <a:schemeClr val="dk1"/>
              </a:buClr>
              <a:buSzPts val="4799"/>
              <a:buFont typeface="Arial"/>
              <a:buNone/>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3999"/>
              <a:buFont typeface="Arial"/>
              <a:buNone/>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3599"/>
              <a:buFont typeface="Arial"/>
              <a:buNone/>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3599"/>
              <a:buFont typeface="Arial"/>
              <a:buNone/>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56451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5"/>
        <p:cNvGrpSpPr/>
        <p:nvPr/>
      </p:nvGrpSpPr>
      <p:grpSpPr>
        <a:xfrm>
          <a:off x="0" y="0"/>
          <a:ext cx="0" cy="0"/>
          <a:chOff x="0" y="0"/>
          <a:chExt cx="0" cy="0"/>
        </a:xfrm>
      </p:grpSpPr>
      <p:sp>
        <p:nvSpPr>
          <p:cNvPr id="26" name="Google Shape;26;p6"/>
          <p:cNvSpPr>
            <a:spLocks noGrp="1"/>
          </p:cNvSpPr>
          <p:nvPr>
            <p:ph type="pic" idx="2"/>
          </p:nvPr>
        </p:nvSpPr>
        <p:spPr>
          <a:xfrm>
            <a:off x="0" y="0"/>
            <a:ext cx="4968710"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5599"/>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4799"/>
              <a:buFont typeface="Arial"/>
              <a:buNone/>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3999"/>
              <a:buFont typeface="Arial"/>
              <a:buNone/>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3599"/>
              <a:buFont typeface="Arial"/>
              <a:buNone/>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3599"/>
              <a:buFont typeface="Arial"/>
              <a:buNone/>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3599"/>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89637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F0D6A-CC6D-B74B-A7EA-E642F697A67E}"/>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3" name="Footer Placeholder 2">
            <a:extLst>
              <a:ext uri="{FF2B5EF4-FFF2-40B4-BE49-F238E27FC236}">
                <a16:creationId xmlns:a16="http://schemas.microsoft.com/office/drawing/2014/main" id="{BFA9961A-695D-934E-9F50-EA14FDF61B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264484-C539-9547-A80F-E1558D9E8F64}"/>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411661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3FAA-F106-0043-9723-5271278128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D8A0F7-9965-D54B-9701-790619DC1D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98D20-8616-0D4E-879E-3501D4A90BC5}"/>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5" name="Footer Placeholder 4">
            <a:extLst>
              <a:ext uri="{FF2B5EF4-FFF2-40B4-BE49-F238E27FC236}">
                <a16:creationId xmlns:a16="http://schemas.microsoft.com/office/drawing/2014/main" id="{32061498-C20D-6543-8EDA-2195F305B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DB4E6-585B-8144-90AA-E02DB05A8081}"/>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131772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72F6-F60C-5C41-9896-88F71697A0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39B157-440A-D24A-BE1A-8DB586881E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D65BB8-25C2-164B-A1EC-81C85C310F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CD890F-F8EC-B741-8335-C946DB181D51}"/>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6" name="Footer Placeholder 5">
            <a:extLst>
              <a:ext uri="{FF2B5EF4-FFF2-40B4-BE49-F238E27FC236}">
                <a16:creationId xmlns:a16="http://schemas.microsoft.com/office/drawing/2014/main" id="{09896BB5-67A2-6C4D-8ED1-11C982D7B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B096F-7A3E-A946-8FE4-80A3DE425CA2}"/>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3447290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C1ED-7606-F440-AA8F-BCD8AFE8B9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DA5B28-ECA2-9F4C-8B1D-A6E28F90F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61B5DB-8991-ED42-921F-98D44032E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595267-B607-F34B-A05B-ABE69AECC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390E9F-3E7F-3D49-B00A-9C50ECCB33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F8BB74-CF10-9742-8078-F583FE82E88F}"/>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8" name="Footer Placeholder 7">
            <a:extLst>
              <a:ext uri="{FF2B5EF4-FFF2-40B4-BE49-F238E27FC236}">
                <a16:creationId xmlns:a16="http://schemas.microsoft.com/office/drawing/2014/main" id="{8611D800-C380-364D-9980-6CD04BE0E3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108F0-A3D0-0D43-9B45-373A693316CF}"/>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317234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6EC6-C664-9F44-BF96-15EBD8D6F0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7820A2-C43B-D54C-943C-ABB9BC851CAD}"/>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4" name="Footer Placeholder 3">
            <a:extLst>
              <a:ext uri="{FF2B5EF4-FFF2-40B4-BE49-F238E27FC236}">
                <a16:creationId xmlns:a16="http://schemas.microsoft.com/office/drawing/2014/main" id="{A3D10BC2-3153-F740-AE8D-3AD0B83B2B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71D511-6F39-8A41-8CC6-0C4E19873987}"/>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69159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F0D6A-CC6D-B74B-A7EA-E642F697A67E}"/>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3" name="Footer Placeholder 2">
            <a:extLst>
              <a:ext uri="{FF2B5EF4-FFF2-40B4-BE49-F238E27FC236}">
                <a16:creationId xmlns:a16="http://schemas.microsoft.com/office/drawing/2014/main" id="{BFA9961A-695D-934E-9F50-EA14FDF61B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264484-C539-9547-A80F-E1558D9E8F64}"/>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671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C469-9090-0346-BDA1-3D6125028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BE0D48-4497-F24B-9311-10CDD5DF2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77C1CB-D757-0A40-91A8-3FFA63AED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9674C-23CC-5547-BE9C-2E0FF51C6A88}"/>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6" name="Footer Placeholder 5">
            <a:extLst>
              <a:ext uri="{FF2B5EF4-FFF2-40B4-BE49-F238E27FC236}">
                <a16:creationId xmlns:a16="http://schemas.microsoft.com/office/drawing/2014/main" id="{0DB44738-C128-8F4A-B66C-4191340027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60250-55C0-3847-A5B6-4048915A03E6}"/>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1370892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3B5B-19A6-B540-A9B9-3F485A360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C1E684-E5BC-C74A-A33A-391AE8653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106D0F-764A-D644-9B99-9E9DE209D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98933-73F1-A64B-A59A-96E03F492734}"/>
              </a:ext>
            </a:extLst>
          </p:cNvPr>
          <p:cNvSpPr>
            <a:spLocks noGrp="1"/>
          </p:cNvSpPr>
          <p:nvPr>
            <p:ph type="dt" sz="half" idx="10"/>
          </p:nvPr>
        </p:nvSpPr>
        <p:spPr/>
        <p:txBody>
          <a:bodyPr/>
          <a:lstStyle/>
          <a:p>
            <a:fld id="{8DFF7712-D723-C94A-961C-2D169D534A8D}" type="datetimeFigureOut">
              <a:rPr lang="en-US" smtClean="0"/>
              <a:pPr/>
              <a:t>7/13/2021</a:t>
            </a:fld>
            <a:endParaRPr lang="en-US"/>
          </a:p>
        </p:txBody>
      </p:sp>
      <p:sp>
        <p:nvSpPr>
          <p:cNvPr id="6" name="Footer Placeholder 5">
            <a:extLst>
              <a:ext uri="{FF2B5EF4-FFF2-40B4-BE49-F238E27FC236}">
                <a16:creationId xmlns:a16="http://schemas.microsoft.com/office/drawing/2014/main" id="{3807020F-4037-2444-B253-8E0B72FD6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5F6AD-B328-1D4B-9944-8D3B53A437F2}"/>
              </a:ext>
            </a:extLst>
          </p:cNvPr>
          <p:cNvSpPr>
            <a:spLocks noGrp="1"/>
          </p:cNvSpPr>
          <p:nvPr>
            <p:ph type="sldNum" sz="quarter" idx="12"/>
          </p:nvPr>
        </p:nvSpPr>
        <p:spPr/>
        <p:txBody>
          <a:bodyPr/>
          <a:lstStyle/>
          <a:p>
            <a:fld id="{607AE1F2-7696-A64D-ABCE-57EE2EDAE984}" type="slidenum">
              <a:rPr lang="en-US" smtClean="0"/>
              <a:pPr/>
              <a:t>‹nº›</a:t>
            </a:fld>
            <a:endParaRPr lang="en-US"/>
          </a:p>
        </p:txBody>
      </p:sp>
    </p:spTree>
    <p:extLst>
      <p:ext uri="{BB962C8B-B14F-4D97-AF65-F5344CB8AC3E}">
        <p14:creationId xmlns:p14="http://schemas.microsoft.com/office/powerpoint/2010/main" val="170922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006FB1-D51E-6245-AEF2-0EE1E2CC4B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3F27BE-AE61-8040-A8F0-861A2FEFA5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AD02C-AE8D-E041-BECC-759E51AF24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F7712-D723-C94A-961C-2D169D534A8D}" type="datetimeFigureOut">
              <a:rPr lang="en-US" smtClean="0"/>
              <a:pPr/>
              <a:t>7/13/2021</a:t>
            </a:fld>
            <a:endParaRPr lang="en-US"/>
          </a:p>
        </p:txBody>
      </p:sp>
      <p:sp>
        <p:nvSpPr>
          <p:cNvPr id="5" name="Footer Placeholder 4">
            <a:extLst>
              <a:ext uri="{FF2B5EF4-FFF2-40B4-BE49-F238E27FC236}">
                <a16:creationId xmlns:a16="http://schemas.microsoft.com/office/drawing/2014/main" id="{E4C8878A-85C9-A049-974F-875BAD271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BDB806-32F9-7944-A074-55C8D88F3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AE1F2-7696-A64D-ABCE-57EE2EDAE984}" type="slidenum">
              <a:rPr lang="en-US" smtClean="0"/>
              <a:pPr/>
              <a:t>‹nº›</a:t>
            </a:fld>
            <a:endParaRPr lang="en-US"/>
          </a:p>
        </p:txBody>
      </p:sp>
    </p:spTree>
    <p:extLst>
      <p:ext uri="{BB962C8B-B14F-4D97-AF65-F5344CB8AC3E}">
        <p14:creationId xmlns:p14="http://schemas.microsoft.com/office/powerpoint/2010/main" val="3906129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AA4E229-A0BE-2A4B-A1A1-FE2D7F084B63}"/>
              </a:ext>
            </a:extLst>
          </p:cNvPr>
          <p:cNvSpPr/>
          <p:nvPr userDrawn="1"/>
        </p:nvSpPr>
        <p:spPr>
          <a:xfrm>
            <a:off x="11069280" y="376277"/>
            <a:ext cx="356709" cy="356616"/>
          </a:xfrm>
          <a:prstGeom prst="ellipse">
            <a:avLst/>
          </a:prstGeom>
          <a:solidFill>
            <a:srgbClr val="26A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a:spLocks noChangeAspect="1"/>
          </p:cNvSpPr>
          <p:nvPr userDrawn="1"/>
        </p:nvSpPr>
        <p:spPr>
          <a:xfrm>
            <a:off x="11074537" y="267124"/>
            <a:ext cx="356717" cy="605909"/>
          </a:xfrm>
          <a:prstGeom prst="ellipse">
            <a:avLst/>
          </a:prstGeom>
          <a:noFill/>
        </p:spPr>
        <p:txBody>
          <a:bodyPr wrap="square" lIns="22860" rIns="22860" rtlCol="0" anchor="ctr">
            <a:spAutoFit/>
          </a:bodyPr>
          <a:lstStyle/>
          <a:p>
            <a:pPr algn="ctr"/>
            <a:fld id="{C2130A1F-96FE-9345-9E91-FD9BE4197128}" type="slidenum">
              <a:rPr lang="en-US" sz="1100" b="0" i="0" spc="0" smtClean="0">
                <a:solidFill>
                  <a:schemeClr val="bg1"/>
                </a:solidFill>
                <a:latin typeface="Poppins Medium" pitchFamily="2" charset="77"/>
                <a:cs typeface="Poppins Medium" pitchFamily="2" charset="77"/>
              </a:rPr>
              <a:pPr algn="ctr"/>
              <a:t>‹nº›</a:t>
            </a:fld>
            <a:endParaRPr lang="en-US" sz="11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3402025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p:nvPr/>
        </p:nvSpPr>
        <p:spPr>
          <a:xfrm>
            <a:off x="11069280" y="376277"/>
            <a:ext cx="356709" cy="356616"/>
          </a:xfrm>
          <a:prstGeom prst="ellipse">
            <a:avLst/>
          </a:prstGeom>
          <a:solidFill>
            <a:srgbClr val="26AC95"/>
          </a:solidFill>
          <a:ln>
            <a:noFill/>
          </a:ln>
        </p:spPr>
        <p:txBody>
          <a:bodyPr spcFirstLastPara="1" wrap="square" lIns="45713" tIns="22850" rIns="45713" bIns="2285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838201"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8798"/>
              <a:buFont typeface="Poppins"/>
              <a:buNone/>
              <a:defRPr sz="8798" b="1" i="0" u="none" strike="noStrike" cap="none">
                <a:solidFill>
                  <a:schemeClr val="dk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2000"/>
              </a:spcBef>
              <a:spcAft>
                <a:spcPts val="0"/>
              </a:spcAft>
              <a:buClr>
                <a:schemeClr val="dk1"/>
              </a:buClr>
              <a:buSzPts val="5599"/>
              <a:buFont typeface="Arial"/>
              <a:buNone/>
              <a:defRPr sz="5599" b="0" i="0" u="none" strike="noStrike" cap="none">
                <a:solidFill>
                  <a:schemeClr val="dk1"/>
                </a:solidFill>
                <a:latin typeface="Lato Light"/>
                <a:ea typeface="Lato Light"/>
                <a:cs typeface="Lato Light"/>
                <a:sym typeface="Lato Light"/>
              </a:defRPr>
            </a:lvl1pPr>
            <a:lvl2pPr marL="914400" marR="0" lvl="1" indent="-228600" algn="l" rtl="0">
              <a:lnSpc>
                <a:spcPct val="90000"/>
              </a:lnSpc>
              <a:spcBef>
                <a:spcPts val="1000"/>
              </a:spcBef>
              <a:spcAft>
                <a:spcPts val="0"/>
              </a:spcAft>
              <a:buClr>
                <a:schemeClr val="dk1"/>
              </a:buClr>
              <a:buSzPts val="4799"/>
              <a:buFont typeface="Arial"/>
              <a:buNone/>
              <a:defRPr sz="4799" b="0" i="0" u="none" strike="noStrike" cap="none">
                <a:solidFill>
                  <a:schemeClr val="dk1"/>
                </a:solidFill>
                <a:latin typeface="Lato Light"/>
                <a:ea typeface="Lato Light"/>
                <a:cs typeface="Lato Light"/>
                <a:sym typeface="Lato Light"/>
              </a:defRPr>
            </a:lvl2pPr>
            <a:lvl3pPr marL="1371600" marR="0" lvl="2" indent="-228600" algn="l" rtl="0">
              <a:lnSpc>
                <a:spcPct val="90000"/>
              </a:lnSpc>
              <a:spcBef>
                <a:spcPts val="1000"/>
              </a:spcBef>
              <a:spcAft>
                <a:spcPts val="0"/>
              </a:spcAft>
              <a:buClr>
                <a:schemeClr val="dk1"/>
              </a:buClr>
              <a:buSzPts val="3999"/>
              <a:buFont typeface="Arial"/>
              <a:buNone/>
              <a:defRPr sz="3999" b="0" i="0" u="none" strike="noStrike" cap="none">
                <a:solidFill>
                  <a:schemeClr val="dk1"/>
                </a:solidFill>
                <a:latin typeface="Lato Light"/>
                <a:ea typeface="Lato Light"/>
                <a:cs typeface="Lato Light"/>
                <a:sym typeface="Lato Light"/>
              </a:defRPr>
            </a:lvl3pPr>
            <a:lvl4pPr marL="1828800" marR="0" lvl="3" indent="-228600" algn="l" rtl="0">
              <a:lnSpc>
                <a:spcPct val="90000"/>
              </a:lnSpc>
              <a:spcBef>
                <a:spcPts val="1000"/>
              </a:spcBef>
              <a:spcAft>
                <a:spcPts val="0"/>
              </a:spcAft>
              <a:buClr>
                <a:schemeClr val="dk1"/>
              </a:buClr>
              <a:buSzPts val="3599"/>
              <a:buFont typeface="Arial"/>
              <a:buNone/>
              <a:defRPr sz="3599" b="0" i="0" u="none" strike="noStrike" cap="none">
                <a:solidFill>
                  <a:schemeClr val="dk1"/>
                </a:solidFill>
                <a:latin typeface="Lato Light"/>
                <a:ea typeface="Lato Light"/>
                <a:cs typeface="Lato Light"/>
                <a:sym typeface="Lato Light"/>
              </a:defRPr>
            </a:lvl4pPr>
            <a:lvl5pPr marL="2286000" marR="0" lvl="4" indent="-228600" algn="l" rtl="0">
              <a:lnSpc>
                <a:spcPct val="90000"/>
              </a:lnSpc>
              <a:spcBef>
                <a:spcPts val="1000"/>
              </a:spcBef>
              <a:spcAft>
                <a:spcPts val="0"/>
              </a:spcAft>
              <a:buClr>
                <a:schemeClr val="dk1"/>
              </a:buClr>
              <a:buSzPts val="3599"/>
              <a:buFont typeface="Arial"/>
              <a:buNone/>
              <a:defRPr sz="3599" b="0" i="0" u="none" strike="noStrike" cap="none">
                <a:solidFill>
                  <a:schemeClr val="dk1"/>
                </a:solidFill>
                <a:latin typeface="Lato Light"/>
                <a:ea typeface="Lato Light"/>
                <a:cs typeface="Lato Light"/>
                <a:sym typeface="Lato Light"/>
              </a:defRPr>
            </a:lvl5pPr>
            <a:lvl6pPr marL="2743200" marR="0" lvl="5" indent="-457136" algn="l" rtl="0">
              <a:lnSpc>
                <a:spcPct val="90000"/>
              </a:lnSpc>
              <a:spcBef>
                <a:spcPts val="1000"/>
              </a:spcBef>
              <a:spcAft>
                <a:spcPts val="0"/>
              </a:spcAft>
              <a:buClr>
                <a:schemeClr val="dk1"/>
              </a:buClr>
              <a:buSzPts val="3599"/>
              <a:buFont typeface="Arial"/>
              <a:buChar char="•"/>
              <a:defRPr sz="3599" b="0" i="0" u="none" strike="noStrike" cap="none">
                <a:solidFill>
                  <a:schemeClr val="dk1"/>
                </a:solidFill>
                <a:latin typeface="Calibri"/>
                <a:ea typeface="Calibri"/>
                <a:cs typeface="Calibri"/>
                <a:sym typeface="Calibri"/>
              </a:defRPr>
            </a:lvl6pPr>
            <a:lvl7pPr marL="3200400" marR="0" lvl="6" indent="-457136" algn="l" rtl="0">
              <a:lnSpc>
                <a:spcPct val="90000"/>
              </a:lnSpc>
              <a:spcBef>
                <a:spcPts val="1000"/>
              </a:spcBef>
              <a:spcAft>
                <a:spcPts val="0"/>
              </a:spcAft>
              <a:buClr>
                <a:schemeClr val="dk1"/>
              </a:buClr>
              <a:buSzPts val="3599"/>
              <a:buFont typeface="Arial"/>
              <a:buChar char="•"/>
              <a:defRPr sz="3599" b="0" i="0" u="none" strike="noStrike" cap="none">
                <a:solidFill>
                  <a:schemeClr val="dk1"/>
                </a:solidFill>
                <a:latin typeface="Calibri"/>
                <a:ea typeface="Calibri"/>
                <a:cs typeface="Calibri"/>
                <a:sym typeface="Calibri"/>
              </a:defRPr>
            </a:lvl7pPr>
            <a:lvl8pPr marL="3657600" marR="0" lvl="7" indent="-457136" algn="l" rtl="0">
              <a:lnSpc>
                <a:spcPct val="90000"/>
              </a:lnSpc>
              <a:spcBef>
                <a:spcPts val="1000"/>
              </a:spcBef>
              <a:spcAft>
                <a:spcPts val="0"/>
              </a:spcAft>
              <a:buClr>
                <a:schemeClr val="dk1"/>
              </a:buClr>
              <a:buSzPts val="3599"/>
              <a:buFont typeface="Arial"/>
              <a:buChar char="•"/>
              <a:defRPr sz="3599" b="0" i="0" u="none" strike="noStrike" cap="none">
                <a:solidFill>
                  <a:schemeClr val="dk1"/>
                </a:solidFill>
                <a:latin typeface="Calibri"/>
                <a:ea typeface="Calibri"/>
                <a:cs typeface="Calibri"/>
                <a:sym typeface="Calibri"/>
              </a:defRPr>
            </a:lvl8pPr>
            <a:lvl9pPr marL="4114800" marR="0" lvl="8" indent="-457136" algn="l" rtl="0">
              <a:lnSpc>
                <a:spcPct val="90000"/>
              </a:lnSpc>
              <a:spcBef>
                <a:spcPts val="1000"/>
              </a:spcBef>
              <a:spcAft>
                <a:spcPts val="0"/>
              </a:spcAft>
              <a:buClr>
                <a:schemeClr val="dk1"/>
              </a:buClr>
              <a:buSzPts val="3599"/>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3" name="Google Shape;13;p1"/>
          <p:cNvSpPr/>
          <p:nvPr/>
        </p:nvSpPr>
        <p:spPr>
          <a:xfrm>
            <a:off x="11074537" y="391770"/>
            <a:ext cx="356717" cy="356616"/>
          </a:xfrm>
          <a:prstGeom prst="ellipse">
            <a:avLst/>
          </a:prstGeom>
          <a:noFill/>
          <a:ln>
            <a:noFill/>
          </a:ln>
        </p:spPr>
        <p:txBody>
          <a:bodyPr spcFirstLastPara="1" wrap="square" lIns="22850" tIns="22850" rIns="22850" bIns="22850" anchor="ctr" anchorCtr="0">
            <a:noAutofit/>
          </a:bodyPr>
          <a:lstStyle/>
          <a:p>
            <a:pPr marL="0" marR="0" lvl="0" indent="0" algn="ctr" rtl="0">
              <a:spcBef>
                <a:spcPts val="0"/>
              </a:spcBef>
              <a:spcAft>
                <a:spcPts val="0"/>
              </a:spcAft>
              <a:buNone/>
            </a:pPr>
            <a:fld id="{00000000-1234-1234-1234-123412341234}" type="slidenum">
              <a:rPr lang="en-US" sz="1100" b="0" i="0" u="none" strike="noStrike" cap="none">
                <a:solidFill>
                  <a:schemeClr val="lt1"/>
                </a:solidFill>
                <a:latin typeface="Poppins Medium"/>
                <a:ea typeface="Poppins Medium"/>
                <a:cs typeface="Poppins Medium"/>
                <a:sym typeface="Poppins Medium"/>
              </a:rPr>
              <a:pPr marL="0" marR="0" lvl="0" indent="0" algn="ctr" rtl="0">
                <a:spcBef>
                  <a:spcPts val="0"/>
                </a:spcBef>
                <a:spcAft>
                  <a:spcPts val="0"/>
                </a:spcAft>
                <a:buNone/>
              </a:pPr>
              <a:t>‹nº›</a:t>
            </a:fld>
            <a:endParaRPr sz="1100" b="0" i="0" u="none" strike="noStrike" cap="none">
              <a:solidFill>
                <a:schemeClr val="lt1"/>
              </a:solidFill>
              <a:latin typeface="Poppins Medium"/>
              <a:ea typeface="Poppins Medium"/>
              <a:cs typeface="Poppins Medium"/>
              <a:sym typeface="Poppins Medium"/>
            </a:endParaRPr>
          </a:p>
        </p:txBody>
      </p:sp>
    </p:spTree>
    <p:extLst>
      <p:ext uri="{BB962C8B-B14F-4D97-AF65-F5344CB8AC3E}">
        <p14:creationId xmlns:p14="http://schemas.microsoft.com/office/powerpoint/2010/main" val="4020482219"/>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Imagem digital de cidade à noite&#10;&#10;Descrição gerada automaticamente com confiança média">
            <a:extLst>
              <a:ext uri="{FF2B5EF4-FFF2-40B4-BE49-F238E27FC236}">
                <a16:creationId xmlns:a16="http://schemas.microsoft.com/office/drawing/2014/main" id="{6FE1916D-3D89-4315-99D1-E7A538EC4293}"/>
              </a:ext>
            </a:extLst>
          </p:cNvPr>
          <p:cNvPicPr>
            <a:picLocks noChangeAspect="1"/>
          </p:cNvPicPr>
          <p:nvPr/>
        </p:nvPicPr>
        <p:blipFill>
          <a:blip r:embed="rId2" cstate="email">
            <a:alphaModFix/>
            <a:extLst>
              <a:ext uri="{28A0092B-C50C-407E-A947-70E740481C1C}">
                <a14:useLocalDpi xmlns:a14="http://schemas.microsoft.com/office/drawing/2010/main" val="0"/>
              </a:ext>
            </a:extLst>
          </a:blip>
          <a:stretch>
            <a:fillRect/>
          </a:stretch>
        </p:blipFill>
        <p:spPr>
          <a:xfrm>
            <a:off x="1588" y="-500422"/>
            <a:ext cx="12188825" cy="8136689"/>
          </a:xfrm>
          <a:prstGeom prst="rect">
            <a:avLst/>
          </a:prstGeom>
        </p:spPr>
      </p:pic>
      <p:sp>
        <p:nvSpPr>
          <p:cNvPr id="8" name="Retângulo 7">
            <a:extLst>
              <a:ext uri="{FF2B5EF4-FFF2-40B4-BE49-F238E27FC236}">
                <a16:creationId xmlns:a16="http://schemas.microsoft.com/office/drawing/2014/main" id="{896B491B-116F-4CFB-8361-80CABA3B05F8}"/>
              </a:ext>
            </a:extLst>
          </p:cNvPr>
          <p:cNvSpPr/>
          <p:nvPr/>
        </p:nvSpPr>
        <p:spPr>
          <a:xfrm>
            <a:off x="1588" y="-500422"/>
            <a:ext cx="12188825" cy="813668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sz="3599"/>
          </a:p>
        </p:txBody>
      </p:sp>
      <p:sp>
        <p:nvSpPr>
          <p:cNvPr id="2" name="Título 1">
            <a:extLst>
              <a:ext uri="{FF2B5EF4-FFF2-40B4-BE49-F238E27FC236}">
                <a16:creationId xmlns:a16="http://schemas.microsoft.com/office/drawing/2014/main" id="{683EA6C7-D5B0-4533-AA72-8A08B7AF29D5}"/>
              </a:ext>
            </a:extLst>
          </p:cNvPr>
          <p:cNvSpPr>
            <a:spLocks noGrp="1"/>
          </p:cNvSpPr>
          <p:nvPr>
            <p:ph type="ctrTitle"/>
          </p:nvPr>
        </p:nvSpPr>
        <p:spPr>
          <a:xfrm>
            <a:off x="1525191" y="1928260"/>
            <a:ext cx="9141619" cy="2386978"/>
          </a:xfrm>
        </p:spPr>
        <p:txBody>
          <a:bodyPr>
            <a:normAutofit/>
          </a:bodyPr>
          <a:lstStyle/>
          <a:p>
            <a:r>
              <a:rPr lang="pt-BR" sz="4800" dirty="0">
                <a:solidFill>
                  <a:schemeClr val="bg1"/>
                </a:solidFill>
                <a:latin typeface="Poppins Bold" panose="00000800000000000000" pitchFamily="2" charset="0"/>
                <a:cs typeface="Poppins Bold" panose="00000800000000000000" pitchFamily="2" charset="0"/>
              </a:rPr>
              <a:t>Reunião do Conselho</a:t>
            </a:r>
          </a:p>
        </p:txBody>
      </p:sp>
      <p:sp>
        <p:nvSpPr>
          <p:cNvPr id="3" name="Subtítulo 2">
            <a:extLst>
              <a:ext uri="{FF2B5EF4-FFF2-40B4-BE49-F238E27FC236}">
                <a16:creationId xmlns:a16="http://schemas.microsoft.com/office/drawing/2014/main" id="{37D0E3A6-7189-4F9F-A542-239918B70AA7}"/>
              </a:ext>
            </a:extLst>
          </p:cNvPr>
          <p:cNvSpPr>
            <a:spLocks noGrp="1"/>
          </p:cNvSpPr>
          <p:nvPr>
            <p:ph type="subTitle" idx="1"/>
          </p:nvPr>
        </p:nvSpPr>
        <p:spPr>
          <a:xfrm>
            <a:off x="1525191" y="4407290"/>
            <a:ext cx="9141619" cy="320950"/>
          </a:xfrm>
        </p:spPr>
        <p:txBody>
          <a:bodyPr>
            <a:normAutofit fontScale="92500" lnSpcReduction="20000"/>
          </a:bodyPr>
          <a:lstStyle/>
          <a:p>
            <a:r>
              <a:rPr lang="pt-BR" sz="2000" dirty="0">
                <a:solidFill>
                  <a:schemeClr val="bg1"/>
                </a:solidFill>
                <a:latin typeface="Poppins Light" panose="00000400000000000000" pitchFamily="2" charset="0"/>
                <a:cs typeface="Poppins Light" panose="00000400000000000000" pitchFamily="2" charset="0"/>
              </a:rPr>
              <a:t>Brasília, 15 de julho de 2021</a:t>
            </a:r>
          </a:p>
        </p:txBody>
      </p:sp>
      <p:pic>
        <p:nvPicPr>
          <p:cNvPr id="5" name="Imagem 4" descr="Uma imagem contendo Texto&#10;&#10;Descrição gerada automaticamente">
            <a:extLst>
              <a:ext uri="{FF2B5EF4-FFF2-40B4-BE49-F238E27FC236}">
                <a16:creationId xmlns:a16="http://schemas.microsoft.com/office/drawing/2014/main" id="{C80E9C76-6DBD-424A-AC98-37061B8925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20866" y="773020"/>
            <a:ext cx="2550270" cy="1356744"/>
          </a:xfrm>
          <a:prstGeom prst="rect">
            <a:avLst/>
          </a:prstGeom>
        </p:spPr>
      </p:pic>
    </p:spTree>
    <p:extLst>
      <p:ext uri="{BB962C8B-B14F-4D97-AF65-F5344CB8AC3E}">
        <p14:creationId xmlns:p14="http://schemas.microsoft.com/office/powerpoint/2010/main" val="349057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0" descr="Padrão do plano de fundo&#10;&#10;Descrição gerada automaticamente"/>
          <p:cNvPicPr preferRelativeResize="0"/>
          <p:nvPr/>
        </p:nvPicPr>
        <p:blipFill rotWithShape="1">
          <a:blip r:embed="rId3">
            <a:alphaModFix/>
          </a:blip>
          <a:srcRect t="1249" r="1314" b="10576"/>
          <a:stretch/>
        </p:blipFill>
        <p:spPr>
          <a:xfrm>
            <a:off x="-163069" y="-500423"/>
            <a:ext cx="12353481" cy="7358423"/>
          </a:xfrm>
          <a:prstGeom prst="rect">
            <a:avLst/>
          </a:prstGeom>
          <a:noFill/>
          <a:ln>
            <a:noFill/>
          </a:ln>
        </p:spPr>
      </p:pic>
      <p:sp>
        <p:nvSpPr>
          <p:cNvPr id="96" name="Google Shape;96;p10"/>
          <p:cNvSpPr/>
          <p:nvPr/>
        </p:nvSpPr>
        <p:spPr>
          <a:xfrm>
            <a:off x="-163069" y="-500423"/>
            <a:ext cx="12353481" cy="7358423"/>
          </a:xfrm>
          <a:prstGeom prst="rect">
            <a:avLst/>
          </a:prstGeom>
          <a:solidFill>
            <a:schemeClr val="dk1">
              <a:alpha val="49803"/>
            </a:schemeClr>
          </a:solidFill>
          <a:ln>
            <a:noFill/>
          </a:ln>
        </p:spPr>
        <p:txBody>
          <a:bodyPr spcFirstLastPara="1" wrap="square" lIns="45713" tIns="22850" rIns="45713" bIns="22850" anchor="ctr" anchorCtr="0">
            <a:noAutofit/>
          </a:bodyPr>
          <a:lstStyle/>
          <a:p>
            <a:pPr algn="ctr" defTabSz="457200">
              <a:buClr>
                <a:srgbClr val="000000"/>
              </a:buClr>
            </a:pPr>
            <a:endParaRPr sz="3599" kern="0">
              <a:solidFill>
                <a:srgbClr val="FFFFFF"/>
              </a:solidFill>
              <a:latin typeface="Calibri"/>
              <a:ea typeface="Calibri"/>
              <a:cs typeface="Calibri"/>
              <a:sym typeface="Calibri"/>
            </a:endParaRPr>
          </a:p>
        </p:txBody>
      </p:sp>
      <p:pic>
        <p:nvPicPr>
          <p:cNvPr id="97" name="Google Shape;97;p10" descr="Uma imagem contendo Texto&#10;&#10;Descrição gerada automaticamente"/>
          <p:cNvPicPr preferRelativeResize="0"/>
          <p:nvPr/>
        </p:nvPicPr>
        <p:blipFill rotWithShape="1">
          <a:blip r:embed="rId4">
            <a:alphaModFix/>
          </a:blip>
          <a:srcRect/>
          <a:stretch/>
        </p:blipFill>
        <p:spPr>
          <a:xfrm>
            <a:off x="5393471" y="5602007"/>
            <a:ext cx="1405059" cy="747492"/>
          </a:xfrm>
          <a:prstGeom prst="rect">
            <a:avLst/>
          </a:prstGeom>
          <a:noFill/>
          <a:ln>
            <a:noFill/>
          </a:ln>
        </p:spPr>
      </p:pic>
      <p:sp>
        <p:nvSpPr>
          <p:cNvPr id="98" name="Google Shape;98;p10"/>
          <p:cNvSpPr txBox="1"/>
          <p:nvPr/>
        </p:nvSpPr>
        <p:spPr>
          <a:xfrm>
            <a:off x="-163068" y="2329547"/>
            <a:ext cx="12353480" cy="1277253"/>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pt-BR" sz="4000" b="1" kern="0" dirty="0">
                <a:solidFill>
                  <a:srgbClr val="FFFFFF"/>
                </a:solidFill>
                <a:latin typeface="Poppins"/>
                <a:ea typeface="Poppins"/>
                <a:cs typeface="Poppins"/>
                <a:sym typeface="Poppins"/>
              </a:rPr>
              <a:t>Pedidos de filiação:</a:t>
            </a:r>
          </a:p>
          <a:p>
            <a:pPr algn="ctr" defTabSz="457200">
              <a:buClr>
                <a:srgbClr val="000000"/>
              </a:buClr>
            </a:pPr>
            <a:r>
              <a:rPr lang="pt-BR" sz="4000" b="1" kern="0" dirty="0">
                <a:solidFill>
                  <a:srgbClr val="FFFFFF"/>
                </a:solidFill>
                <a:latin typeface="Poppins"/>
                <a:ea typeface="Poppins"/>
                <a:cs typeface="Poppins"/>
                <a:sym typeface="Poppins"/>
              </a:rPr>
              <a:t>Casa dos Ventos e </a:t>
            </a:r>
            <a:r>
              <a:rPr lang="pt-BR" sz="4000" b="1" kern="0" dirty="0" err="1">
                <a:solidFill>
                  <a:srgbClr val="FFFFFF"/>
                </a:solidFill>
                <a:latin typeface="Poppins"/>
                <a:ea typeface="Poppins"/>
                <a:cs typeface="Poppins"/>
                <a:sym typeface="Poppins"/>
              </a:rPr>
              <a:t>Uzzienergy</a:t>
            </a:r>
            <a:endParaRPr sz="4000" b="1" kern="0" dirty="0">
              <a:solidFill>
                <a:srgbClr val="FFFFFF"/>
              </a:solidFill>
              <a:latin typeface="Poppins"/>
              <a:ea typeface="Poppins"/>
              <a:cs typeface="Poppins"/>
              <a:sym typeface="Poppins"/>
            </a:endParaRPr>
          </a:p>
        </p:txBody>
      </p:sp>
    </p:spTree>
    <p:extLst>
      <p:ext uri="{BB962C8B-B14F-4D97-AF65-F5344CB8AC3E}">
        <p14:creationId xmlns:p14="http://schemas.microsoft.com/office/powerpoint/2010/main" val="192237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4"/>
          <p:cNvSpPr/>
          <p:nvPr/>
        </p:nvSpPr>
        <p:spPr>
          <a:xfrm rot="5400000">
            <a:off x="-3299185" y="2399335"/>
            <a:ext cx="6175803" cy="1832361"/>
          </a:xfrm>
          <a:custGeom>
            <a:avLst/>
            <a:gdLst/>
            <a:ahLst/>
            <a:cxnLst/>
            <a:rect l="l" t="t" r="r" b="b"/>
            <a:pathLst>
              <a:path w="8023328" h="2380521" extrusionOk="0">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p:spPr>
        <p:txBody>
          <a:bodyPr spcFirstLastPara="1" wrap="square" lIns="45713" tIns="22850" rIns="45713" bIns="22850" anchor="ctr" anchorCtr="0">
            <a:noAutofit/>
          </a:bodyPr>
          <a:lstStyle/>
          <a:p>
            <a:pPr defTabSz="457200">
              <a:buClr>
                <a:srgbClr val="000000"/>
              </a:buClr>
            </a:pPr>
            <a:endParaRPr sz="3266" kern="0">
              <a:solidFill>
                <a:srgbClr val="272727"/>
              </a:solidFill>
              <a:latin typeface="Nunito Sans ExtraLight"/>
              <a:ea typeface="Nunito Sans ExtraLight"/>
              <a:cs typeface="Nunito Sans ExtraLight"/>
              <a:sym typeface="Nunito Sans ExtraLight"/>
            </a:endParaRPr>
          </a:p>
        </p:txBody>
      </p:sp>
      <p:sp>
        <p:nvSpPr>
          <p:cNvPr id="130" name="Google Shape;130;p14"/>
          <p:cNvSpPr/>
          <p:nvPr/>
        </p:nvSpPr>
        <p:spPr>
          <a:xfrm rot="-6174538">
            <a:off x="8922055" y="3363191"/>
            <a:ext cx="6175803" cy="1832361"/>
          </a:xfrm>
          <a:custGeom>
            <a:avLst/>
            <a:gdLst/>
            <a:ahLst/>
            <a:cxnLst/>
            <a:rect l="l" t="t" r="r" b="b"/>
            <a:pathLst>
              <a:path w="8023328" h="2380521" extrusionOk="0">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p:spPr>
        <p:txBody>
          <a:bodyPr spcFirstLastPara="1" wrap="square" lIns="45713" tIns="22850" rIns="45713" bIns="22850" anchor="ctr" anchorCtr="0">
            <a:noAutofit/>
          </a:bodyPr>
          <a:lstStyle/>
          <a:p>
            <a:pPr defTabSz="457200">
              <a:buClr>
                <a:srgbClr val="000000"/>
              </a:buClr>
            </a:pPr>
            <a:endParaRPr sz="3266" kern="0">
              <a:solidFill>
                <a:srgbClr val="272727"/>
              </a:solidFill>
              <a:latin typeface="Nunito Sans ExtraLight"/>
              <a:ea typeface="Nunito Sans ExtraLight"/>
              <a:cs typeface="Nunito Sans ExtraLight"/>
              <a:sym typeface="Nunito Sans ExtraLight"/>
            </a:endParaRPr>
          </a:p>
        </p:txBody>
      </p:sp>
      <p:sp>
        <p:nvSpPr>
          <p:cNvPr id="131" name="Google Shape;131;p14"/>
          <p:cNvSpPr/>
          <p:nvPr/>
        </p:nvSpPr>
        <p:spPr>
          <a:xfrm>
            <a:off x="-1149191" y="227614"/>
            <a:ext cx="2553637" cy="6324200"/>
          </a:xfrm>
          <a:custGeom>
            <a:avLst/>
            <a:gdLst/>
            <a:ahLst/>
            <a:cxnLst/>
            <a:rect l="l" t="t" r="r" b="b"/>
            <a:pathLst>
              <a:path w="4138" h="10245" extrusionOk="0">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 pos="100000">
                <a:schemeClr val="accent3"/>
              </a:gs>
            </a:gsLst>
            <a:lin ang="5400000" scaled="0"/>
          </a:gradFill>
          <a:ln>
            <a:noFill/>
          </a:ln>
        </p:spPr>
        <p:txBody>
          <a:bodyPr spcFirstLastPara="1" wrap="square" lIns="45713" tIns="22850" rIns="45713" bIns="22850" anchor="ctr" anchorCtr="0">
            <a:noAutofit/>
          </a:bodyPr>
          <a:lstStyle/>
          <a:p>
            <a:pPr defTabSz="457200">
              <a:buClr>
                <a:srgbClr val="000000"/>
              </a:buClr>
            </a:pPr>
            <a:endParaRPr sz="3266" kern="0">
              <a:solidFill>
                <a:srgbClr val="272727"/>
              </a:solidFill>
              <a:latin typeface="Nunito Sans ExtraLight"/>
              <a:ea typeface="Nunito Sans ExtraLight"/>
              <a:cs typeface="Nunito Sans ExtraLight"/>
              <a:sym typeface="Nunito Sans ExtraLight"/>
            </a:endParaRPr>
          </a:p>
        </p:txBody>
      </p:sp>
      <p:sp>
        <p:nvSpPr>
          <p:cNvPr id="132" name="Google Shape;132;p14"/>
          <p:cNvSpPr/>
          <p:nvPr/>
        </p:nvSpPr>
        <p:spPr>
          <a:xfrm rot="10025462">
            <a:off x="10790510" y="914472"/>
            <a:ext cx="2553637" cy="6324200"/>
          </a:xfrm>
          <a:custGeom>
            <a:avLst/>
            <a:gdLst/>
            <a:ahLst/>
            <a:cxnLst/>
            <a:rect l="l" t="t" r="r" b="b"/>
            <a:pathLst>
              <a:path w="4138" h="10245" extrusionOk="0">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 pos="100000">
                <a:schemeClr val="accent3"/>
              </a:gs>
            </a:gsLst>
            <a:lin ang="5400000" scaled="0"/>
          </a:gradFill>
          <a:ln>
            <a:noFill/>
          </a:ln>
        </p:spPr>
        <p:txBody>
          <a:bodyPr spcFirstLastPara="1" wrap="square" lIns="45713" tIns="22850" rIns="45713" bIns="22850" anchor="ctr" anchorCtr="0">
            <a:noAutofit/>
          </a:bodyPr>
          <a:lstStyle/>
          <a:p>
            <a:pPr defTabSz="457200">
              <a:buClr>
                <a:srgbClr val="000000"/>
              </a:buClr>
            </a:pPr>
            <a:endParaRPr sz="3266" kern="0">
              <a:solidFill>
                <a:srgbClr val="272727"/>
              </a:solidFill>
              <a:latin typeface="Nunito Sans ExtraLight"/>
              <a:ea typeface="Nunito Sans ExtraLight"/>
              <a:cs typeface="Nunito Sans ExtraLight"/>
              <a:sym typeface="Nunito Sans ExtraLight"/>
            </a:endParaRPr>
          </a:p>
        </p:txBody>
      </p:sp>
      <p:sp>
        <p:nvSpPr>
          <p:cNvPr id="134" name="Google Shape;134;p14"/>
          <p:cNvSpPr txBox="1"/>
          <p:nvPr/>
        </p:nvSpPr>
        <p:spPr>
          <a:xfrm>
            <a:off x="3349173" y="227614"/>
            <a:ext cx="5962777" cy="553978"/>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en-US" sz="3300" b="1" kern="0" dirty="0" err="1">
                <a:solidFill>
                  <a:srgbClr val="000000"/>
                </a:solidFill>
                <a:latin typeface="Poppins"/>
                <a:ea typeface="Poppins"/>
                <a:cs typeface="Poppins"/>
                <a:sym typeface="Poppins"/>
              </a:rPr>
              <a:t>Pedidos</a:t>
            </a:r>
            <a:r>
              <a:rPr lang="en-US" sz="3300" b="1" kern="0" dirty="0">
                <a:solidFill>
                  <a:srgbClr val="000000"/>
                </a:solidFill>
                <a:latin typeface="Poppins"/>
                <a:ea typeface="Poppins"/>
                <a:cs typeface="Poppins"/>
                <a:sym typeface="Poppins"/>
              </a:rPr>
              <a:t> de </a:t>
            </a:r>
            <a:r>
              <a:rPr lang="en-US" sz="3300" b="1" kern="0" dirty="0" err="1">
                <a:solidFill>
                  <a:srgbClr val="000000"/>
                </a:solidFill>
                <a:latin typeface="Poppins"/>
                <a:ea typeface="Poppins"/>
                <a:cs typeface="Poppins"/>
                <a:sym typeface="Poppins"/>
              </a:rPr>
              <a:t>Filiação</a:t>
            </a:r>
            <a:endParaRPr sz="700" kern="0" dirty="0">
              <a:solidFill>
                <a:srgbClr val="000000"/>
              </a:solidFill>
              <a:latin typeface="Arial"/>
              <a:cs typeface="Arial"/>
              <a:sym typeface="Arial"/>
            </a:endParaRPr>
          </a:p>
        </p:txBody>
      </p:sp>
      <p:pic>
        <p:nvPicPr>
          <p:cNvPr id="135" name="Google Shape;135;p14"/>
          <p:cNvPicPr preferRelativeResize="0"/>
          <p:nvPr/>
        </p:nvPicPr>
        <p:blipFill rotWithShape="1">
          <a:blip r:embed="rId3">
            <a:alphaModFix/>
          </a:blip>
          <a:srcRect/>
          <a:stretch/>
        </p:blipFill>
        <p:spPr>
          <a:xfrm>
            <a:off x="594690" y="306186"/>
            <a:ext cx="951887" cy="582219"/>
          </a:xfrm>
          <a:prstGeom prst="rect">
            <a:avLst/>
          </a:prstGeom>
          <a:noFill/>
          <a:ln>
            <a:noFill/>
          </a:ln>
        </p:spPr>
      </p:pic>
      <p:sp>
        <p:nvSpPr>
          <p:cNvPr id="9" name="Retângulo 8"/>
          <p:cNvSpPr/>
          <p:nvPr/>
        </p:nvSpPr>
        <p:spPr>
          <a:xfrm>
            <a:off x="3222173" y="888405"/>
            <a:ext cx="8284027" cy="5909310"/>
          </a:xfrm>
          <a:prstGeom prst="rect">
            <a:avLst/>
          </a:prstGeom>
        </p:spPr>
        <p:txBody>
          <a:bodyPr wrap="square">
            <a:spAutoFit/>
          </a:bodyPr>
          <a:lstStyle/>
          <a:p>
            <a:r>
              <a:rPr lang="pt-BR" b="1" dirty="0">
                <a:latin typeface="Poppins" pitchFamily="50" charset="0"/>
                <a:cs typeface="Poppins" pitchFamily="50" charset="0"/>
              </a:rPr>
              <a:t>Casa dos Ventos</a:t>
            </a:r>
            <a:endParaRPr lang="pt-BR" dirty="0"/>
          </a:p>
          <a:p>
            <a:r>
              <a:rPr lang="pt-BR" sz="1200" b="1" dirty="0">
                <a:latin typeface="Poppins" pitchFamily="50" charset="0"/>
                <a:cs typeface="Poppins" pitchFamily="50" charset="0"/>
              </a:rPr>
              <a:t>Representante</a:t>
            </a:r>
            <a:r>
              <a:rPr lang="pt-BR" sz="1200" dirty="0">
                <a:latin typeface="Poppins" pitchFamily="50" charset="0"/>
                <a:cs typeface="Poppins" pitchFamily="50" charset="0"/>
              </a:rPr>
              <a:t>: Fernando Elias</a:t>
            </a:r>
          </a:p>
          <a:p>
            <a:r>
              <a:rPr lang="pt-BR" sz="1200" b="1" dirty="0">
                <a:latin typeface="Poppins" pitchFamily="50" charset="0"/>
                <a:cs typeface="Poppins" pitchFamily="50" charset="0"/>
              </a:rPr>
              <a:t>Abonado por</a:t>
            </a:r>
            <a:r>
              <a:rPr lang="pt-BR" sz="1200" dirty="0">
                <a:latin typeface="Poppins" pitchFamily="50" charset="0"/>
                <a:cs typeface="Poppins" pitchFamily="50" charset="0"/>
              </a:rPr>
              <a:t>: </a:t>
            </a:r>
            <a:r>
              <a:rPr lang="pt-BR" sz="1200" dirty="0" err="1">
                <a:latin typeface="Poppins" pitchFamily="50" charset="0"/>
                <a:cs typeface="Poppins" pitchFamily="50" charset="0"/>
              </a:rPr>
              <a:t>Newcom</a:t>
            </a:r>
            <a:r>
              <a:rPr lang="pt-BR" sz="1200" dirty="0">
                <a:latin typeface="Poppins" pitchFamily="50" charset="0"/>
                <a:cs typeface="Poppins" pitchFamily="50" charset="0"/>
              </a:rPr>
              <a:t> e Votorantim</a:t>
            </a:r>
          </a:p>
          <a:p>
            <a:endParaRPr lang="pt-BR" sz="1200" dirty="0">
              <a:latin typeface="Poppins" pitchFamily="50" charset="0"/>
              <a:cs typeface="Poppins" pitchFamily="50" charset="0"/>
            </a:endParaRPr>
          </a:p>
          <a:p>
            <a:pPr algn="just"/>
            <a:r>
              <a:rPr lang="pt-BR" sz="1200" dirty="0">
                <a:latin typeface="Poppins" pitchFamily="50" charset="0"/>
                <a:cs typeface="Poppins" pitchFamily="50" charset="0"/>
              </a:rPr>
              <a:t>A Casa dos Ventos Energia Renováveis possui o maior portfólio de projetos em desenvolvimento do país. Tem compromisso de contribuir com o futuro sustentável e responsável, por meio de empreendimentos que valorizem a geração de energia limpa. Além de continuar no desenvolvimento de projetos, implantação e operação das centrais geradoras e agora também na comercialização de energia.</a:t>
            </a:r>
          </a:p>
          <a:p>
            <a:endParaRPr lang="pt-BR" sz="1200" dirty="0">
              <a:latin typeface="Poppins" pitchFamily="50" charset="0"/>
              <a:cs typeface="Poppins" pitchFamily="50" charset="0"/>
            </a:endParaRPr>
          </a:p>
          <a:p>
            <a:r>
              <a:rPr lang="pt-BR" sz="1200" b="1" dirty="0">
                <a:latin typeface="Poppins" pitchFamily="50" charset="0"/>
                <a:cs typeface="Poppins" pitchFamily="50" charset="0"/>
              </a:rPr>
              <a:t>Composição societária</a:t>
            </a:r>
            <a:r>
              <a:rPr lang="pt-BR" sz="1200" dirty="0">
                <a:latin typeface="Poppins" pitchFamily="50" charset="0"/>
                <a:cs typeface="Poppins" pitchFamily="50" charset="0"/>
              </a:rPr>
              <a:t>: 100% do </a:t>
            </a:r>
            <a:r>
              <a:rPr lang="pt-BR" sz="1200" dirty="0" err="1">
                <a:latin typeface="Poppins" pitchFamily="50" charset="0"/>
                <a:cs typeface="Poppins" pitchFamily="50" charset="0"/>
              </a:rPr>
              <a:t>Salus</a:t>
            </a:r>
            <a:r>
              <a:rPr lang="pt-BR" sz="1200" dirty="0">
                <a:latin typeface="Poppins" pitchFamily="50" charset="0"/>
                <a:cs typeface="Poppins" pitchFamily="50" charset="0"/>
              </a:rPr>
              <a:t> Fundo de Investimento em Participações Multiestratégia inscrito no CNPJ/MF sob o nº 09.910.984/0001-12, administrado pela BRL TRUST INVESTIMENTOS LTDA., </a:t>
            </a:r>
          </a:p>
          <a:p>
            <a:endParaRPr lang="pt-BR" sz="1200" b="1" dirty="0">
              <a:latin typeface="Poppins" pitchFamily="50" charset="0"/>
              <a:cs typeface="Poppins" pitchFamily="50" charset="0"/>
            </a:endParaRPr>
          </a:p>
          <a:p>
            <a:r>
              <a:rPr lang="pt-BR" sz="1200" b="1" dirty="0">
                <a:latin typeface="Poppins" pitchFamily="50" charset="0"/>
                <a:cs typeface="Poppins" pitchFamily="50" charset="0"/>
              </a:rPr>
              <a:t>Capital Social Integralizado</a:t>
            </a:r>
            <a:r>
              <a:rPr lang="pt-BR" sz="1200" dirty="0">
                <a:latin typeface="Poppins" pitchFamily="50" charset="0"/>
                <a:cs typeface="Poppins" pitchFamily="50" charset="0"/>
              </a:rPr>
              <a:t>: R$ 8.923.000, 00 </a:t>
            </a:r>
          </a:p>
          <a:p>
            <a:endParaRPr lang="pt-BR" sz="1200" dirty="0">
              <a:latin typeface="Poppins" pitchFamily="50" charset="0"/>
              <a:cs typeface="Poppins" pitchFamily="50" charset="0"/>
            </a:endParaRPr>
          </a:p>
          <a:p>
            <a:r>
              <a:rPr lang="pt-BR" sz="1200" b="1" dirty="0">
                <a:latin typeface="Poppins" pitchFamily="50" charset="0"/>
                <a:cs typeface="Poppins" pitchFamily="50" charset="0"/>
              </a:rPr>
              <a:t>Data de Autorização</a:t>
            </a:r>
            <a:r>
              <a:rPr lang="pt-BR" sz="1200" dirty="0">
                <a:latin typeface="Poppins" pitchFamily="50" charset="0"/>
                <a:cs typeface="Poppins" pitchFamily="50" charset="0"/>
              </a:rPr>
              <a:t>: 09/04/2021</a:t>
            </a:r>
          </a:p>
          <a:p>
            <a:endParaRPr lang="pt-BR" sz="1200" dirty="0">
              <a:latin typeface="Poppins" pitchFamily="50" charset="0"/>
              <a:cs typeface="Poppins" pitchFamily="50" charset="0"/>
            </a:endParaRPr>
          </a:p>
          <a:p>
            <a:r>
              <a:rPr lang="pt-BR" sz="1200" b="1" dirty="0">
                <a:latin typeface="Poppins" pitchFamily="50" charset="0"/>
                <a:cs typeface="Poppins" pitchFamily="50" charset="0"/>
              </a:rPr>
              <a:t>Volume Comercializado CCEE (</a:t>
            </a:r>
            <a:r>
              <a:rPr lang="pt-BR" sz="1200" b="1" dirty="0" err="1">
                <a:latin typeface="Poppins" pitchFamily="50" charset="0"/>
                <a:cs typeface="Poppins" pitchFamily="50" charset="0"/>
              </a:rPr>
              <a:t>MWmédio</a:t>
            </a:r>
            <a:r>
              <a:rPr lang="pt-BR" sz="1200" b="1" dirty="0">
                <a:latin typeface="Poppins" pitchFamily="50" charset="0"/>
                <a:cs typeface="Poppins" pitchFamily="50" charset="0"/>
              </a:rPr>
              <a:t> nos últimos 12 meses)</a:t>
            </a:r>
            <a:r>
              <a:rPr lang="pt-BR" sz="1200" dirty="0">
                <a:latin typeface="Poppins" pitchFamily="50" charset="0"/>
                <a:cs typeface="Poppins" pitchFamily="50" charset="0"/>
              </a:rPr>
              <a:t>: Julho/21: 26,853 </a:t>
            </a:r>
            <a:r>
              <a:rPr lang="pt-BR" sz="1200" dirty="0" err="1">
                <a:latin typeface="Poppins" pitchFamily="50" charset="0"/>
                <a:cs typeface="Poppins" pitchFamily="50" charset="0"/>
              </a:rPr>
              <a:t>MWmédio</a:t>
            </a:r>
            <a:endParaRPr lang="pt-BR" sz="1200" dirty="0">
              <a:latin typeface="Poppins" pitchFamily="50" charset="0"/>
              <a:cs typeface="Poppins" pitchFamily="50" charset="0"/>
            </a:endParaRPr>
          </a:p>
          <a:p>
            <a:endParaRPr lang="pt-BR" sz="1200" dirty="0">
              <a:latin typeface="Poppins" pitchFamily="50" charset="0"/>
              <a:cs typeface="Poppins" pitchFamily="50" charset="0"/>
            </a:endParaRPr>
          </a:p>
          <a:p>
            <a:r>
              <a:rPr lang="pt-BR" sz="1200" b="1" dirty="0">
                <a:latin typeface="Poppins" pitchFamily="50" charset="0"/>
                <a:cs typeface="Poppins" pitchFamily="50" charset="0"/>
              </a:rPr>
              <a:t>Presidência/Diretoria</a:t>
            </a:r>
            <a:r>
              <a:rPr lang="pt-BR" sz="1200" dirty="0">
                <a:latin typeface="Poppins" pitchFamily="50" charset="0"/>
                <a:cs typeface="Poppins" pitchFamily="50" charset="0"/>
              </a:rPr>
              <a:t>: Eugênio </a:t>
            </a:r>
            <a:r>
              <a:rPr lang="pt-BR" sz="1200" dirty="0" err="1">
                <a:latin typeface="Poppins" pitchFamily="50" charset="0"/>
                <a:cs typeface="Poppins" pitchFamily="50" charset="0"/>
              </a:rPr>
              <a:t>Pacelli</a:t>
            </a:r>
            <a:r>
              <a:rPr lang="pt-BR" sz="1200" dirty="0">
                <a:latin typeface="Poppins" pitchFamily="50" charset="0"/>
                <a:cs typeface="Poppins" pitchFamily="50" charset="0"/>
              </a:rPr>
              <a:t> Mendonça </a:t>
            </a:r>
            <a:r>
              <a:rPr lang="pt-BR" sz="1200" dirty="0" err="1">
                <a:latin typeface="Poppins" pitchFamily="50" charset="0"/>
                <a:cs typeface="Poppins" pitchFamily="50" charset="0"/>
              </a:rPr>
              <a:t>Dupin</a:t>
            </a:r>
            <a:r>
              <a:rPr lang="pt-BR" sz="1200" dirty="0">
                <a:latin typeface="Poppins" pitchFamily="50" charset="0"/>
                <a:cs typeface="Poppins" pitchFamily="50" charset="0"/>
              </a:rPr>
              <a:t> -  Diretor Presidente e Sérgio Armando Benevides Filho - Diretor sem designação específica</a:t>
            </a:r>
          </a:p>
          <a:p>
            <a:endParaRPr lang="pt-BR" sz="1200" dirty="0">
              <a:latin typeface="Poppins" pitchFamily="50" charset="0"/>
              <a:cs typeface="Poppins" pitchFamily="50" charset="0"/>
            </a:endParaRPr>
          </a:p>
          <a:p>
            <a:pPr algn="just"/>
            <a:r>
              <a:rPr lang="pt-BR" sz="1200" b="1" dirty="0">
                <a:latin typeface="Poppins" pitchFamily="50" charset="0"/>
                <a:cs typeface="Poppins" pitchFamily="50" charset="0"/>
              </a:rPr>
              <a:t>Política de gestão de risco e crédito e de mercado da empresa:</a:t>
            </a:r>
            <a:r>
              <a:rPr lang="pt-BR" sz="1200" dirty="0">
                <a:latin typeface="Poppins" pitchFamily="50" charset="0"/>
                <a:cs typeface="Poppins" pitchFamily="50" charset="0"/>
              </a:rPr>
              <a:t>  Diariamente é calculado o Risco de Mercado da </a:t>
            </a:r>
            <a:r>
              <a:rPr lang="pt-BR" sz="1200" dirty="0" err="1">
                <a:latin typeface="Poppins" pitchFamily="50" charset="0"/>
                <a:cs typeface="Poppins" pitchFamily="50" charset="0"/>
              </a:rPr>
              <a:t>comercializadora</a:t>
            </a:r>
            <a:r>
              <a:rPr lang="pt-BR" sz="1200" dirty="0">
                <a:latin typeface="Poppins" pitchFamily="50" charset="0"/>
                <a:cs typeface="Poppins" pitchFamily="50" charset="0"/>
              </a:rPr>
              <a:t>, onde é levado em consideração os contratos celebrados, a curva </a:t>
            </a:r>
            <a:r>
              <a:rPr lang="pt-BR" sz="1200" dirty="0" err="1">
                <a:latin typeface="Poppins" pitchFamily="50" charset="0"/>
                <a:cs typeface="Poppins" pitchFamily="50" charset="0"/>
              </a:rPr>
              <a:t>forward</a:t>
            </a:r>
            <a:r>
              <a:rPr lang="pt-BR" sz="1200" dirty="0">
                <a:latin typeface="Poppins" pitchFamily="50" charset="0"/>
                <a:cs typeface="Poppins" pitchFamily="50" charset="0"/>
              </a:rPr>
              <a:t>, a volatilidade e correlação das maturidades com base semanal. Como métrica para definição do valor em risco é utilizado o </a:t>
            </a:r>
            <a:r>
              <a:rPr lang="pt-BR" sz="1200" dirty="0" err="1">
                <a:latin typeface="Poppins" pitchFamily="50" charset="0"/>
                <a:cs typeface="Poppins" pitchFamily="50" charset="0"/>
              </a:rPr>
              <a:t>VaR</a:t>
            </a:r>
            <a:r>
              <a:rPr lang="pt-BR" sz="1200" dirty="0">
                <a:latin typeface="Poppins" pitchFamily="50" charset="0"/>
                <a:cs typeface="Poppins" pitchFamily="50" charset="0"/>
              </a:rPr>
              <a:t> 95% para o cenário base e o </a:t>
            </a:r>
            <a:r>
              <a:rPr lang="pt-BR" sz="1200" dirty="0" err="1">
                <a:latin typeface="Poppins" pitchFamily="50" charset="0"/>
                <a:cs typeface="Poppins" pitchFamily="50" charset="0"/>
              </a:rPr>
              <a:t>VaR</a:t>
            </a:r>
            <a:r>
              <a:rPr lang="pt-BR" sz="1200" dirty="0">
                <a:latin typeface="Poppins" pitchFamily="50" charset="0"/>
                <a:cs typeface="Poppins" pitchFamily="50" charset="0"/>
              </a:rPr>
              <a:t> 99% para o cenário stress. Em relação ao Risco de Crédito é realizada avaliação dos demonstrativos financeiros dos agentes, pelo menos uma vez ao ano, para auxiliar na definição dos limites de cada contraparte. Trimestralmente os limites são repassados para identificar a necessidade de ajustes dos limites, diariamente é acompanhado a utilização dos limites das contrapartes. É realizado também estudos de cenários secos e úmidos para identificar possíveis riscos com as contrapartes, e então antecipar possíveis movimentos e mitigamos o risco.</a:t>
            </a:r>
          </a:p>
        </p:txBody>
      </p:sp>
      <p:pic>
        <p:nvPicPr>
          <p:cNvPr id="10" name="Imagem 9" descr="logo-positive.png"/>
          <p:cNvPicPr>
            <a:picLocks noChangeAspect="1"/>
          </p:cNvPicPr>
          <p:nvPr/>
        </p:nvPicPr>
        <p:blipFill>
          <a:blip r:embed="rId4"/>
          <a:stretch>
            <a:fillRect/>
          </a:stretch>
        </p:blipFill>
        <p:spPr>
          <a:xfrm>
            <a:off x="942936" y="2126329"/>
            <a:ext cx="2215737" cy="4931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4"/>
          <p:cNvSpPr/>
          <p:nvPr/>
        </p:nvSpPr>
        <p:spPr>
          <a:xfrm rot="5400000">
            <a:off x="-3299185" y="2399335"/>
            <a:ext cx="6175803" cy="1832361"/>
          </a:xfrm>
          <a:custGeom>
            <a:avLst/>
            <a:gdLst/>
            <a:ahLst/>
            <a:cxnLst/>
            <a:rect l="l" t="t" r="r" b="b"/>
            <a:pathLst>
              <a:path w="8023328" h="2380521" extrusionOk="0">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p:spPr>
        <p:txBody>
          <a:bodyPr spcFirstLastPara="1" wrap="square" lIns="45713" tIns="22850" rIns="45713" bIns="22850" anchor="ctr" anchorCtr="0">
            <a:noAutofit/>
          </a:bodyPr>
          <a:lstStyle/>
          <a:p>
            <a:pPr defTabSz="457200">
              <a:buClr>
                <a:srgbClr val="000000"/>
              </a:buClr>
            </a:pPr>
            <a:endParaRPr sz="3266" kern="0">
              <a:solidFill>
                <a:srgbClr val="272727"/>
              </a:solidFill>
              <a:latin typeface="Nunito Sans ExtraLight"/>
              <a:ea typeface="Nunito Sans ExtraLight"/>
              <a:cs typeface="Nunito Sans ExtraLight"/>
              <a:sym typeface="Nunito Sans ExtraLight"/>
            </a:endParaRPr>
          </a:p>
        </p:txBody>
      </p:sp>
      <p:sp>
        <p:nvSpPr>
          <p:cNvPr id="130" name="Google Shape;130;p14"/>
          <p:cNvSpPr/>
          <p:nvPr/>
        </p:nvSpPr>
        <p:spPr>
          <a:xfrm rot="-6174538">
            <a:off x="8922055" y="3363191"/>
            <a:ext cx="6175803" cy="1832361"/>
          </a:xfrm>
          <a:custGeom>
            <a:avLst/>
            <a:gdLst/>
            <a:ahLst/>
            <a:cxnLst/>
            <a:rect l="l" t="t" r="r" b="b"/>
            <a:pathLst>
              <a:path w="8023328" h="2380521" extrusionOk="0">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p:spPr>
        <p:txBody>
          <a:bodyPr spcFirstLastPara="1" wrap="square" lIns="45713" tIns="22850" rIns="45713" bIns="22850" anchor="ctr" anchorCtr="0">
            <a:noAutofit/>
          </a:bodyPr>
          <a:lstStyle/>
          <a:p>
            <a:pPr defTabSz="457200">
              <a:buClr>
                <a:srgbClr val="000000"/>
              </a:buClr>
            </a:pPr>
            <a:endParaRPr sz="3266" kern="0">
              <a:solidFill>
                <a:srgbClr val="272727"/>
              </a:solidFill>
              <a:latin typeface="Nunito Sans ExtraLight"/>
              <a:ea typeface="Nunito Sans ExtraLight"/>
              <a:cs typeface="Nunito Sans ExtraLight"/>
              <a:sym typeface="Nunito Sans ExtraLight"/>
            </a:endParaRPr>
          </a:p>
        </p:txBody>
      </p:sp>
      <p:sp>
        <p:nvSpPr>
          <p:cNvPr id="131" name="Google Shape;131;p14"/>
          <p:cNvSpPr/>
          <p:nvPr/>
        </p:nvSpPr>
        <p:spPr>
          <a:xfrm>
            <a:off x="-1149191" y="227614"/>
            <a:ext cx="2553637" cy="6324200"/>
          </a:xfrm>
          <a:custGeom>
            <a:avLst/>
            <a:gdLst/>
            <a:ahLst/>
            <a:cxnLst/>
            <a:rect l="l" t="t" r="r" b="b"/>
            <a:pathLst>
              <a:path w="4138" h="10245" extrusionOk="0">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 pos="100000">
                <a:schemeClr val="accent3"/>
              </a:gs>
            </a:gsLst>
            <a:lin ang="5400000" scaled="0"/>
          </a:gradFill>
          <a:ln>
            <a:noFill/>
          </a:ln>
        </p:spPr>
        <p:txBody>
          <a:bodyPr spcFirstLastPara="1" wrap="square" lIns="45713" tIns="22850" rIns="45713" bIns="22850" anchor="ctr" anchorCtr="0">
            <a:noAutofit/>
          </a:bodyPr>
          <a:lstStyle/>
          <a:p>
            <a:pPr defTabSz="457200">
              <a:buClr>
                <a:srgbClr val="000000"/>
              </a:buClr>
            </a:pPr>
            <a:endParaRPr sz="3266" kern="0">
              <a:solidFill>
                <a:srgbClr val="272727"/>
              </a:solidFill>
              <a:latin typeface="Nunito Sans ExtraLight"/>
              <a:ea typeface="Nunito Sans ExtraLight"/>
              <a:cs typeface="Nunito Sans ExtraLight"/>
              <a:sym typeface="Nunito Sans ExtraLight"/>
            </a:endParaRPr>
          </a:p>
        </p:txBody>
      </p:sp>
      <p:sp>
        <p:nvSpPr>
          <p:cNvPr id="132" name="Google Shape;132;p14"/>
          <p:cNvSpPr/>
          <p:nvPr/>
        </p:nvSpPr>
        <p:spPr>
          <a:xfrm rot="10025462">
            <a:off x="10790510" y="914472"/>
            <a:ext cx="2553637" cy="6324200"/>
          </a:xfrm>
          <a:custGeom>
            <a:avLst/>
            <a:gdLst/>
            <a:ahLst/>
            <a:cxnLst/>
            <a:rect l="l" t="t" r="r" b="b"/>
            <a:pathLst>
              <a:path w="4138" h="10245" extrusionOk="0">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 pos="100000">
                <a:schemeClr val="accent3"/>
              </a:gs>
            </a:gsLst>
            <a:lin ang="5400000" scaled="0"/>
          </a:gradFill>
          <a:ln>
            <a:noFill/>
          </a:ln>
        </p:spPr>
        <p:txBody>
          <a:bodyPr spcFirstLastPara="1" wrap="square" lIns="45713" tIns="22850" rIns="45713" bIns="22850" anchor="ctr" anchorCtr="0">
            <a:noAutofit/>
          </a:bodyPr>
          <a:lstStyle/>
          <a:p>
            <a:pPr defTabSz="457200">
              <a:buClr>
                <a:srgbClr val="000000"/>
              </a:buClr>
            </a:pPr>
            <a:endParaRPr sz="3266" kern="0">
              <a:solidFill>
                <a:srgbClr val="272727"/>
              </a:solidFill>
              <a:latin typeface="Nunito Sans ExtraLight"/>
              <a:ea typeface="Nunito Sans ExtraLight"/>
              <a:cs typeface="Nunito Sans ExtraLight"/>
              <a:sym typeface="Nunito Sans ExtraLight"/>
            </a:endParaRPr>
          </a:p>
        </p:txBody>
      </p:sp>
      <p:sp>
        <p:nvSpPr>
          <p:cNvPr id="134" name="Google Shape;134;p14"/>
          <p:cNvSpPr txBox="1"/>
          <p:nvPr/>
        </p:nvSpPr>
        <p:spPr>
          <a:xfrm>
            <a:off x="3349173" y="227614"/>
            <a:ext cx="5962777" cy="553978"/>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en-US" sz="3300" b="1" kern="0" dirty="0">
                <a:solidFill>
                  <a:srgbClr val="000000"/>
                </a:solidFill>
                <a:latin typeface="Poppins"/>
                <a:ea typeface="Poppins"/>
                <a:cs typeface="Poppins"/>
                <a:sym typeface="Poppins"/>
              </a:rPr>
              <a:t>PEDIDOS DE FILIAÇÃO</a:t>
            </a:r>
            <a:endParaRPr sz="700" kern="0" dirty="0">
              <a:solidFill>
                <a:srgbClr val="000000"/>
              </a:solidFill>
              <a:latin typeface="Arial"/>
              <a:cs typeface="Arial"/>
              <a:sym typeface="Arial"/>
            </a:endParaRPr>
          </a:p>
        </p:txBody>
      </p:sp>
      <p:pic>
        <p:nvPicPr>
          <p:cNvPr id="135" name="Google Shape;135;p14"/>
          <p:cNvPicPr preferRelativeResize="0"/>
          <p:nvPr/>
        </p:nvPicPr>
        <p:blipFill rotWithShape="1">
          <a:blip r:embed="rId3">
            <a:alphaModFix/>
          </a:blip>
          <a:srcRect/>
          <a:stretch/>
        </p:blipFill>
        <p:spPr>
          <a:xfrm>
            <a:off x="594690" y="306186"/>
            <a:ext cx="951887" cy="582219"/>
          </a:xfrm>
          <a:prstGeom prst="rect">
            <a:avLst/>
          </a:prstGeom>
          <a:noFill/>
          <a:ln>
            <a:noFill/>
          </a:ln>
        </p:spPr>
      </p:pic>
      <p:sp>
        <p:nvSpPr>
          <p:cNvPr id="9" name="Retângulo 8"/>
          <p:cNvSpPr/>
          <p:nvPr/>
        </p:nvSpPr>
        <p:spPr>
          <a:xfrm>
            <a:off x="3222173" y="1143000"/>
            <a:ext cx="8284027" cy="5170646"/>
          </a:xfrm>
          <a:prstGeom prst="rect">
            <a:avLst/>
          </a:prstGeom>
        </p:spPr>
        <p:txBody>
          <a:bodyPr wrap="square">
            <a:spAutoFit/>
          </a:bodyPr>
          <a:lstStyle/>
          <a:p>
            <a:r>
              <a:rPr lang="pt-BR" b="1" dirty="0" err="1">
                <a:latin typeface="Poppins" pitchFamily="50" charset="0"/>
                <a:cs typeface="Poppins" pitchFamily="50" charset="0"/>
              </a:rPr>
              <a:t>Uzzienergy</a:t>
            </a:r>
            <a:endParaRPr lang="pt-BR" dirty="0"/>
          </a:p>
          <a:p>
            <a:r>
              <a:rPr lang="pt-BR" sz="1200" b="1" dirty="0">
                <a:latin typeface="Poppins" pitchFamily="50" charset="0"/>
                <a:cs typeface="Poppins" pitchFamily="50" charset="0"/>
              </a:rPr>
              <a:t>Representante</a:t>
            </a:r>
            <a:r>
              <a:rPr lang="pt-BR" sz="1200" dirty="0">
                <a:latin typeface="Poppins" pitchFamily="50" charset="0"/>
                <a:cs typeface="Poppins" pitchFamily="50" charset="0"/>
              </a:rPr>
              <a:t>: Ricardo </a:t>
            </a:r>
            <a:r>
              <a:rPr lang="pt-BR" sz="1200" dirty="0" err="1">
                <a:latin typeface="Poppins" pitchFamily="50" charset="0"/>
                <a:cs typeface="Poppins" pitchFamily="50" charset="0"/>
              </a:rPr>
              <a:t>Lavorato</a:t>
            </a:r>
            <a:r>
              <a:rPr lang="pt-BR" sz="1200" dirty="0">
                <a:latin typeface="Poppins" pitchFamily="50" charset="0"/>
                <a:cs typeface="Poppins" pitchFamily="50" charset="0"/>
              </a:rPr>
              <a:t> </a:t>
            </a:r>
            <a:r>
              <a:rPr lang="pt-BR" sz="1200" dirty="0" err="1">
                <a:latin typeface="Poppins" pitchFamily="50" charset="0"/>
                <a:cs typeface="Poppins" pitchFamily="50" charset="0"/>
              </a:rPr>
              <a:t>Tili</a:t>
            </a:r>
            <a:endParaRPr lang="pt-BR" sz="1200" dirty="0">
              <a:latin typeface="Poppins" pitchFamily="50" charset="0"/>
              <a:cs typeface="Poppins" pitchFamily="50" charset="0"/>
            </a:endParaRPr>
          </a:p>
          <a:p>
            <a:r>
              <a:rPr lang="pt-BR" sz="1200" b="1" dirty="0">
                <a:latin typeface="Poppins" pitchFamily="50" charset="0"/>
                <a:cs typeface="Poppins" pitchFamily="50" charset="0"/>
              </a:rPr>
              <a:t>Abonado por</a:t>
            </a:r>
            <a:r>
              <a:rPr lang="pt-BR" sz="1200" dirty="0">
                <a:latin typeface="Poppins" pitchFamily="50" charset="0"/>
                <a:cs typeface="Poppins" pitchFamily="50" charset="0"/>
              </a:rPr>
              <a:t>: </a:t>
            </a:r>
            <a:r>
              <a:rPr lang="pt-BR" sz="1200" dirty="0" err="1">
                <a:latin typeface="Poppins" pitchFamily="50" charset="0"/>
                <a:cs typeface="Poppins" pitchFamily="50" charset="0"/>
              </a:rPr>
              <a:t>Bep</a:t>
            </a:r>
            <a:r>
              <a:rPr lang="pt-BR" sz="1200" dirty="0">
                <a:latin typeface="Poppins" pitchFamily="50" charset="0"/>
                <a:cs typeface="Poppins" pitchFamily="50" charset="0"/>
              </a:rPr>
              <a:t> e Mega</a:t>
            </a:r>
          </a:p>
          <a:p>
            <a:endParaRPr lang="pt-BR" sz="1200" dirty="0">
              <a:latin typeface="Poppins" pitchFamily="50" charset="0"/>
              <a:cs typeface="Poppins" pitchFamily="50" charset="0"/>
            </a:endParaRPr>
          </a:p>
          <a:p>
            <a:pPr algn="just"/>
            <a:r>
              <a:rPr lang="pt-BR" sz="1200" dirty="0">
                <a:latin typeface="Poppins" pitchFamily="50" charset="0"/>
                <a:cs typeface="Poppins" pitchFamily="50" charset="0"/>
              </a:rPr>
              <a:t>A </a:t>
            </a:r>
            <a:r>
              <a:rPr lang="pt-BR" sz="1200" dirty="0" err="1">
                <a:latin typeface="Poppins" pitchFamily="50" charset="0"/>
                <a:cs typeface="Poppins" pitchFamily="50" charset="0"/>
              </a:rPr>
              <a:t>Uzzienergy</a:t>
            </a:r>
            <a:r>
              <a:rPr lang="pt-BR" sz="1200" dirty="0">
                <a:latin typeface="Poppins" pitchFamily="50" charset="0"/>
                <a:cs typeface="Poppins" pitchFamily="50" charset="0"/>
              </a:rPr>
              <a:t> foi criada pela </a:t>
            </a:r>
            <a:r>
              <a:rPr lang="pt-BR" sz="1200" dirty="0" err="1">
                <a:latin typeface="Poppins" pitchFamily="50" charset="0"/>
                <a:cs typeface="Poppins" pitchFamily="50" charset="0"/>
              </a:rPr>
              <a:t>Rovema</a:t>
            </a:r>
            <a:r>
              <a:rPr lang="pt-BR" sz="1200" dirty="0">
                <a:latin typeface="Poppins" pitchFamily="50" charset="0"/>
                <a:cs typeface="Poppins" pitchFamily="50" charset="0"/>
              </a:rPr>
              <a:t> Energia S/A, empresa que atua há mais de 10 anos no setor elétrico brasileiro, fornecendo soluções energéticas primárias e temporárias para a região amazônica. Atualmente conta com mais de 120MW de potência instalada, distribuídas em 17 usinas, entre térmicas à óleo diesel e fotovoltaicas. Atua tanto no fornecimento primário para localidades isoladas, onde somos responsáveis diretos pelo fornecimento de energia para mais de 250.000 pessoas,  como também em Geração Distribuída. Somente no ano de 2019 foram fornecidas mais de 300.000.000 kWh. No intuito de diversificar sua participação no setor resolveu investir em comercialização no mercado livre de energia, bem como aumentar seu </a:t>
            </a:r>
            <a:r>
              <a:rPr lang="pt-BR" sz="1200" dirty="0" err="1">
                <a:latin typeface="Poppins" pitchFamily="50" charset="0"/>
                <a:cs typeface="Poppins" pitchFamily="50" charset="0"/>
              </a:rPr>
              <a:t>portifolio</a:t>
            </a:r>
            <a:r>
              <a:rPr lang="pt-BR" sz="1200" dirty="0">
                <a:latin typeface="Poppins" pitchFamily="50" charset="0"/>
                <a:cs typeface="Poppins" pitchFamily="50" charset="0"/>
              </a:rPr>
              <a:t> de geração com participação em empreendimentos hidrelétricos. .</a:t>
            </a:r>
          </a:p>
          <a:p>
            <a:endParaRPr lang="pt-BR" sz="1200" dirty="0">
              <a:latin typeface="Poppins" pitchFamily="50" charset="0"/>
              <a:cs typeface="Poppins" pitchFamily="50" charset="0"/>
            </a:endParaRPr>
          </a:p>
          <a:p>
            <a:r>
              <a:rPr lang="pt-BR" sz="1200" b="1" dirty="0">
                <a:latin typeface="Poppins" pitchFamily="50" charset="0"/>
                <a:cs typeface="Poppins" pitchFamily="50" charset="0"/>
              </a:rPr>
              <a:t>Composição societária</a:t>
            </a:r>
            <a:r>
              <a:rPr lang="pt-BR" sz="1200" dirty="0">
                <a:latin typeface="Poppins" pitchFamily="50" charset="0"/>
                <a:cs typeface="Poppins" pitchFamily="50" charset="0"/>
              </a:rPr>
              <a:t>: ROVEMA ENERGIA S/A  99,7% LÉDIO GHEDIN 0,03%</a:t>
            </a:r>
          </a:p>
          <a:p>
            <a:endParaRPr lang="pt-BR" sz="1200" b="1" dirty="0">
              <a:latin typeface="Poppins" pitchFamily="50" charset="0"/>
              <a:cs typeface="Poppins" pitchFamily="50" charset="0"/>
            </a:endParaRPr>
          </a:p>
          <a:p>
            <a:r>
              <a:rPr lang="pt-BR" sz="1200" b="1" dirty="0">
                <a:latin typeface="Poppins" pitchFamily="50" charset="0"/>
                <a:cs typeface="Poppins" pitchFamily="50" charset="0"/>
              </a:rPr>
              <a:t>Capital Social Integralizado</a:t>
            </a:r>
            <a:r>
              <a:rPr lang="pt-BR" sz="1200" dirty="0">
                <a:latin typeface="Poppins" pitchFamily="50" charset="0"/>
                <a:cs typeface="Poppins" pitchFamily="50" charset="0"/>
              </a:rPr>
              <a:t>: R$ 1.000.000, 00 </a:t>
            </a:r>
          </a:p>
          <a:p>
            <a:endParaRPr lang="pt-BR" sz="1200" dirty="0">
              <a:latin typeface="Poppins" pitchFamily="50" charset="0"/>
              <a:cs typeface="Poppins" pitchFamily="50" charset="0"/>
            </a:endParaRPr>
          </a:p>
          <a:p>
            <a:r>
              <a:rPr lang="pt-BR" sz="1200" b="1" dirty="0">
                <a:latin typeface="Poppins" pitchFamily="50" charset="0"/>
                <a:cs typeface="Poppins" pitchFamily="50" charset="0"/>
              </a:rPr>
              <a:t>Data de Autorização</a:t>
            </a:r>
            <a:r>
              <a:rPr lang="pt-BR" sz="1200" dirty="0">
                <a:latin typeface="Poppins" pitchFamily="50" charset="0"/>
                <a:cs typeface="Poppins" pitchFamily="50" charset="0"/>
              </a:rPr>
              <a:t>: 18/03/2021</a:t>
            </a:r>
          </a:p>
          <a:p>
            <a:endParaRPr lang="pt-BR" sz="1200" dirty="0">
              <a:latin typeface="Poppins" pitchFamily="50" charset="0"/>
              <a:cs typeface="Poppins" pitchFamily="50" charset="0"/>
            </a:endParaRPr>
          </a:p>
          <a:p>
            <a:r>
              <a:rPr lang="pt-BR" sz="1200" b="1" dirty="0">
                <a:latin typeface="Poppins" pitchFamily="50" charset="0"/>
                <a:cs typeface="Poppins" pitchFamily="50" charset="0"/>
              </a:rPr>
              <a:t>Volume Comercializado CCEE (</a:t>
            </a:r>
            <a:r>
              <a:rPr lang="pt-BR" sz="1200" b="1" dirty="0" err="1">
                <a:latin typeface="Poppins" pitchFamily="50" charset="0"/>
                <a:cs typeface="Poppins" pitchFamily="50" charset="0"/>
              </a:rPr>
              <a:t>MWmédio</a:t>
            </a:r>
            <a:r>
              <a:rPr lang="pt-BR" sz="1200" b="1" dirty="0">
                <a:latin typeface="Poppins" pitchFamily="50" charset="0"/>
                <a:cs typeface="Poppins" pitchFamily="50" charset="0"/>
              </a:rPr>
              <a:t> nos últimos 12 meses)</a:t>
            </a:r>
            <a:r>
              <a:rPr lang="pt-BR" sz="1200" dirty="0">
                <a:latin typeface="Poppins" pitchFamily="50" charset="0"/>
                <a:cs typeface="Poppins" pitchFamily="50" charset="0"/>
              </a:rPr>
              <a:t>: -</a:t>
            </a:r>
          </a:p>
          <a:p>
            <a:endParaRPr lang="pt-BR" sz="1200" dirty="0">
              <a:latin typeface="Poppins" pitchFamily="50" charset="0"/>
              <a:cs typeface="Poppins" pitchFamily="50" charset="0"/>
            </a:endParaRPr>
          </a:p>
          <a:p>
            <a:r>
              <a:rPr lang="pt-BR" sz="1200" b="1" dirty="0">
                <a:latin typeface="Poppins" pitchFamily="50" charset="0"/>
                <a:cs typeface="Poppins" pitchFamily="50" charset="0"/>
              </a:rPr>
              <a:t>Presidência/Diretoria</a:t>
            </a:r>
            <a:r>
              <a:rPr lang="pt-BR" sz="1200" dirty="0">
                <a:latin typeface="Poppins" pitchFamily="50" charset="0"/>
                <a:cs typeface="Poppins" pitchFamily="50" charset="0"/>
              </a:rPr>
              <a:t>: -</a:t>
            </a:r>
          </a:p>
          <a:p>
            <a:endParaRPr lang="pt-BR" sz="1200" dirty="0">
              <a:latin typeface="Poppins" pitchFamily="50" charset="0"/>
              <a:cs typeface="Poppins" pitchFamily="50" charset="0"/>
            </a:endParaRPr>
          </a:p>
          <a:p>
            <a:pPr algn="just"/>
            <a:r>
              <a:rPr lang="pt-BR" sz="1200" b="1" dirty="0">
                <a:latin typeface="Poppins" pitchFamily="50" charset="0"/>
                <a:cs typeface="Poppins" pitchFamily="50" charset="0"/>
              </a:rPr>
              <a:t>Política de gestão de risco e crédito e de mercado da empresa:</a:t>
            </a:r>
            <a:r>
              <a:rPr lang="pt-BR" sz="1200" dirty="0">
                <a:latin typeface="Poppins" pitchFamily="50" charset="0"/>
                <a:cs typeface="Poppins" pitchFamily="50" charset="0"/>
              </a:rPr>
              <a:t>  A gestão de risco de mercado é feita através do </a:t>
            </a:r>
            <a:r>
              <a:rPr lang="pt-BR" sz="1200" dirty="0" err="1">
                <a:latin typeface="Poppins" pitchFamily="50" charset="0"/>
                <a:cs typeface="Poppins" pitchFamily="50" charset="0"/>
              </a:rPr>
              <a:t>CVaR</a:t>
            </a:r>
            <a:r>
              <a:rPr lang="pt-BR" sz="1200" dirty="0">
                <a:latin typeface="Poppins" pitchFamily="50" charset="0"/>
                <a:cs typeface="Poppins" pitchFamily="50" charset="0"/>
              </a:rPr>
              <a:t> de Monte Carlo com horizonte diário e nível de confiança de 99%. Já o risco de crédito se dá através de uma nota atribuída a cada contraparte, conforme perfil de negócios, combinando critérios quantitativos e qualitativos.</a:t>
            </a:r>
          </a:p>
        </p:txBody>
      </p:sp>
      <p:pic>
        <p:nvPicPr>
          <p:cNvPr id="11" name="Imagem 10" descr="1622032136869.jpg"/>
          <p:cNvPicPr>
            <a:picLocks noChangeAspect="1"/>
          </p:cNvPicPr>
          <p:nvPr/>
        </p:nvPicPr>
        <p:blipFill>
          <a:blip r:embed="rId4"/>
          <a:stretch>
            <a:fillRect/>
          </a:stretch>
        </p:blipFill>
        <p:spPr>
          <a:xfrm>
            <a:off x="1092200" y="1206500"/>
            <a:ext cx="1892300" cy="18923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0" descr="Padrão do plano de fundo&#10;&#10;Descrição gerada automaticamente"/>
          <p:cNvPicPr preferRelativeResize="0"/>
          <p:nvPr/>
        </p:nvPicPr>
        <p:blipFill rotWithShape="1">
          <a:blip r:embed="rId3">
            <a:alphaModFix/>
          </a:blip>
          <a:srcRect t="1249" r="1314" b="10576"/>
          <a:stretch/>
        </p:blipFill>
        <p:spPr>
          <a:xfrm>
            <a:off x="-163069" y="-500423"/>
            <a:ext cx="12353481" cy="7358423"/>
          </a:xfrm>
          <a:prstGeom prst="rect">
            <a:avLst/>
          </a:prstGeom>
          <a:noFill/>
          <a:ln>
            <a:noFill/>
          </a:ln>
        </p:spPr>
      </p:pic>
      <p:sp>
        <p:nvSpPr>
          <p:cNvPr id="96" name="Google Shape;96;p10"/>
          <p:cNvSpPr/>
          <p:nvPr/>
        </p:nvSpPr>
        <p:spPr>
          <a:xfrm>
            <a:off x="-163069" y="-500423"/>
            <a:ext cx="12353481" cy="7358423"/>
          </a:xfrm>
          <a:prstGeom prst="rect">
            <a:avLst/>
          </a:prstGeom>
          <a:solidFill>
            <a:schemeClr val="dk1">
              <a:alpha val="49803"/>
            </a:schemeClr>
          </a:solidFill>
          <a:ln>
            <a:noFill/>
          </a:ln>
        </p:spPr>
        <p:txBody>
          <a:bodyPr spcFirstLastPara="1" wrap="square" lIns="45713" tIns="22850" rIns="45713" bIns="22850" anchor="ctr" anchorCtr="0">
            <a:noAutofit/>
          </a:bodyPr>
          <a:lstStyle/>
          <a:p>
            <a:pPr algn="ctr" defTabSz="457200">
              <a:buClr>
                <a:srgbClr val="000000"/>
              </a:buClr>
            </a:pPr>
            <a:endParaRPr sz="3599" kern="0">
              <a:solidFill>
                <a:srgbClr val="FFFFFF"/>
              </a:solidFill>
              <a:latin typeface="Calibri"/>
              <a:ea typeface="Calibri"/>
              <a:cs typeface="Calibri"/>
              <a:sym typeface="Calibri"/>
            </a:endParaRPr>
          </a:p>
        </p:txBody>
      </p:sp>
      <p:pic>
        <p:nvPicPr>
          <p:cNvPr id="97" name="Google Shape;97;p10" descr="Uma imagem contendo Texto&#10;&#10;Descrição gerada automaticamente"/>
          <p:cNvPicPr preferRelativeResize="0"/>
          <p:nvPr/>
        </p:nvPicPr>
        <p:blipFill rotWithShape="1">
          <a:blip r:embed="rId4">
            <a:alphaModFix/>
          </a:blip>
          <a:srcRect/>
          <a:stretch/>
        </p:blipFill>
        <p:spPr>
          <a:xfrm>
            <a:off x="5393471" y="5602007"/>
            <a:ext cx="1405059" cy="747492"/>
          </a:xfrm>
          <a:prstGeom prst="rect">
            <a:avLst/>
          </a:prstGeom>
          <a:noFill/>
          <a:ln>
            <a:noFill/>
          </a:ln>
        </p:spPr>
      </p:pic>
      <p:sp>
        <p:nvSpPr>
          <p:cNvPr id="98" name="Google Shape;98;p10"/>
          <p:cNvSpPr txBox="1"/>
          <p:nvPr/>
        </p:nvSpPr>
        <p:spPr>
          <a:xfrm>
            <a:off x="2095500" y="2397332"/>
            <a:ext cx="8394699" cy="1277253"/>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pt-BR" sz="4000" b="1" kern="0" dirty="0">
                <a:solidFill>
                  <a:srgbClr val="FFFFFF"/>
                </a:solidFill>
                <a:latin typeface="Poppins"/>
                <a:ea typeface="Poppins"/>
                <a:cs typeface="Poppins"/>
                <a:sym typeface="Poppins"/>
              </a:rPr>
              <a:t>Consultas Públicas CPAMP</a:t>
            </a:r>
          </a:p>
          <a:p>
            <a:pPr algn="ctr" defTabSz="457200">
              <a:buClr>
                <a:srgbClr val="000000"/>
              </a:buClr>
            </a:pPr>
            <a:r>
              <a:rPr lang="pt-BR" sz="4000" b="1" kern="0" dirty="0">
                <a:solidFill>
                  <a:srgbClr val="FFFFFF"/>
                </a:solidFill>
                <a:latin typeface="Poppins"/>
                <a:ea typeface="Poppins"/>
                <a:cs typeface="Poppins"/>
                <a:sym typeface="Poppins"/>
              </a:rPr>
              <a:t> 109 e 111</a:t>
            </a:r>
            <a:endParaRPr sz="4000" b="1" kern="0" dirty="0">
              <a:solidFill>
                <a:srgbClr val="FFFFFF"/>
              </a:solidFill>
              <a:latin typeface="Poppins"/>
              <a:ea typeface="Poppins"/>
              <a:cs typeface="Poppins"/>
              <a:sym typeface="Poppins"/>
            </a:endParaRPr>
          </a:p>
        </p:txBody>
      </p:sp>
    </p:spTree>
    <p:extLst>
      <p:ext uri="{BB962C8B-B14F-4D97-AF65-F5344CB8AC3E}">
        <p14:creationId xmlns:p14="http://schemas.microsoft.com/office/powerpoint/2010/main" val="267084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92">
            <a:extLst>
              <a:ext uri="{FF2B5EF4-FFF2-40B4-BE49-F238E27FC236}">
                <a16:creationId xmlns:a16="http://schemas.microsoft.com/office/drawing/2014/main" id="{48ED8DC2-052B-354B-AED8-8303EAD2C142}"/>
              </a:ext>
            </a:extLst>
          </p:cNvPr>
          <p:cNvSpPr>
            <a:spLocks noChangeArrowheads="1"/>
          </p:cNvSpPr>
          <p:nvPr/>
        </p:nvSpPr>
        <p:spPr bwMode="auto">
          <a:xfrm rot="5400000">
            <a:off x="-3540774" y="2074787"/>
            <a:ext cx="6445081" cy="185826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pPr defTabSz="914217">
              <a:defRPr/>
            </a:pPr>
            <a:endParaRPr lang="en-US" sz="3266" dirty="0">
              <a:solidFill>
                <a:srgbClr val="272727"/>
              </a:solidFill>
              <a:latin typeface="Nunito Sans ExtraLight" pitchFamily="2" charset="77"/>
            </a:endParaRPr>
          </a:p>
        </p:txBody>
      </p:sp>
      <p:sp>
        <p:nvSpPr>
          <p:cNvPr id="94" name="Freeform 93">
            <a:extLst>
              <a:ext uri="{FF2B5EF4-FFF2-40B4-BE49-F238E27FC236}">
                <a16:creationId xmlns:a16="http://schemas.microsoft.com/office/drawing/2014/main" id="{17B4B704-50B1-D84E-9DB6-0F0E1417EF95}"/>
              </a:ext>
            </a:extLst>
          </p:cNvPr>
          <p:cNvSpPr>
            <a:spLocks noChangeArrowheads="1"/>
          </p:cNvSpPr>
          <p:nvPr/>
        </p:nvSpPr>
        <p:spPr bwMode="auto">
          <a:xfrm rot="16200000">
            <a:off x="9102511" y="2094913"/>
            <a:ext cx="6175803" cy="183236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pPr defTabSz="914217">
              <a:defRPr/>
            </a:pPr>
            <a:endParaRPr lang="en-US" sz="3266" dirty="0">
              <a:solidFill>
                <a:srgbClr val="272727"/>
              </a:solidFill>
              <a:latin typeface="Nunito Sans ExtraLight" pitchFamily="2" charset="77"/>
            </a:endParaRPr>
          </a:p>
        </p:txBody>
      </p:sp>
      <p:sp>
        <p:nvSpPr>
          <p:cNvPr id="28" name="TextBox 27">
            <a:extLst>
              <a:ext uri="{FF2B5EF4-FFF2-40B4-BE49-F238E27FC236}">
                <a16:creationId xmlns:a16="http://schemas.microsoft.com/office/drawing/2014/main" id="{D29C6EC5-8F55-A240-B1C9-A05DA6EB82E4}"/>
              </a:ext>
            </a:extLst>
          </p:cNvPr>
          <p:cNvSpPr txBox="1"/>
          <p:nvPr/>
        </p:nvSpPr>
        <p:spPr>
          <a:xfrm>
            <a:off x="2238774" y="220781"/>
            <a:ext cx="6984604" cy="600164"/>
          </a:xfrm>
          <a:prstGeom prst="rect">
            <a:avLst/>
          </a:prstGeom>
          <a:noFill/>
          <a:ln>
            <a:noFill/>
          </a:ln>
        </p:spPr>
        <p:txBody>
          <a:bodyPr wrap="none" rtlCol="0" anchor="t">
            <a:spAutoFit/>
          </a:bodyPr>
          <a:lstStyle/>
          <a:p>
            <a:pPr algn="ctr" defTabSz="457200">
              <a:buClr>
                <a:srgbClr val="000000"/>
              </a:buClr>
              <a:defRPr/>
            </a:pPr>
            <a:r>
              <a:rPr lang="en-US" sz="3300" b="1" kern="0" dirty="0">
                <a:solidFill>
                  <a:srgbClr val="000000"/>
                </a:solidFill>
                <a:latin typeface="Poppins"/>
                <a:ea typeface="Poppins"/>
                <a:cs typeface="Poppins"/>
              </a:rPr>
              <a:t>MANUTENÇÃO DO </a:t>
            </a:r>
            <a:r>
              <a:rPr lang="en-US" sz="3300" b="1" kern="0" dirty="0" err="1">
                <a:solidFill>
                  <a:srgbClr val="000000"/>
                </a:solidFill>
                <a:latin typeface="Poppins"/>
                <a:ea typeface="Poppins"/>
                <a:cs typeface="Poppins"/>
              </a:rPr>
              <a:t>CVaR</a:t>
            </a:r>
            <a:r>
              <a:rPr lang="en-US" sz="3300" b="1" kern="0" dirty="0">
                <a:solidFill>
                  <a:srgbClr val="000000"/>
                </a:solidFill>
                <a:latin typeface="Poppins"/>
                <a:ea typeface="Poppins"/>
                <a:cs typeface="Poppins"/>
              </a:rPr>
              <a:t> (50,35)</a:t>
            </a:r>
          </a:p>
        </p:txBody>
      </p:sp>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650965" y="2453866"/>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914217">
              <a:defRPr/>
            </a:pPr>
            <a:endParaRPr lang="en-US" dirty="0">
              <a:solidFill>
                <a:srgbClr val="FFFFFF"/>
              </a:solidFill>
              <a:latin typeface="Nunito Sans ExtraLight" pitchFamily="2" charset="77"/>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651493" y="4099110"/>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914217">
              <a:defRPr/>
            </a:pPr>
            <a:endParaRPr lang="en-US" dirty="0">
              <a:solidFill>
                <a:srgbClr val="FFFFFF"/>
              </a:solidFill>
              <a:latin typeface="Nunito Sans ExtraLight" pitchFamily="2" charset="77"/>
            </a:endParaRPr>
          </a:p>
        </p:txBody>
      </p:sp>
      <p:sp>
        <p:nvSpPr>
          <p:cNvPr id="40" name="Donut 39">
            <a:extLst>
              <a:ext uri="{FF2B5EF4-FFF2-40B4-BE49-F238E27FC236}">
                <a16:creationId xmlns:a16="http://schemas.microsoft.com/office/drawing/2014/main" id="{54518AA7-7D00-9149-A298-85EB8A9BF304}"/>
              </a:ext>
            </a:extLst>
          </p:cNvPr>
          <p:cNvSpPr>
            <a:spLocks noChangeAspect="1"/>
          </p:cNvSpPr>
          <p:nvPr/>
        </p:nvSpPr>
        <p:spPr>
          <a:xfrm>
            <a:off x="624072" y="5609477"/>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914217">
              <a:defRPr/>
            </a:pPr>
            <a:endParaRPr lang="en-US" dirty="0">
              <a:solidFill>
                <a:srgbClr val="FFFFFF"/>
              </a:solidFill>
              <a:latin typeface="Nunito Sans ExtraLight" pitchFamily="2" charset="77"/>
            </a:endParaRPr>
          </a:p>
        </p:txBody>
      </p:sp>
      <p:sp>
        <p:nvSpPr>
          <p:cNvPr id="55" name="Donut 54">
            <a:extLst>
              <a:ext uri="{FF2B5EF4-FFF2-40B4-BE49-F238E27FC236}">
                <a16:creationId xmlns:a16="http://schemas.microsoft.com/office/drawing/2014/main" id="{B670CF3A-19D5-6D4A-853C-86965D1202BF}"/>
              </a:ext>
            </a:extLst>
          </p:cNvPr>
          <p:cNvSpPr>
            <a:spLocks noChangeAspect="1"/>
          </p:cNvSpPr>
          <p:nvPr/>
        </p:nvSpPr>
        <p:spPr>
          <a:xfrm>
            <a:off x="6203290" y="2445217"/>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914217">
              <a:defRPr/>
            </a:pPr>
            <a:endParaRPr lang="en-US" sz="1600" dirty="0">
              <a:solidFill>
                <a:srgbClr val="FFFFFF"/>
              </a:solidFill>
              <a:latin typeface="Nunito Sans ExtraLight" pitchFamily="2" charset="77"/>
            </a:endParaRPr>
          </a:p>
        </p:txBody>
      </p:sp>
      <p:sp>
        <p:nvSpPr>
          <p:cNvPr id="56" name="Donut 55">
            <a:extLst>
              <a:ext uri="{FF2B5EF4-FFF2-40B4-BE49-F238E27FC236}">
                <a16:creationId xmlns:a16="http://schemas.microsoft.com/office/drawing/2014/main" id="{AA01C644-04C3-C24D-87B0-D8F53869357D}"/>
              </a:ext>
            </a:extLst>
          </p:cNvPr>
          <p:cNvSpPr>
            <a:spLocks noChangeAspect="1"/>
          </p:cNvSpPr>
          <p:nvPr/>
        </p:nvSpPr>
        <p:spPr>
          <a:xfrm>
            <a:off x="6209694" y="401875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914217">
              <a:defRPr/>
            </a:pPr>
            <a:endParaRPr lang="en-US" sz="1600" dirty="0">
              <a:solidFill>
                <a:srgbClr val="FFFFFF"/>
              </a:solidFill>
              <a:latin typeface="Nunito Sans ExtraLight" pitchFamily="2" charset="77"/>
            </a:endParaRPr>
          </a:p>
        </p:txBody>
      </p:sp>
      <p:sp>
        <p:nvSpPr>
          <p:cNvPr id="57" name="Donut 56">
            <a:extLst>
              <a:ext uri="{FF2B5EF4-FFF2-40B4-BE49-F238E27FC236}">
                <a16:creationId xmlns:a16="http://schemas.microsoft.com/office/drawing/2014/main" id="{A3BA9BFE-45B5-3E4E-8534-D65D7728ED81}"/>
              </a:ext>
            </a:extLst>
          </p:cNvPr>
          <p:cNvSpPr>
            <a:spLocks noChangeAspect="1"/>
          </p:cNvSpPr>
          <p:nvPr/>
        </p:nvSpPr>
        <p:spPr>
          <a:xfrm>
            <a:off x="6234893" y="5576452"/>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914217">
              <a:defRPr/>
            </a:pPr>
            <a:endParaRPr lang="en-US" sz="1600" dirty="0">
              <a:solidFill>
                <a:srgbClr val="FFFFFF"/>
              </a:solidFill>
              <a:latin typeface="Nunito Sans ExtraLight" pitchFamily="2" charset="77"/>
            </a:endParaRPr>
          </a:p>
        </p:txBody>
      </p:sp>
      <p:sp>
        <p:nvSpPr>
          <p:cNvPr id="63" name="Shape 2591">
            <a:extLst>
              <a:ext uri="{FF2B5EF4-FFF2-40B4-BE49-F238E27FC236}">
                <a16:creationId xmlns:a16="http://schemas.microsoft.com/office/drawing/2014/main" id="{26B91257-0E1C-8841-8BC8-EC6854A0B7AC}"/>
              </a:ext>
            </a:extLst>
          </p:cNvPr>
          <p:cNvSpPr>
            <a:spLocks noChangeAspect="1"/>
          </p:cNvSpPr>
          <p:nvPr/>
        </p:nvSpPr>
        <p:spPr>
          <a:xfrm>
            <a:off x="936966" y="3822226"/>
            <a:ext cx="406244" cy="406244"/>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dirty="0">
              <a:solidFill>
                <a:srgbClr val="FFFFFF"/>
              </a:solidFill>
              <a:effectLst>
                <a:outerShdw blurRad="38100" dist="12700" dir="5400000" rotWithShape="0">
                  <a:srgbClr val="000000">
                    <a:alpha val="50000"/>
                  </a:srgbClr>
                </a:outerShdw>
              </a:effectLst>
              <a:latin typeface="Nunito Sans ExtraLight" pitchFamily="2" charset="77"/>
              <a:ea typeface="Open Sans Semibold" charset="0"/>
              <a:cs typeface="Open Sans Semibold" charset="0"/>
              <a:sym typeface="Gill Sans"/>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7341289" y="2153168"/>
            <a:ext cx="4214747" cy="1600438"/>
          </a:xfrm>
          <a:prstGeom prst="rect">
            <a:avLst/>
          </a:prstGeom>
          <a:noFill/>
          <a:ln>
            <a:noFill/>
          </a:ln>
        </p:spPr>
        <p:txBody>
          <a:bodyPr wrap="square" rtlCol="0" anchor="b">
            <a:spAutoFit/>
          </a:bodyPr>
          <a:lstStyle/>
          <a:p>
            <a:pPr lvl="0" algn="just">
              <a:spcAft>
                <a:spcPts val="1200"/>
              </a:spcAft>
            </a:pPr>
            <a:r>
              <a:rPr lang="pt-BR" sz="1400" spc="150" dirty="0">
                <a:solidFill>
                  <a:srgbClr val="000000"/>
                </a:solidFill>
                <a:latin typeface="Poppins" panose="00000500000000000000" pitchFamily="2" charset="0"/>
              </a:rPr>
              <a:t>CVAR não foi criado para compensar efeitos de mudanças metodológicas (ou a falta delas) ou falhas de representação nos modelos com vistas a manter uma trajetória desejada de armazenamento de curto prazo;</a:t>
            </a:r>
            <a:endParaRPr lang="x-none" sz="1400" spc="150" dirty="0">
              <a:solidFill>
                <a:srgbClr val="000000"/>
              </a:solidFill>
              <a:latin typeface="Poppins" panose="00000500000000000000" pitchFamily="2" charset="0"/>
            </a:endParaRPr>
          </a:p>
        </p:txBody>
      </p:sp>
      <p:sp>
        <p:nvSpPr>
          <p:cNvPr id="42" name="TextBox 69">
            <a:extLst>
              <a:ext uri="{FF2B5EF4-FFF2-40B4-BE49-F238E27FC236}">
                <a16:creationId xmlns:a16="http://schemas.microsoft.com/office/drawing/2014/main" id="{E73A40B6-AFB9-4B1B-A8EE-1F57BF4EB2AD}"/>
              </a:ext>
            </a:extLst>
          </p:cNvPr>
          <p:cNvSpPr txBox="1"/>
          <p:nvPr/>
        </p:nvSpPr>
        <p:spPr>
          <a:xfrm>
            <a:off x="7363062" y="3829175"/>
            <a:ext cx="4392141" cy="1384995"/>
          </a:xfrm>
          <a:prstGeom prst="rect">
            <a:avLst/>
          </a:prstGeom>
          <a:noFill/>
          <a:ln>
            <a:noFill/>
          </a:ln>
        </p:spPr>
        <p:txBody>
          <a:bodyPr wrap="square" rtlCol="0" anchor="b">
            <a:spAutoFit/>
          </a:bodyPr>
          <a:lstStyle>
            <a:defPPr>
              <a:defRPr lang="en-US"/>
            </a:defPPr>
            <a:lvl1pPr marR="0" lvl="0" indent="0" fontAlgn="auto">
              <a:lnSpc>
                <a:spcPct val="100000"/>
              </a:lnSpc>
              <a:spcBef>
                <a:spcPts val="0"/>
              </a:spcBef>
              <a:spcAft>
                <a:spcPts val="0"/>
              </a:spcAft>
              <a:buClrTx/>
              <a:buSzTx/>
              <a:buFontTx/>
              <a:buNone/>
              <a:tabLst/>
              <a:defRPr kumimoji="0" sz="3200" b="1" i="0" u="none" strike="noStrike" cap="none" spc="150" normalizeH="0" baseline="0">
                <a:ln>
                  <a:noFill/>
                </a:ln>
                <a:solidFill>
                  <a:srgbClr val="000000"/>
                </a:solidFill>
                <a:effectLst/>
                <a:uLnTx/>
                <a:uFillTx/>
                <a:latin typeface="Poppins" panose="00000500000000000000" pitchFamily="2" charset="0"/>
                <a:ea typeface="Source Sans Pro" panose="020B0503030403020204" pitchFamily="34" charset="0"/>
                <a:cs typeface="Poppins" panose="00000500000000000000" pitchFamily="2" charset="0"/>
              </a:defRPr>
            </a:lvl1pPr>
          </a:lstStyle>
          <a:p>
            <a:pPr algn="just"/>
            <a:r>
              <a:rPr lang="pt-BR" sz="1400" b="0" dirty="0"/>
              <a:t>Falta consistência técnica à nova proposta apresentada, feita sem análise completa do impacto das mudanças e sem a necessária discussão estruturada e integrada sobre a aversão ao risco nos modelos;</a:t>
            </a:r>
            <a:endParaRPr lang="x-none" sz="1400" b="0" dirty="0"/>
          </a:p>
        </p:txBody>
      </p:sp>
      <p:sp>
        <p:nvSpPr>
          <p:cNvPr id="43" name="TextBox 69">
            <a:extLst>
              <a:ext uri="{FF2B5EF4-FFF2-40B4-BE49-F238E27FC236}">
                <a16:creationId xmlns:a16="http://schemas.microsoft.com/office/drawing/2014/main" id="{6C231552-6BB9-4DE2-8D09-18C4520AC5CD}"/>
              </a:ext>
            </a:extLst>
          </p:cNvPr>
          <p:cNvSpPr txBox="1"/>
          <p:nvPr/>
        </p:nvSpPr>
        <p:spPr>
          <a:xfrm>
            <a:off x="7341289" y="5481988"/>
            <a:ext cx="4392142" cy="1169551"/>
          </a:xfrm>
          <a:prstGeom prst="rect">
            <a:avLst/>
          </a:prstGeom>
          <a:noFill/>
          <a:ln>
            <a:noFill/>
          </a:ln>
        </p:spPr>
        <p:txBody>
          <a:bodyPr wrap="square" rtlCol="0" anchor="b">
            <a:spAutoFit/>
          </a:bodyPr>
          <a:lstStyle>
            <a:defPPr>
              <a:defRPr lang="en-US"/>
            </a:defPPr>
            <a:lvl1pPr marR="0" lvl="0" indent="0" fontAlgn="auto">
              <a:lnSpc>
                <a:spcPct val="100000"/>
              </a:lnSpc>
              <a:spcBef>
                <a:spcPts val="0"/>
              </a:spcBef>
              <a:spcAft>
                <a:spcPts val="0"/>
              </a:spcAft>
              <a:buClrTx/>
              <a:buSzTx/>
              <a:buFontTx/>
              <a:buNone/>
              <a:tabLst/>
              <a:defRPr kumimoji="0" sz="3200" b="1" i="0" u="none" strike="noStrike" cap="none" spc="150" normalizeH="0" baseline="0">
                <a:ln>
                  <a:noFill/>
                </a:ln>
                <a:solidFill>
                  <a:srgbClr val="000000"/>
                </a:solidFill>
                <a:effectLst/>
                <a:uLnTx/>
                <a:uFillTx/>
                <a:latin typeface="Poppins" panose="00000500000000000000" pitchFamily="2" charset="0"/>
                <a:ea typeface="Source Sans Pro" panose="020B0503030403020204" pitchFamily="34" charset="0"/>
                <a:cs typeface="Poppins" panose="00000500000000000000" pitchFamily="2" charset="0"/>
              </a:defRPr>
            </a:lvl1pPr>
          </a:lstStyle>
          <a:p>
            <a:pPr algn="just"/>
            <a:r>
              <a:rPr lang="pt-BR" sz="1400" b="0" dirty="0"/>
              <a:t>Nova proposta compromete segurança jurídica, desestimula investimentos e diminui a credibilidade da CPAMP, condições essenciais a um mercado tão importante como o é o de energia.</a:t>
            </a:r>
          </a:p>
        </p:txBody>
      </p:sp>
      <p:sp>
        <p:nvSpPr>
          <p:cNvPr id="47" name="TextBox 69">
            <a:extLst>
              <a:ext uri="{FF2B5EF4-FFF2-40B4-BE49-F238E27FC236}">
                <a16:creationId xmlns:a16="http://schemas.microsoft.com/office/drawing/2014/main" id="{4FDB0169-5948-46B1-9BD0-FF7705688B93}"/>
              </a:ext>
            </a:extLst>
          </p:cNvPr>
          <p:cNvSpPr txBox="1"/>
          <p:nvPr/>
        </p:nvSpPr>
        <p:spPr>
          <a:xfrm>
            <a:off x="1744763" y="5526010"/>
            <a:ext cx="4427329" cy="1169551"/>
          </a:xfrm>
          <a:prstGeom prst="rect">
            <a:avLst/>
          </a:prstGeom>
          <a:noFill/>
          <a:ln>
            <a:noFill/>
          </a:ln>
        </p:spPr>
        <p:txBody>
          <a:bodyPr wrap="square" rtlCol="0" anchor="b">
            <a:spAutoFit/>
          </a:bodyPr>
          <a:lstStyle>
            <a:defPPr>
              <a:defRPr lang="en-US"/>
            </a:defPPr>
            <a:lvl1pPr marR="0" lvl="0" indent="0" fontAlgn="auto">
              <a:lnSpc>
                <a:spcPct val="100000"/>
              </a:lnSpc>
              <a:spcBef>
                <a:spcPts val="0"/>
              </a:spcBef>
              <a:spcAft>
                <a:spcPts val="0"/>
              </a:spcAft>
              <a:buClrTx/>
              <a:buSzTx/>
              <a:buFontTx/>
              <a:buNone/>
              <a:tabLst/>
              <a:defRPr kumimoji="0" sz="3200" b="1" i="0" u="none" strike="noStrike" cap="none" spc="150" normalizeH="0" baseline="0">
                <a:ln>
                  <a:noFill/>
                </a:ln>
                <a:solidFill>
                  <a:srgbClr val="000000"/>
                </a:solidFill>
                <a:effectLst/>
                <a:uLnTx/>
                <a:uFillTx/>
                <a:latin typeface="Poppins" panose="00000500000000000000" pitchFamily="2" charset="0"/>
                <a:ea typeface="Source Sans Pro" panose="020B0503030403020204" pitchFamily="34" charset="0"/>
                <a:cs typeface="Poppins" panose="00000500000000000000" pitchFamily="2" charset="0"/>
              </a:defRPr>
            </a:lvl1pPr>
          </a:lstStyle>
          <a:p>
            <a:pPr algn="just">
              <a:spcAft>
                <a:spcPts val="1200"/>
              </a:spcAft>
            </a:pPr>
            <a:r>
              <a:rPr lang="pt-BR" sz="1400" b="0" dirty="0">
                <a:ea typeface="+mn-ea"/>
                <a:cs typeface="+mn-cs"/>
              </a:rPr>
              <a:t>Faltaram testes robustos na análise dos impactos, ficou-se restrita a uma simulação do passado, em um período de apenas 14 meses, em momento de criticidade hidrológica;</a:t>
            </a:r>
          </a:p>
        </p:txBody>
      </p:sp>
      <p:pic>
        <p:nvPicPr>
          <p:cNvPr id="6" name="Gráfico 5" descr="Pessoa com ideia estrutura de tópicos">
            <a:extLst>
              <a:ext uri="{FF2B5EF4-FFF2-40B4-BE49-F238E27FC236}">
                <a16:creationId xmlns:a16="http://schemas.microsoft.com/office/drawing/2014/main" id="{F0C80841-C3F6-4D76-8F89-3552F390200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9213" y="5784816"/>
            <a:ext cx="563897" cy="563897"/>
          </a:xfrm>
          <a:prstGeom prst="rect">
            <a:avLst/>
          </a:prstGeom>
        </p:spPr>
      </p:pic>
      <p:pic>
        <p:nvPicPr>
          <p:cNvPr id="10" name="Gráfico 9" descr="Monitor estrutura de tópicos">
            <a:extLst>
              <a:ext uri="{FF2B5EF4-FFF2-40B4-BE49-F238E27FC236}">
                <a16:creationId xmlns:a16="http://schemas.microsoft.com/office/drawing/2014/main" id="{48A76B9B-6049-47D8-91F4-DDE8E8A6F4AC}"/>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92058" y="4279201"/>
            <a:ext cx="457200" cy="457200"/>
          </a:xfrm>
          <a:prstGeom prst="rect">
            <a:avLst/>
          </a:prstGeom>
        </p:spPr>
      </p:pic>
      <p:pic>
        <p:nvPicPr>
          <p:cNvPr id="58" name="Imagem 57">
            <a:extLst>
              <a:ext uri="{FF2B5EF4-FFF2-40B4-BE49-F238E27FC236}">
                <a16:creationId xmlns:a16="http://schemas.microsoft.com/office/drawing/2014/main" id="{0A10116C-A96E-4039-9B5F-579F2758035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816" y="196534"/>
            <a:ext cx="951887" cy="582219"/>
          </a:xfrm>
          <a:prstGeom prst="rect">
            <a:avLst/>
          </a:prstGeom>
        </p:spPr>
      </p:pic>
      <p:pic>
        <p:nvPicPr>
          <p:cNvPr id="5" name="Gráfico 4" descr="Configurações estrutura de tópicos">
            <a:extLst>
              <a:ext uri="{FF2B5EF4-FFF2-40B4-BE49-F238E27FC236}">
                <a16:creationId xmlns:a16="http://schemas.microsoft.com/office/drawing/2014/main" id="{586D8BFB-F1CA-4693-B569-C7136725195E}"/>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4067" y="5883797"/>
            <a:ext cx="457200" cy="457200"/>
          </a:xfrm>
          <a:prstGeom prst="rect">
            <a:avLst/>
          </a:prstGeom>
        </p:spPr>
      </p:pic>
      <p:pic>
        <p:nvPicPr>
          <p:cNvPr id="7" name="Gráfico 6" descr="Círculos com setas estrutura de tópicos">
            <a:extLst>
              <a:ext uri="{FF2B5EF4-FFF2-40B4-BE49-F238E27FC236}">
                <a16:creationId xmlns:a16="http://schemas.microsoft.com/office/drawing/2014/main" id="{863D91C5-5824-4A18-9EB5-83DAA082EB06}"/>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6438" y="2723716"/>
            <a:ext cx="457200" cy="457200"/>
          </a:xfrm>
          <a:prstGeom prst="rect">
            <a:avLst/>
          </a:prstGeom>
        </p:spPr>
      </p:pic>
      <p:sp>
        <p:nvSpPr>
          <p:cNvPr id="31" name="Shape 2591">
            <a:extLst>
              <a:ext uri="{FF2B5EF4-FFF2-40B4-BE49-F238E27FC236}">
                <a16:creationId xmlns:a16="http://schemas.microsoft.com/office/drawing/2014/main" id="{F9512F4E-BB46-4D08-A0FA-84FD8E22546C}"/>
              </a:ext>
            </a:extLst>
          </p:cNvPr>
          <p:cNvSpPr>
            <a:spLocks noChangeAspect="1"/>
          </p:cNvSpPr>
          <p:nvPr/>
        </p:nvSpPr>
        <p:spPr>
          <a:xfrm flipV="1">
            <a:off x="921942" y="4301922"/>
            <a:ext cx="464941" cy="50323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accent5"/>
          </a:solidFill>
          <a:ln w="12700">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8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Nunito Sans ExtraLight" pitchFamily="2" charset="77"/>
              <a:ea typeface="Open Sans Semibold" charset="0"/>
              <a:cs typeface="Open Sans Semibold" charset="0"/>
              <a:sym typeface="Gill Sans"/>
            </a:endParaRPr>
          </a:p>
        </p:txBody>
      </p:sp>
      <p:pic>
        <p:nvPicPr>
          <p:cNvPr id="9" name="Gráfico 8" descr="Lâmpada e engrenagem estrutura de tópicos">
            <a:extLst>
              <a:ext uri="{FF2B5EF4-FFF2-40B4-BE49-F238E27FC236}">
                <a16:creationId xmlns:a16="http://schemas.microsoft.com/office/drawing/2014/main" id="{5671C5C2-E373-4E66-B431-FBA7768975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38236" y="2667726"/>
            <a:ext cx="535948" cy="535948"/>
          </a:xfrm>
          <a:prstGeom prst="rect">
            <a:avLst/>
          </a:prstGeom>
        </p:spPr>
      </p:pic>
      <p:sp>
        <p:nvSpPr>
          <p:cNvPr id="3" name="Rectangle 2">
            <a:extLst>
              <a:ext uri="{FF2B5EF4-FFF2-40B4-BE49-F238E27FC236}">
                <a16:creationId xmlns:a16="http://schemas.microsoft.com/office/drawing/2014/main" id="{D065A4E3-E53A-C144-AB6F-25BF22271A24}"/>
              </a:ext>
            </a:extLst>
          </p:cNvPr>
          <p:cNvSpPr/>
          <p:nvPr/>
        </p:nvSpPr>
        <p:spPr>
          <a:xfrm>
            <a:off x="1752933" y="3932352"/>
            <a:ext cx="4369836" cy="1384995"/>
          </a:xfrm>
          <a:prstGeom prst="rect">
            <a:avLst/>
          </a:prstGeom>
        </p:spPr>
        <p:txBody>
          <a:bodyPr wrap="square">
            <a:spAutoFit/>
          </a:bodyPr>
          <a:lstStyle/>
          <a:p>
            <a:pPr lvl="0" algn="just">
              <a:spcAft>
                <a:spcPts val="1200"/>
              </a:spcAft>
            </a:pPr>
            <a:r>
              <a:rPr lang="pt-BR" sz="1400" spc="150" dirty="0">
                <a:solidFill>
                  <a:srgbClr val="000000"/>
                </a:solidFill>
                <a:latin typeface="Poppins" panose="00000500000000000000" pitchFamily="2" charset="0"/>
              </a:rPr>
              <a:t>Dois dias após a conclusão da 1ª fase da CP MME 109, a CPAMP trouxe propostas totalmente novas e desconhecidas pelo mercado, sem qualquer sinalização prévia, e há menos de um mês da decisão final;</a:t>
            </a:r>
          </a:p>
        </p:txBody>
      </p:sp>
      <p:sp>
        <p:nvSpPr>
          <p:cNvPr id="12" name="Rectangle 11">
            <a:extLst>
              <a:ext uri="{FF2B5EF4-FFF2-40B4-BE49-F238E27FC236}">
                <a16:creationId xmlns:a16="http://schemas.microsoft.com/office/drawing/2014/main" id="{CDF5FDB6-179F-9144-8892-BB7937CA36A3}"/>
              </a:ext>
            </a:extLst>
          </p:cNvPr>
          <p:cNvSpPr/>
          <p:nvPr/>
        </p:nvSpPr>
        <p:spPr>
          <a:xfrm>
            <a:off x="1763617" y="2446680"/>
            <a:ext cx="4217849" cy="1169551"/>
          </a:xfrm>
          <a:prstGeom prst="rect">
            <a:avLst/>
          </a:prstGeom>
        </p:spPr>
        <p:txBody>
          <a:bodyPr wrap="square">
            <a:spAutoFit/>
          </a:bodyPr>
          <a:lstStyle/>
          <a:p>
            <a:pPr algn="just">
              <a:spcAft>
                <a:spcPts val="1200"/>
              </a:spcAft>
            </a:pPr>
            <a:r>
              <a:rPr lang="pt-BR" sz="1400" spc="150" dirty="0">
                <a:solidFill>
                  <a:srgbClr val="000000"/>
                </a:solidFill>
                <a:latin typeface="Poppins" panose="00000500000000000000" pitchFamily="2" charset="0"/>
              </a:rPr>
              <a:t>Alterações metodológicas nos modelos devem objetivar o aprimoramento estrutural e não serem pautadas por condições conjunturais; </a:t>
            </a:r>
            <a:endParaRPr lang="x-none" sz="1400" spc="150" dirty="0">
              <a:solidFill>
                <a:srgbClr val="000000"/>
              </a:solidFill>
              <a:latin typeface="Poppins" panose="00000500000000000000" pitchFamily="2" charset="0"/>
            </a:endParaRPr>
          </a:p>
        </p:txBody>
      </p:sp>
      <p:sp>
        <p:nvSpPr>
          <p:cNvPr id="35" name="Rectangle 34">
            <a:extLst>
              <a:ext uri="{FF2B5EF4-FFF2-40B4-BE49-F238E27FC236}">
                <a16:creationId xmlns:a16="http://schemas.microsoft.com/office/drawing/2014/main" id="{CB5D4486-88A2-6746-A03A-D06A11D0AD89}"/>
              </a:ext>
            </a:extLst>
          </p:cNvPr>
          <p:cNvSpPr/>
          <p:nvPr/>
        </p:nvSpPr>
        <p:spPr>
          <a:xfrm>
            <a:off x="653821" y="945935"/>
            <a:ext cx="11162143" cy="738664"/>
          </a:xfrm>
          <a:prstGeom prst="rect">
            <a:avLst/>
          </a:prstGeom>
        </p:spPr>
        <p:txBody>
          <a:bodyPr wrap="square">
            <a:spAutoFit/>
          </a:bodyPr>
          <a:lstStyle/>
          <a:p>
            <a:pPr lvl="0" algn="ctr">
              <a:spcAft>
                <a:spcPts val="1200"/>
              </a:spcAft>
            </a:pPr>
            <a:r>
              <a:rPr lang="pt-BR" sz="1400" b="1" spc="150" dirty="0">
                <a:solidFill>
                  <a:srgbClr val="000000"/>
                </a:solidFill>
                <a:latin typeface="Poppins" panose="00000500000000000000" pitchFamily="2" charset="0"/>
              </a:rPr>
              <a:t>Premissas:</a:t>
            </a:r>
            <a:r>
              <a:rPr lang="pt-BR" sz="1400" spc="150" dirty="0">
                <a:solidFill>
                  <a:srgbClr val="000000"/>
                </a:solidFill>
                <a:latin typeface="Poppins" panose="00000500000000000000" pitchFamily="2" charset="0"/>
              </a:rPr>
              <a:t> </a:t>
            </a:r>
            <a:r>
              <a:rPr lang="pt-BR" sz="1400" b="1" spc="150" dirty="0">
                <a:solidFill>
                  <a:srgbClr val="000000"/>
                </a:solidFill>
                <a:latin typeface="Poppins" panose="00000500000000000000" pitchFamily="2" charset="0"/>
              </a:rPr>
              <a:t>preço deve ser aderente à realidade operativa, mas mudanças devem preservar a estabilidade regulatória, ambiente de negócios e investimentos no setor, com antecedência, previsibilidade e transparência </a:t>
            </a:r>
          </a:p>
        </p:txBody>
      </p:sp>
      <p:sp>
        <p:nvSpPr>
          <p:cNvPr id="36" name="Rectangle 35">
            <a:extLst>
              <a:ext uri="{FF2B5EF4-FFF2-40B4-BE49-F238E27FC236}">
                <a16:creationId xmlns:a16="http://schemas.microsoft.com/office/drawing/2014/main" id="{C475389E-6324-C946-82C2-680CEB96442D}"/>
              </a:ext>
            </a:extLst>
          </p:cNvPr>
          <p:cNvSpPr/>
          <p:nvPr/>
        </p:nvSpPr>
        <p:spPr>
          <a:xfrm>
            <a:off x="624072" y="1789824"/>
            <a:ext cx="11162143" cy="307777"/>
          </a:xfrm>
          <a:prstGeom prst="rect">
            <a:avLst/>
          </a:prstGeom>
        </p:spPr>
        <p:txBody>
          <a:bodyPr wrap="square">
            <a:spAutoFit/>
          </a:bodyPr>
          <a:lstStyle/>
          <a:p>
            <a:pPr lvl="0" algn="ctr">
              <a:spcAft>
                <a:spcPts val="1200"/>
              </a:spcAft>
            </a:pPr>
            <a:r>
              <a:rPr lang="pt-BR" sz="1400" b="1" i="1" spc="150" dirty="0">
                <a:solidFill>
                  <a:srgbClr val="000000"/>
                </a:solidFill>
                <a:latin typeface="Poppins" panose="00000500000000000000" pitchFamily="2" charset="0"/>
              </a:rPr>
              <a:t>Razões/Considerações</a:t>
            </a:r>
          </a:p>
        </p:txBody>
      </p:sp>
    </p:spTree>
    <p:extLst>
      <p:ext uri="{BB962C8B-B14F-4D97-AF65-F5344CB8AC3E}">
        <p14:creationId xmlns:p14="http://schemas.microsoft.com/office/powerpoint/2010/main" val="4810551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0" descr="Padrão do plano de fundo&#10;&#10;Descrição gerada automaticamente"/>
          <p:cNvPicPr preferRelativeResize="0"/>
          <p:nvPr/>
        </p:nvPicPr>
        <p:blipFill rotWithShape="1">
          <a:blip r:embed="rId3">
            <a:alphaModFix/>
          </a:blip>
          <a:srcRect t="1249" r="1314" b="10576"/>
          <a:stretch/>
        </p:blipFill>
        <p:spPr>
          <a:xfrm>
            <a:off x="-163069" y="-500423"/>
            <a:ext cx="12353481" cy="7358423"/>
          </a:xfrm>
          <a:prstGeom prst="rect">
            <a:avLst/>
          </a:prstGeom>
          <a:noFill/>
          <a:ln>
            <a:noFill/>
          </a:ln>
        </p:spPr>
      </p:pic>
      <p:sp>
        <p:nvSpPr>
          <p:cNvPr id="96" name="Google Shape;96;p10"/>
          <p:cNvSpPr/>
          <p:nvPr/>
        </p:nvSpPr>
        <p:spPr>
          <a:xfrm>
            <a:off x="-163069" y="-500423"/>
            <a:ext cx="12353481" cy="7358423"/>
          </a:xfrm>
          <a:prstGeom prst="rect">
            <a:avLst/>
          </a:prstGeom>
          <a:solidFill>
            <a:schemeClr val="dk1">
              <a:alpha val="49803"/>
            </a:schemeClr>
          </a:solidFill>
          <a:ln>
            <a:noFill/>
          </a:ln>
        </p:spPr>
        <p:txBody>
          <a:bodyPr spcFirstLastPara="1" wrap="square" lIns="45713" tIns="22850" rIns="45713" bIns="22850" anchor="ctr" anchorCtr="0">
            <a:noAutofit/>
          </a:bodyPr>
          <a:lstStyle/>
          <a:p>
            <a:pPr algn="ctr" defTabSz="457200">
              <a:buClr>
                <a:srgbClr val="000000"/>
              </a:buClr>
            </a:pPr>
            <a:endParaRPr sz="3599" kern="0">
              <a:solidFill>
                <a:srgbClr val="FFFFFF"/>
              </a:solidFill>
              <a:latin typeface="Calibri"/>
              <a:ea typeface="Calibri"/>
              <a:cs typeface="Calibri"/>
              <a:sym typeface="Calibri"/>
            </a:endParaRPr>
          </a:p>
        </p:txBody>
      </p:sp>
      <p:pic>
        <p:nvPicPr>
          <p:cNvPr id="97" name="Google Shape;97;p10" descr="Uma imagem contendo Texto&#10;&#10;Descrição gerada automaticamente"/>
          <p:cNvPicPr preferRelativeResize="0"/>
          <p:nvPr/>
        </p:nvPicPr>
        <p:blipFill rotWithShape="1">
          <a:blip r:embed="rId4">
            <a:alphaModFix/>
          </a:blip>
          <a:srcRect/>
          <a:stretch/>
        </p:blipFill>
        <p:spPr>
          <a:xfrm>
            <a:off x="5393471" y="5602007"/>
            <a:ext cx="1405059" cy="747492"/>
          </a:xfrm>
          <a:prstGeom prst="rect">
            <a:avLst/>
          </a:prstGeom>
          <a:noFill/>
          <a:ln>
            <a:noFill/>
          </a:ln>
        </p:spPr>
      </p:pic>
      <p:sp>
        <p:nvSpPr>
          <p:cNvPr id="98" name="Google Shape;98;p10"/>
          <p:cNvSpPr txBox="1"/>
          <p:nvPr/>
        </p:nvSpPr>
        <p:spPr>
          <a:xfrm>
            <a:off x="3310380" y="3098151"/>
            <a:ext cx="5571240" cy="661699"/>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pt-BR" sz="4000" b="1" kern="0" dirty="0">
                <a:solidFill>
                  <a:srgbClr val="FFFFFF"/>
                </a:solidFill>
                <a:latin typeface="Poppins"/>
                <a:ea typeface="Poppins"/>
                <a:cs typeface="Poppins"/>
                <a:sym typeface="Poppins"/>
              </a:rPr>
              <a:t>Assuntos Gerais</a:t>
            </a:r>
            <a:endParaRPr sz="4000" b="1" kern="0" dirty="0">
              <a:solidFill>
                <a:srgbClr val="FFFFFF"/>
              </a:solidFill>
              <a:latin typeface="Poppins"/>
              <a:ea typeface="Poppins"/>
              <a:cs typeface="Poppins"/>
              <a:sym typeface="Poppins"/>
            </a:endParaRPr>
          </a:p>
        </p:txBody>
      </p:sp>
    </p:spTree>
    <p:extLst>
      <p:ext uri="{BB962C8B-B14F-4D97-AF65-F5344CB8AC3E}">
        <p14:creationId xmlns:p14="http://schemas.microsoft.com/office/powerpoint/2010/main" val="69735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edifício, guarda-chuva&#10;&#10;Descrição gerada automaticamente">
            <a:extLst>
              <a:ext uri="{FF2B5EF4-FFF2-40B4-BE49-F238E27FC236}">
                <a16:creationId xmlns:a16="http://schemas.microsoft.com/office/drawing/2014/main" id="{43285FAC-B62C-4968-97B4-B6AD38DC9F3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88" y="0"/>
            <a:ext cx="12188825" cy="6857433"/>
          </a:xfrm>
          <a:prstGeom prst="rect">
            <a:avLst/>
          </a:prstGeom>
        </p:spPr>
      </p:pic>
      <p:sp>
        <p:nvSpPr>
          <p:cNvPr id="8" name="Retângulo 7">
            <a:extLst>
              <a:ext uri="{FF2B5EF4-FFF2-40B4-BE49-F238E27FC236}">
                <a16:creationId xmlns:a16="http://schemas.microsoft.com/office/drawing/2014/main" id="{896B491B-116F-4CFB-8361-80CABA3B05F8}"/>
              </a:ext>
            </a:extLst>
          </p:cNvPr>
          <p:cNvSpPr/>
          <p:nvPr/>
        </p:nvSpPr>
        <p:spPr>
          <a:xfrm>
            <a:off x="1588" y="0"/>
            <a:ext cx="12188825" cy="6858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217"/>
            <a:endParaRPr lang="pt-BR" sz="3599">
              <a:solidFill>
                <a:srgbClr val="FFFFFF"/>
              </a:solidFill>
              <a:latin typeface="Calibri" panose="020F0502020204030204"/>
            </a:endParaRPr>
          </a:p>
        </p:txBody>
      </p:sp>
      <p:pic>
        <p:nvPicPr>
          <p:cNvPr id="5" name="Imagem 4" descr="Uma imagem contendo Texto&#10;&#10;Descrição gerada automaticamente">
            <a:extLst>
              <a:ext uri="{FF2B5EF4-FFF2-40B4-BE49-F238E27FC236}">
                <a16:creationId xmlns:a16="http://schemas.microsoft.com/office/drawing/2014/main" id="{C80E9C76-6DBD-424A-AC98-37061B8925E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93471" y="5602007"/>
            <a:ext cx="1405059" cy="747492"/>
          </a:xfrm>
          <a:prstGeom prst="rect">
            <a:avLst/>
          </a:prstGeom>
        </p:spPr>
      </p:pic>
      <p:sp>
        <p:nvSpPr>
          <p:cNvPr id="11" name="TextBox 1">
            <a:extLst>
              <a:ext uri="{FF2B5EF4-FFF2-40B4-BE49-F238E27FC236}">
                <a16:creationId xmlns:a16="http://schemas.microsoft.com/office/drawing/2014/main" id="{F065A351-737E-49EC-BD20-E1AA27CE6E08}"/>
              </a:ext>
            </a:extLst>
          </p:cNvPr>
          <p:cNvSpPr txBox="1"/>
          <p:nvPr/>
        </p:nvSpPr>
        <p:spPr>
          <a:xfrm>
            <a:off x="4934849" y="2139284"/>
            <a:ext cx="2322303" cy="707886"/>
          </a:xfrm>
          <a:prstGeom prst="rect">
            <a:avLst/>
          </a:prstGeom>
          <a:noFill/>
        </p:spPr>
        <p:txBody>
          <a:bodyPr wrap="none" rtlCol="0">
            <a:spAutoFit/>
          </a:bodyPr>
          <a:lstStyle/>
          <a:p>
            <a:pPr algn="ctr" defTabSz="914217"/>
            <a:r>
              <a:rPr lang="en-US" sz="4000" b="1" dirty="0" err="1">
                <a:solidFill>
                  <a:srgbClr val="FFFFFF"/>
                </a:solidFill>
                <a:latin typeface="Poppins" pitchFamily="2" charset="77"/>
                <a:cs typeface="Poppins" pitchFamily="2" charset="77"/>
              </a:rPr>
              <a:t>Obrigado</a:t>
            </a:r>
            <a:r>
              <a:rPr lang="en-US" sz="4000" b="1" dirty="0">
                <a:solidFill>
                  <a:srgbClr val="FFFFFF"/>
                </a:solidFill>
                <a:latin typeface="Poppins" pitchFamily="2" charset="77"/>
                <a:cs typeface="Poppins" pitchFamily="2" charset="77"/>
              </a:rPr>
              <a:t>!</a:t>
            </a:r>
          </a:p>
        </p:txBody>
      </p:sp>
      <p:sp>
        <p:nvSpPr>
          <p:cNvPr id="10" name="Subtítulo 2">
            <a:extLst>
              <a:ext uri="{FF2B5EF4-FFF2-40B4-BE49-F238E27FC236}">
                <a16:creationId xmlns:a16="http://schemas.microsoft.com/office/drawing/2014/main" id="{EF7EDB89-7990-4DD1-88FC-16B1CDE3B53F}"/>
              </a:ext>
            </a:extLst>
          </p:cNvPr>
          <p:cNvSpPr>
            <a:spLocks noGrp="1"/>
          </p:cNvSpPr>
          <p:nvPr>
            <p:ph type="subTitle" idx="1"/>
          </p:nvPr>
        </p:nvSpPr>
        <p:spPr>
          <a:xfrm>
            <a:off x="1525191" y="3268242"/>
            <a:ext cx="9141619" cy="1197079"/>
          </a:xfrm>
        </p:spPr>
        <p:txBody>
          <a:bodyPr>
            <a:normAutofit lnSpcReduction="10000"/>
          </a:bodyPr>
          <a:lstStyle/>
          <a:p>
            <a:r>
              <a:rPr lang="pt-BR" sz="2700" dirty="0">
                <a:solidFill>
                  <a:schemeClr val="bg1"/>
                </a:solidFill>
                <a:latin typeface="Poppins Light" panose="00000400000000000000" pitchFamily="2" charset="0"/>
                <a:cs typeface="Poppins Light" panose="00000400000000000000" pitchFamily="2" charset="0"/>
              </a:rPr>
              <a:t>Fale conosco em:</a:t>
            </a:r>
          </a:p>
          <a:p>
            <a:r>
              <a:rPr lang="pt-BR" sz="2000" dirty="0">
                <a:solidFill>
                  <a:schemeClr val="bg1"/>
                </a:solidFill>
                <a:latin typeface="Poppins Light" panose="00000400000000000000" pitchFamily="2" charset="0"/>
                <a:cs typeface="Poppins Light" panose="00000400000000000000" pitchFamily="2" charset="0"/>
              </a:rPr>
              <a:t>www.abraceel.com.br</a:t>
            </a:r>
          </a:p>
          <a:p>
            <a:r>
              <a:rPr lang="pt-BR" sz="2000" dirty="0">
                <a:solidFill>
                  <a:schemeClr val="bg1"/>
                </a:solidFill>
                <a:latin typeface="Poppins Light" panose="00000400000000000000" pitchFamily="2" charset="0"/>
                <a:cs typeface="Poppins Light" panose="00000400000000000000" pitchFamily="2" charset="0"/>
              </a:rPr>
              <a:t>abraceel@abraceel.com.br</a:t>
            </a:r>
          </a:p>
          <a:p>
            <a:endParaRPr lang="pt-BR" sz="20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72382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8"/>
          <p:cNvSpPr txBox="1"/>
          <p:nvPr/>
        </p:nvSpPr>
        <p:spPr>
          <a:xfrm>
            <a:off x="4136665" y="306186"/>
            <a:ext cx="3918701" cy="507811"/>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en-US" sz="3000" b="1" kern="0" dirty="0">
                <a:solidFill>
                  <a:srgbClr val="000000"/>
                </a:solidFill>
                <a:latin typeface="Poppins"/>
                <a:ea typeface="Poppins"/>
                <a:cs typeface="Poppins"/>
                <a:sym typeface="Poppins"/>
              </a:rPr>
              <a:t>AGENDA </a:t>
            </a:r>
            <a:endParaRPr sz="700" kern="0" dirty="0">
              <a:solidFill>
                <a:srgbClr val="000000"/>
              </a:solidFill>
              <a:latin typeface="Arial"/>
              <a:cs typeface="Arial"/>
              <a:sym typeface="Arial"/>
            </a:endParaRPr>
          </a:p>
        </p:txBody>
      </p:sp>
      <p:sp>
        <p:nvSpPr>
          <p:cNvPr id="41" name="Google Shape;41;p8"/>
          <p:cNvSpPr txBox="1"/>
          <p:nvPr/>
        </p:nvSpPr>
        <p:spPr>
          <a:xfrm>
            <a:off x="4841171" y="787593"/>
            <a:ext cx="2509662" cy="230812"/>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en-US" sz="1200" kern="0" dirty="0">
                <a:solidFill>
                  <a:srgbClr val="A5A5A5"/>
                </a:solidFill>
                <a:latin typeface="Poppins Light"/>
                <a:ea typeface="Poppins Light"/>
                <a:cs typeface="Poppins Light"/>
                <a:sym typeface="Poppins Light"/>
              </a:rPr>
              <a:t>REUNIÃO DO DIA 15.07.2021</a:t>
            </a:r>
            <a:endParaRPr sz="700" kern="0" dirty="0">
              <a:solidFill>
                <a:srgbClr val="000000"/>
              </a:solidFill>
              <a:latin typeface="Arial"/>
              <a:cs typeface="Arial"/>
              <a:sym typeface="Arial"/>
            </a:endParaRPr>
          </a:p>
        </p:txBody>
      </p:sp>
      <p:sp>
        <p:nvSpPr>
          <p:cNvPr id="42" name="Google Shape;42;p8"/>
          <p:cNvSpPr txBox="1"/>
          <p:nvPr/>
        </p:nvSpPr>
        <p:spPr>
          <a:xfrm>
            <a:off x="959545" y="1637926"/>
            <a:ext cx="424957" cy="1107975"/>
          </a:xfrm>
          <a:prstGeom prst="rect">
            <a:avLst/>
          </a:prstGeom>
          <a:noFill/>
          <a:ln>
            <a:noFill/>
          </a:ln>
        </p:spPr>
        <p:txBody>
          <a:bodyPr spcFirstLastPara="1" wrap="square" lIns="45713" tIns="22850" rIns="45713" bIns="22850" anchor="ctr" anchorCtr="0">
            <a:spAutoFit/>
          </a:bodyPr>
          <a:lstStyle/>
          <a:p>
            <a:pPr algn="r" defTabSz="457200">
              <a:buClr>
                <a:srgbClr val="000000"/>
              </a:buClr>
            </a:pPr>
            <a:r>
              <a:rPr lang="en-US" sz="6900" b="1" kern="0">
                <a:solidFill>
                  <a:srgbClr val="27AC95"/>
                </a:solidFill>
                <a:latin typeface="Poppins"/>
                <a:ea typeface="Poppins"/>
                <a:cs typeface="Poppins"/>
                <a:sym typeface="Poppins"/>
              </a:rPr>
              <a:t>1</a:t>
            </a:r>
            <a:endParaRPr sz="700" kern="0">
              <a:solidFill>
                <a:srgbClr val="000000"/>
              </a:solidFill>
              <a:latin typeface="Arial"/>
              <a:cs typeface="Arial"/>
              <a:sym typeface="Arial"/>
            </a:endParaRPr>
          </a:p>
        </p:txBody>
      </p:sp>
      <p:sp>
        <p:nvSpPr>
          <p:cNvPr id="44" name="Google Shape;44;p8"/>
          <p:cNvSpPr txBox="1"/>
          <p:nvPr/>
        </p:nvSpPr>
        <p:spPr>
          <a:xfrm>
            <a:off x="1546577" y="1925421"/>
            <a:ext cx="4315835" cy="292368"/>
          </a:xfrm>
          <a:prstGeom prst="rect">
            <a:avLst/>
          </a:prstGeom>
          <a:noFill/>
          <a:ln>
            <a:noFill/>
          </a:ln>
        </p:spPr>
        <p:txBody>
          <a:bodyPr spcFirstLastPara="1" wrap="square" lIns="45713" tIns="22850" rIns="45713" bIns="22850" anchor="b" anchorCtr="0">
            <a:spAutoFit/>
          </a:bodyPr>
          <a:lstStyle/>
          <a:p>
            <a:pPr defTabSz="457200">
              <a:buClr>
                <a:srgbClr val="000000"/>
              </a:buClr>
            </a:pPr>
            <a:r>
              <a:rPr lang="en-US" sz="1600" b="1" kern="0" dirty="0" err="1">
                <a:solidFill>
                  <a:srgbClr val="000000"/>
                </a:solidFill>
                <a:latin typeface="Poppins"/>
                <a:ea typeface="Poppins"/>
                <a:cs typeface="Poppins"/>
                <a:sym typeface="Poppins"/>
              </a:rPr>
              <a:t>Execução</a:t>
            </a:r>
            <a:r>
              <a:rPr lang="en-US" sz="1600" b="1" kern="0" dirty="0">
                <a:solidFill>
                  <a:srgbClr val="000000"/>
                </a:solidFill>
                <a:latin typeface="Poppins"/>
                <a:ea typeface="Poppins"/>
                <a:cs typeface="Poppins"/>
                <a:sym typeface="Poppins"/>
              </a:rPr>
              <a:t> </a:t>
            </a:r>
            <a:r>
              <a:rPr lang="en-US" sz="1600" b="1" kern="0" dirty="0" err="1">
                <a:solidFill>
                  <a:srgbClr val="000000"/>
                </a:solidFill>
                <a:latin typeface="Poppins"/>
                <a:ea typeface="Poppins"/>
                <a:cs typeface="Poppins"/>
                <a:sym typeface="Poppins"/>
              </a:rPr>
              <a:t>Orçamentária</a:t>
            </a:r>
            <a:endParaRPr sz="700" kern="0" dirty="0">
              <a:solidFill>
                <a:srgbClr val="000000"/>
              </a:solidFill>
              <a:latin typeface="Arial"/>
              <a:cs typeface="Arial"/>
              <a:sym typeface="Arial"/>
            </a:endParaRPr>
          </a:p>
        </p:txBody>
      </p:sp>
      <p:sp>
        <p:nvSpPr>
          <p:cNvPr id="46" name="Google Shape;46;p8"/>
          <p:cNvSpPr txBox="1"/>
          <p:nvPr/>
        </p:nvSpPr>
        <p:spPr>
          <a:xfrm>
            <a:off x="7065989" y="1612526"/>
            <a:ext cx="691055" cy="1107975"/>
          </a:xfrm>
          <a:prstGeom prst="rect">
            <a:avLst/>
          </a:prstGeom>
          <a:noFill/>
          <a:ln>
            <a:noFill/>
          </a:ln>
        </p:spPr>
        <p:txBody>
          <a:bodyPr spcFirstLastPara="1" wrap="square" lIns="45713" tIns="22850" rIns="45713" bIns="22850" anchor="ctr" anchorCtr="0">
            <a:spAutoFit/>
          </a:bodyPr>
          <a:lstStyle/>
          <a:p>
            <a:pPr algn="r" defTabSz="457200">
              <a:buClr>
                <a:srgbClr val="000000"/>
              </a:buClr>
            </a:pPr>
            <a:r>
              <a:rPr lang="en-US" sz="6900" b="1" kern="0" dirty="0">
                <a:solidFill>
                  <a:srgbClr val="0F51A9"/>
                </a:solidFill>
                <a:latin typeface="Poppins"/>
                <a:ea typeface="Poppins"/>
                <a:cs typeface="Poppins"/>
                <a:sym typeface="Poppins"/>
              </a:rPr>
              <a:t>4</a:t>
            </a:r>
            <a:endParaRPr sz="700" kern="0" dirty="0">
              <a:solidFill>
                <a:srgbClr val="000000"/>
              </a:solidFill>
              <a:latin typeface="Arial"/>
              <a:cs typeface="Arial"/>
              <a:sym typeface="Arial"/>
            </a:endParaRPr>
          </a:p>
        </p:txBody>
      </p:sp>
      <p:sp>
        <p:nvSpPr>
          <p:cNvPr id="48" name="Google Shape;48;p8"/>
          <p:cNvSpPr txBox="1"/>
          <p:nvPr/>
        </p:nvSpPr>
        <p:spPr>
          <a:xfrm>
            <a:off x="7957886" y="1925421"/>
            <a:ext cx="4234114" cy="292368"/>
          </a:xfrm>
          <a:prstGeom prst="rect">
            <a:avLst/>
          </a:prstGeom>
          <a:noFill/>
          <a:ln>
            <a:noFill/>
          </a:ln>
        </p:spPr>
        <p:txBody>
          <a:bodyPr spcFirstLastPara="1" wrap="square" lIns="45713" tIns="22850" rIns="45713" bIns="22850" anchor="b" anchorCtr="0">
            <a:spAutoFit/>
          </a:bodyPr>
          <a:lstStyle/>
          <a:p>
            <a:pPr defTabSz="457200">
              <a:buClr>
                <a:srgbClr val="000000"/>
              </a:buClr>
            </a:pPr>
            <a:r>
              <a:rPr lang="en-US" sz="1600" b="1" kern="0" dirty="0" err="1">
                <a:solidFill>
                  <a:srgbClr val="000000"/>
                </a:solidFill>
                <a:latin typeface="Poppins"/>
                <a:cs typeface="Poppins"/>
                <a:sym typeface="Poppins"/>
              </a:rPr>
              <a:t>Consultas</a:t>
            </a:r>
            <a:r>
              <a:rPr lang="en-US" sz="1600" b="1" kern="0" dirty="0">
                <a:solidFill>
                  <a:srgbClr val="000000"/>
                </a:solidFill>
                <a:latin typeface="Poppins"/>
                <a:cs typeface="Poppins"/>
                <a:sym typeface="Poppins"/>
              </a:rPr>
              <a:t> </a:t>
            </a:r>
            <a:r>
              <a:rPr lang="en-US" sz="1600" b="1" kern="0" dirty="0" err="1">
                <a:solidFill>
                  <a:srgbClr val="000000"/>
                </a:solidFill>
                <a:latin typeface="Poppins"/>
                <a:cs typeface="Poppins"/>
                <a:sym typeface="Poppins"/>
              </a:rPr>
              <a:t>Públicas</a:t>
            </a:r>
            <a:r>
              <a:rPr lang="en-US" sz="1600" b="1" kern="0" dirty="0">
                <a:solidFill>
                  <a:srgbClr val="000000"/>
                </a:solidFill>
                <a:latin typeface="Poppins"/>
                <a:cs typeface="Poppins"/>
                <a:sym typeface="Poppins"/>
              </a:rPr>
              <a:t> CPAMP 109 e 111</a:t>
            </a:r>
            <a:endParaRPr sz="700" kern="0" dirty="0">
              <a:solidFill>
                <a:srgbClr val="000000"/>
              </a:solidFill>
              <a:latin typeface="Arial"/>
              <a:cs typeface="Arial"/>
              <a:sym typeface="Arial"/>
            </a:endParaRPr>
          </a:p>
        </p:txBody>
      </p:sp>
      <p:sp>
        <p:nvSpPr>
          <p:cNvPr id="50" name="Google Shape;50;p8"/>
          <p:cNvSpPr txBox="1"/>
          <p:nvPr/>
        </p:nvSpPr>
        <p:spPr>
          <a:xfrm>
            <a:off x="787222" y="3445821"/>
            <a:ext cx="597280" cy="1107975"/>
          </a:xfrm>
          <a:prstGeom prst="rect">
            <a:avLst/>
          </a:prstGeom>
          <a:noFill/>
          <a:ln>
            <a:noFill/>
          </a:ln>
        </p:spPr>
        <p:txBody>
          <a:bodyPr spcFirstLastPara="1" wrap="square" lIns="45713" tIns="22850" rIns="45713" bIns="22850" anchor="ctr" anchorCtr="0">
            <a:spAutoFit/>
          </a:bodyPr>
          <a:lstStyle/>
          <a:p>
            <a:pPr algn="r" defTabSz="457200">
              <a:buClr>
                <a:srgbClr val="000000"/>
              </a:buClr>
            </a:pPr>
            <a:r>
              <a:rPr lang="en-US" sz="6900" b="1" kern="0">
                <a:solidFill>
                  <a:srgbClr val="1BB1EC"/>
                </a:solidFill>
                <a:latin typeface="Poppins"/>
                <a:ea typeface="Poppins"/>
                <a:cs typeface="Poppins"/>
                <a:sym typeface="Poppins"/>
              </a:rPr>
              <a:t>2</a:t>
            </a:r>
            <a:endParaRPr sz="700" kern="0">
              <a:solidFill>
                <a:srgbClr val="000000"/>
              </a:solidFill>
              <a:latin typeface="Arial"/>
              <a:cs typeface="Arial"/>
              <a:sym typeface="Arial"/>
            </a:endParaRPr>
          </a:p>
        </p:txBody>
      </p:sp>
      <p:sp>
        <p:nvSpPr>
          <p:cNvPr id="52" name="Google Shape;52;p8"/>
          <p:cNvSpPr txBox="1"/>
          <p:nvPr/>
        </p:nvSpPr>
        <p:spPr>
          <a:xfrm>
            <a:off x="1624621" y="3729661"/>
            <a:ext cx="3710556" cy="292368"/>
          </a:xfrm>
          <a:prstGeom prst="rect">
            <a:avLst/>
          </a:prstGeom>
          <a:noFill/>
          <a:ln>
            <a:noFill/>
          </a:ln>
        </p:spPr>
        <p:txBody>
          <a:bodyPr spcFirstLastPara="1" wrap="square" lIns="45713" tIns="22850" rIns="45713" bIns="22850" anchor="b" anchorCtr="0">
            <a:spAutoFit/>
          </a:bodyPr>
          <a:lstStyle/>
          <a:p>
            <a:pPr defTabSz="457200">
              <a:buClr>
                <a:srgbClr val="000000"/>
              </a:buClr>
            </a:pPr>
            <a:r>
              <a:rPr lang="en-US" sz="1600" b="1" kern="0" dirty="0" err="1">
                <a:solidFill>
                  <a:srgbClr val="000000"/>
                </a:solidFill>
                <a:latin typeface="Poppins"/>
                <a:cs typeface="Poppins"/>
                <a:sym typeface="Poppins"/>
              </a:rPr>
              <a:t>Acompanhamento</a:t>
            </a:r>
            <a:r>
              <a:rPr lang="en-US" sz="1600" b="1" kern="0" dirty="0">
                <a:solidFill>
                  <a:srgbClr val="000000"/>
                </a:solidFill>
                <a:latin typeface="Poppins"/>
                <a:cs typeface="Poppins"/>
                <a:sym typeface="Poppins"/>
              </a:rPr>
              <a:t> de </a:t>
            </a:r>
            <a:r>
              <a:rPr lang="en-US" sz="1600" b="1" kern="0" dirty="0" err="1">
                <a:solidFill>
                  <a:srgbClr val="000000"/>
                </a:solidFill>
                <a:latin typeface="Poppins"/>
                <a:cs typeface="Poppins"/>
                <a:sym typeface="Poppins"/>
              </a:rPr>
              <a:t>metas</a:t>
            </a:r>
            <a:endParaRPr sz="700" kern="0" dirty="0">
              <a:solidFill>
                <a:srgbClr val="000000"/>
              </a:solidFill>
              <a:latin typeface="Arial"/>
              <a:cs typeface="Arial"/>
              <a:sym typeface="Arial"/>
            </a:endParaRPr>
          </a:p>
        </p:txBody>
      </p:sp>
      <p:sp>
        <p:nvSpPr>
          <p:cNvPr id="54" name="Google Shape;54;p8"/>
          <p:cNvSpPr txBox="1"/>
          <p:nvPr/>
        </p:nvSpPr>
        <p:spPr>
          <a:xfrm>
            <a:off x="7089233" y="3420421"/>
            <a:ext cx="667812" cy="1107975"/>
          </a:xfrm>
          <a:prstGeom prst="rect">
            <a:avLst/>
          </a:prstGeom>
          <a:noFill/>
          <a:ln>
            <a:noFill/>
          </a:ln>
        </p:spPr>
        <p:txBody>
          <a:bodyPr spcFirstLastPara="1" wrap="square" lIns="45713" tIns="22850" rIns="45713" bIns="22850" anchor="ctr" anchorCtr="0">
            <a:spAutoFit/>
          </a:bodyPr>
          <a:lstStyle/>
          <a:p>
            <a:pPr algn="r" defTabSz="457200">
              <a:buClr>
                <a:srgbClr val="000000"/>
              </a:buClr>
            </a:pPr>
            <a:r>
              <a:rPr lang="en-US" sz="6900" b="1" kern="0" dirty="0">
                <a:solidFill>
                  <a:srgbClr val="2E2E2E"/>
                </a:solidFill>
                <a:latin typeface="Poppins"/>
                <a:ea typeface="Poppins"/>
                <a:cs typeface="Poppins"/>
                <a:sym typeface="Poppins"/>
              </a:rPr>
              <a:t>5</a:t>
            </a:r>
            <a:endParaRPr sz="700" kern="0" dirty="0">
              <a:solidFill>
                <a:srgbClr val="000000"/>
              </a:solidFill>
              <a:latin typeface="Arial"/>
              <a:cs typeface="Arial"/>
              <a:sym typeface="Arial"/>
            </a:endParaRPr>
          </a:p>
        </p:txBody>
      </p:sp>
      <p:sp>
        <p:nvSpPr>
          <p:cNvPr id="56" name="Google Shape;56;p8"/>
          <p:cNvSpPr txBox="1"/>
          <p:nvPr/>
        </p:nvSpPr>
        <p:spPr>
          <a:xfrm>
            <a:off x="7957886" y="3729661"/>
            <a:ext cx="3459414" cy="292368"/>
          </a:xfrm>
          <a:prstGeom prst="rect">
            <a:avLst/>
          </a:prstGeom>
          <a:noFill/>
          <a:ln>
            <a:noFill/>
          </a:ln>
        </p:spPr>
        <p:txBody>
          <a:bodyPr spcFirstLastPara="1" wrap="square" lIns="45713" tIns="22850" rIns="45713" bIns="22850" anchor="b" anchorCtr="0">
            <a:spAutoFit/>
          </a:bodyPr>
          <a:lstStyle/>
          <a:p>
            <a:pPr defTabSz="457200">
              <a:buClr>
                <a:srgbClr val="000000"/>
              </a:buClr>
            </a:pPr>
            <a:r>
              <a:rPr lang="en-US" sz="1600" b="1" kern="0" dirty="0" err="1">
                <a:solidFill>
                  <a:srgbClr val="000000"/>
                </a:solidFill>
                <a:latin typeface="Poppins"/>
                <a:ea typeface="Poppins"/>
                <a:cs typeface="Poppins"/>
                <a:sym typeface="Poppins"/>
              </a:rPr>
              <a:t>Assuntos</a:t>
            </a:r>
            <a:r>
              <a:rPr lang="en-US" sz="1600" b="1" kern="0" dirty="0">
                <a:solidFill>
                  <a:srgbClr val="000000"/>
                </a:solidFill>
                <a:latin typeface="Poppins"/>
                <a:ea typeface="Poppins"/>
                <a:cs typeface="Poppins"/>
                <a:sym typeface="Poppins"/>
              </a:rPr>
              <a:t> Gerais</a:t>
            </a:r>
            <a:endParaRPr sz="700" kern="0" dirty="0">
              <a:solidFill>
                <a:srgbClr val="000000"/>
              </a:solidFill>
              <a:latin typeface="Arial"/>
              <a:cs typeface="Arial"/>
              <a:sym typeface="Arial"/>
            </a:endParaRPr>
          </a:p>
        </p:txBody>
      </p:sp>
      <p:sp>
        <p:nvSpPr>
          <p:cNvPr id="58" name="Google Shape;58;p8"/>
          <p:cNvSpPr txBox="1"/>
          <p:nvPr/>
        </p:nvSpPr>
        <p:spPr>
          <a:xfrm>
            <a:off x="756765" y="5253715"/>
            <a:ext cx="627737" cy="1107975"/>
          </a:xfrm>
          <a:prstGeom prst="rect">
            <a:avLst/>
          </a:prstGeom>
          <a:noFill/>
          <a:ln>
            <a:noFill/>
          </a:ln>
        </p:spPr>
        <p:txBody>
          <a:bodyPr spcFirstLastPara="1" wrap="square" lIns="45713" tIns="22850" rIns="45713" bIns="22850" anchor="ctr" anchorCtr="0">
            <a:spAutoFit/>
          </a:bodyPr>
          <a:lstStyle/>
          <a:p>
            <a:pPr algn="r" defTabSz="457200">
              <a:buClr>
                <a:srgbClr val="000000"/>
              </a:buClr>
            </a:pPr>
            <a:r>
              <a:rPr lang="en-US" sz="6900" b="1" kern="0" dirty="0">
                <a:solidFill>
                  <a:srgbClr val="0A67D4"/>
                </a:solidFill>
                <a:latin typeface="Poppins"/>
                <a:ea typeface="Poppins"/>
                <a:cs typeface="Poppins"/>
                <a:sym typeface="Poppins"/>
              </a:rPr>
              <a:t>3</a:t>
            </a:r>
            <a:endParaRPr sz="700" kern="0" dirty="0">
              <a:solidFill>
                <a:srgbClr val="000000"/>
              </a:solidFill>
              <a:latin typeface="Arial"/>
              <a:cs typeface="Arial"/>
              <a:sym typeface="Arial"/>
            </a:endParaRPr>
          </a:p>
        </p:txBody>
      </p:sp>
      <p:pic>
        <p:nvPicPr>
          <p:cNvPr id="66" name="Google Shape;66;p8"/>
          <p:cNvPicPr preferRelativeResize="0"/>
          <p:nvPr/>
        </p:nvPicPr>
        <p:blipFill rotWithShape="1">
          <a:blip r:embed="rId3">
            <a:alphaModFix/>
          </a:blip>
          <a:srcRect/>
          <a:stretch/>
        </p:blipFill>
        <p:spPr>
          <a:xfrm>
            <a:off x="594690" y="306186"/>
            <a:ext cx="951887" cy="582219"/>
          </a:xfrm>
          <a:prstGeom prst="rect">
            <a:avLst/>
          </a:prstGeom>
          <a:noFill/>
          <a:ln>
            <a:noFill/>
          </a:ln>
        </p:spPr>
      </p:pic>
      <p:sp>
        <p:nvSpPr>
          <p:cNvPr id="27" name="Google Shape;52;p8"/>
          <p:cNvSpPr txBox="1"/>
          <p:nvPr/>
        </p:nvSpPr>
        <p:spPr>
          <a:xfrm>
            <a:off x="1700820" y="5409967"/>
            <a:ext cx="4433280" cy="538589"/>
          </a:xfrm>
          <a:prstGeom prst="rect">
            <a:avLst/>
          </a:prstGeom>
          <a:noFill/>
          <a:ln>
            <a:noFill/>
          </a:ln>
        </p:spPr>
        <p:txBody>
          <a:bodyPr spcFirstLastPara="1" wrap="square" lIns="45713" tIns="22850" rIns="45713" bIns="22850" anchor="b" anchorCtr="0">
            <a:spAutoFit/>
          </a:bodyPr>
          <a:lstStyle/>
          <a:p>
            <a:pPr defTabSz="457200">
              <a:buClr>
                <a:srgbClr val="000000"/>
              </a:buClr>
            </a:pPr>
            <a:r>
              <a:rPr lang="en-US" sz="1600" b="1" kern="0" dirty="0" err="1">
                <a:solidFill>
                  <a:srgbClr val="000000"/>
                </a:solidFill>
                <a:latin typeface="Poppins"/>
                <a:cs typeface="Poppins"/>
                <a:sym typeface="Poppins"/>
              </a:rPr>
              <a:t>Pedidos</a:t>
            </a:r>
            <a:r>
              <a:rPr lang="en-US" sz="1600" b="1" kern="0" dirty="0">
                <a:solidFill>
                  <a:srgbClr val="000000"/>
                </a:solidFill>
                <a:latin typeface="Poppins"/>
                <a:cs typeface="Poppins"/>
                <a:sym typeface="Poppins"/>
              </a:rPr>
              <a:t> de </a:t>
            </a:r>
            <a:r>
              <a:rPr lang="en-US" sz="1600" b="1" kern="0" dirty="0" err="1">
                <a:solidFill>
                  <a:srgbClr val="000000"/>
                </a:solidFill>
                <a:latin typeface="Poppins"/>
                <a:cs typeface="Poppins"/>
                <a:sym typeface="Poppins"/>
              </a:rPr>
              <a:t>filiação</a:t>
            </a:r>
            <a:r>
              <a:rPr lang="en-US" sz="1600" b="1" kern="0" dirty="0">
                <a:solidFill>
                  <a:srgbClr val="000000"/>
                </a:solidFill>
                <a:latin typeface="Poppins"/>
                <a:cs typeface="Poppins"/>
                <a:sym typeface="Poppins"/>
              </a:rPr>
              <a:t>: Casa dos </a:t>
            </a:r>
            <a:r>
              <a:rPr lang="en-US" sz="1600" b="1" kern="0" dirty="0" err="1">
                <a:solidFill>
                  <a:srgbClr val="000000"/>
                </a:solidFill>
                <a:latin typeface="Poppins"/>
                <a:cs typeface="Poppins"/>
                <a:sym typeface="Poppins"/>
              </a:rPr>
              <a:t>Ventos</a:t>
            </a:r>
            <a:r>
              <a:rPr lang="en-US" sz="1600" b="1" kern="0" dirty="0">
                <a:solidFill>
                  <a:srgbClr val="000000"/>
                </a:solidFill>
                <a:latin typeface="Poppins"/>
                <a:cs typeface="Poppins"/>
                <a:sym typeface="Poppins"/>
              </a:rPr>
              <a:t> e </a:t>
            </a:r>
            <a:r>
              <a:rPr lang="en-US" sz="1600" b="1" kern="0" dirty="0" err="1">
                <a:solidFill>
                  <a:srgbClr val="000000"/>
                </a:solidFill>
                <a:latin typeface="Poppins"/>
                <a:cs typeface="Poppins"/>
                <a:sym typeface="Poppins"/>
              </a:rPr>
              <a:t>Uzzienergy</a:t>
            </a:r>
            <a:endParaRPr sz="700" kern="0" dirty="0">
              <a:solidFill>
                <a:srgbClr val="000000"/>
              </a:solidFill>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0" descr="Padrão do plano de fundo&#10;&#10;Descrição gerada automaticamente"/>
          <p:cNvPicPr preferRelativeResize="0"/>
          <p:nvPr/>
        </p:nvPicPr>
        <p:blipFill rotWithShape="1">
          <a:blip r:embed="rId3">
            <a:alphaModFix/>
          </a:blip>
          <a:srcRect t="1249" r="1314" b="10576"/>
          <a:stretch/>
        </p:blipFill>
        <p:spPr>
          <a:xfrm>
            <a:off x="-163069" y="-500423"/>
            <a:ext cx="12353481" cy="7358423"/>
          </a:xfrm>
          <a:prstGeom prst="rect">
            <a:avLst/>
          </a:prstGeom>
          <a:noFill/>
          <a:ln>
            <a:noFill/>
          </a:ln>
        </p:spPr>
      </p:pic>
      <p:sp>
        <p:nvSpPr>
          <p:cNvPr id="96" name="Google Shape;96;p10"/>
          <p:cNvSpPr/>
          <p:nvPr/>
        </p:nvSpPr>
        <p:spPr>
          <a:xfrm>
            <a:off x="-163069" y="-500423"/>
            <a:ext cx="12353481" cy="7358423"/>
          </a:xfrm>
          <a:prstGeom prst="rect">
            <a:avLst/>
          </a:prstGeom>
          <a:solidFill>
            <a:schemeClr val="dk1">
              <a:alpha val="49803"/>
            </a:schemeClr>
          </a:solidFill>
          <a:ln>
            <a:noFill/>
          </a:ln>
        </p:spPr>
        <p:txBody>
          <a:bodyPr spcFirstLastPara="1" wrap="square" lIns="45713" tIns="22850" rIns="45713" bIns="22850" anchor="ctr" anchorCtr="0">
            <a:noAutofit/>
          </a:bodyPr>
          <a:lstStyle/>
          <a:p>
            <a:pPr algn="ctr" defTabSz="457200">
              <a:buClr>
                <a:srgbClr val="000000"/>
              </a:buClr>
            </a:pPr>
            <a:endParaRPr sz="3599" kern="0">
              <a:solidFill>
                <a:srgbClr val="FFFFFF"/>
              </a:solidFill>
              <a:latin typeface="Calibri"/>
              <a:ea typeface="Calibri"/>
              <a:cs typeface="Calibri"/>
              <a:sym typeface="Calibri"/>
            </a:endParaRPr>
          </a:p>
        </p:txBody>
      </p:sp>
      <p:pic>
        <p:nvPicPr>
          <p:cNvPr id="97" name="Google Shape;97;p10" descr="Uma imagem contendo Texto&#10;&#10;Descrição gerada automaticamente"/>
          <p:cNvPicPr preferRelativeResize="0"/>
          <p:nvPr/>
        </p:nvPicPr>
        <p:blipFill rotWithShape="1">
          <a:blip r:embed="rId4">
            <a:alphaModFix/>
          </a:blip>
          <a:srcRect/>
          <a:stretch/>
        </p:blipFill>
        <p:spPr>
          <a:xfrm>
            <a:off x="5393471" y="5602007"/>
            <a:ext cx="1405059" cy="747492"/>
          </a:xfrm>
          <a:prstGeom prst="rect">
            <a:avLst/>
          </a:prstGeom>
          <a:noFill/>
          <a:ln>
            <a:noFill/>
          </a:ln>
        </p:spPr>
      </p:pic>
      <p:sp>
        <p:nvSpPr>
          <p:cNvPr id="98" name="Google Shape;98;p10"/>
          <p:cNvSpPr txBox="1"/>
          <p:nvPr/>
        </p:nvSpPr>
        <p:spPr>
          <a:xfrm>
            <a:off x="-163068" y="2397332"/>
            <a:ext cx="12355068" cy="661699"/>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pt-BR" sz="4000" b="1" kern="0" dirty="0">
                <a:solidFill>
                  <a:srgbClr val="FFFFFF"/>
                </a:solidFill>
                <a:latin typeface="Poppins"/>
                <a:ea typeface="Poppins"/>
                <a:cs typeface="Poppins"/>
                <a:sym typeface="Poppins"/>
              </a:rPr>
              <a:t>Execução Orçamentária</a:t>
            </a:r>
            <a:endParaRPr sz="4000" b="1" kern="0" dirty="0">
              <a:solidFill>
                <a:srgbClr val="FFFFF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0"/>
          <p:cNvSpPr txBox="1"/>
          <p:nvPr/>
        </p:nvSpPr>
        <p:spPr>
          <a:xfrm>
            <a:off x="2949826" y="306186"/>
            <a:ext cx="6292349" cy="507811"/>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en-US" sz="3000" b="1" kern="0" dirty="0" err="1">
                <a:solidFill>
                  <a:srgbClr val="000000"/>
                </a:solidFill>
                <a:latin typeface="Poppins"/>
                <a:ea typeface="Poppins"/>
                <a:cs typeface="Poppins"/>
                <a:sym typeface="Poppins"/>
              </a:rPr>
              <a:t>Execução</a:t>
            </a:r>
            <a:r>
              <a:rPr lang="en-US" sz="3000" b="1" kern="0" dirty="0">
                <a:solidFill>
                  <a:srgbClr val="000000"/>
                </a:solidFill>
                <a:latin typeface="Poppins"/>
                <a:ea typeface="Poppins"/>
                <a:cs typeface="Poppins"/>
                <a:sym typeface="Poppins"/>
              </a:rPr>
              <a:t> </a:t>
            </a:r>
            <a:r>
              <a:rPr lang="en-US" sz="3000" b="1" kern="0" dirty="0" err="1">
                <a:solidFill>
                  <a:srgbClr val="000000"/>
                </a:solidFill>
                <a:latin typeface="Poppins"/>
                <a:ea typeface="Poppins"/>
                <a:cs typeface="Poppins"/>
                <a:sym typeface="Poppins"/>
              </a:rPr>
              <a:t>Orçamentária</a:t>
            </a:r>
            <a:endParaRPr sz="700" kern="0" dirty="0">
              <a:solidFill>
                <a:srgbClr val="000000"/>
              </a:solidFill>
              <a:latin typeface="Arial"/>
              <a:cs typeface="Arial"/>
              <a:sym typeface="Arial"/>
            </a:endParaRPr>
          </a:p>
        </p:txBody>
      </p:sp>
      <p:pic>
        <p:nvPicPr>
          <p:cNvPr id="615" name="Google Shape;615;p20"/>
          <p:cNvPicPr preferRelativeResize="0"/>
          <p:nvPr/>
        </p:nvPicPr>
        <p:blipFill rotWithShape="1">
          <a:blip r:embed="rId3">
            <a:alphaModFix/>
          </a:blip>
          <a:srcRect/>
          <a:stretch/>
        </p:blipFill>
        <p:spPr>
          <a:xfrm>
            <a:off x="594690" y="306186"/>
            <a:ext cx="951887" cy="582219"/>
          </a:xfrm>
          <a:prstGeom prst="rect">
            <a:avLst/>
          </a:prstGeom>
          <a:noFill/>
          <a:ln>
            <a:noFill/>
          </a:ln>
        </p:spPr>
      </p:pic>
      <p:pic>
        <p:nvPicPr>
          <p:cNvPr id="7" name="Imagem 6" descr="execucao orcamentaria.JPG"/>
          <p:cNvPicPr>
            <a:picLocks noChangeAspect="1"/>
          </p:cNvPicPr>
          <p:nvPr/>
        </p:nvPicPr>
        <p:blipFill>
          <a:blip r:embed="rId4"/>
          <a:stretch>
            <a:fillRect/>
          </a:stretch>
        </p:blipFill>
        <p:spPr>
          <a:xfrm>
            <a:off x="1254477" y="1296670"/>
            <a:ext cx="9640570" cy="51166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0" descr="Padrão do plano de fundo&#10;&#10;Descrição gerada automaticamente"/>
          <p:cNvPicPr preferRelativeResize="0"/>
          <p:nvPr/>
        </p:nvPicPr>
        <p:blipFill rotWithShape="1">
          <a:blip r:embed="rId3">
            <a:alphaModFix/>
          </a:blip>
          <a:srcRect t="1249" r="1314" b="10576"/>
          <a:stretch/>
        </p:blipFill>
        <p:spPr>
          <a:xfrm>
            <a:off x="-163069" y="-500423"/>
            <a:ext cx="12353481" cy="7358423"/>
          </a:xfrm>
          <a:prstGeom prst="rect">
            <a:avLst/>
          </a:prstGeom>
          <a:noFill/>
          <a:ln>
            <a:noFill/>
          </a:ln>
        </p:spPr>
      </p:pic>
      <p:sp>
        <p:nvSpPr>
          <p:cNvPr id="96" name="Google Shape;96;p10"/>
          <p:cNvSpPr/>
          <p:nvPr/>
        </p:nvSpPr>
        <p:spPr>
          <a:xfrm>
            <a:off x="-163069" y="-500423"/>
            <a:ext cx="12353481" cy="7358423"/>
          </a:xfrm>
          <a:prstGeom prst="rect">
            <a:avLst/>
          </a:prstGeom>
          <a:solidFill>
            <a:schemeClr val="dk1">
              <a:alpha val="49803"/>
            </a:schemeClr>
          </a:solidFill>
          <a:ln>
            <a:noFill/>
          </a:ln>
        </p:spPr>
        <p:txBody>
          <a:bodyPr spcFirstLastPara="1" wrap="square" lIns="45713" tIns="22850" rIns="45713" bIns="22850" anchor="ctr" anchorCtr="0">
            <a:noAutofit/>
          </a:bodyPr>
          <a:lstStyle/>
          <a:p>
            <a:pPr algn="ctr" defTabSz="457200">
              <a:buClr>
                <a:srgbClr val="000000"/>
              </a:buClr>
            </a:pPr>
            <a:endParaRPr sz="3599" kern="0">
              <a:solidFill>
                <a:srgbClr val="FFFFFF"/>
              </a:solidFill>
              <a:latin typeface="Calibri"/>
              <a:ea typeface="Calibri"/>
              <a:cs typeface="Calibri"/>
              <a:sym typeface="Calibri"/>
            </a:endParaRPr>
          </a:p>
        </p:txBody>
      </p:sp>
      <p:pic>
        <p:nvPicPr>
          <p:cNvPr id="97" name="Google Shape;97;p10" descr="Uma imagem contendo Texto&#10;&#10;Descrição gerada automaticamente"/>
          <p:cNvPicPr preferRelativeResize="0"/>
          <p:nvPr/>
        </p:nvPicPr>
        <p:blipFill rotWithShape="1">
          <a:blip r:embed="rId4">
            <a:alphaModFix/>
          </a:blip>
          <a:srcRect/>
          <a:stretch/>
        </p:blipFill>
        <p:spPr>
          <a:xfrm>
            <a:off x="5393471" y="5602007"/>
            <a:ext cx="1405059" cy="747492"/>
          </a:xfrm>
          <a:prstGeom prst="rect">
            <a:avLst/>
          </a:prstGeom>
          <a:noFill/>
          <a:ln>
            <a:noFill/>
          </a:ln>
        </p:spPr>
      </p:pic>
      <p:sp>
        <p:nvSpPr>
          <p:cNvPr id="98" name="Google Shape;98;p10"/>
          <p:cNvSpPr txBox="1"/>
          <p:nvPr/>
        </p:nvSpPr>
        <p:spPr>
          <a:xfrm>
            <a:off x="3261674" y="2397332"/>
            <a:ext cx="6657025" cy="1277253"/>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pt-BR" sz="4000" b="1" kern="0" dirty="0">
                <a:solidFill>
                  <a:srgbClr val="FFFFFF"/>
                </a:solidFill>
                <a:latin typeface="Poppins"/>
                <a:ea typeface="Poppins"/>
                <a:cs typeface="Poppins"/>
                <a:sym typeface="Poppins"/>
              </a:rPr>
              <a:t>Acompanhamento de Metas</a:t>
            </a:r>
            <a:endParaRPr sz="4000" b="1" kern="0" dirty="0">
              <a:solidFill>
                <a:srgbClr val="FFFFFF"/>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743BD065-6ADC-4A0A-BDBC-199464D71BB2}"/>
              </a:ext>
            </a:extLst>
          </p:cNvPr>
          <p:cNvGraphicFramePr>
            <a:graphicFrameLocks noGrp="1"/>
          </p:cNvGraphicFramePr>
          <p:nvPr>
            <p:extLst>
              <p:ext uri="{D42A27DB-BD31-4B8C-83A1-F6EECF244321}">
                <p14:modId xmlns:p14="http://schemas.microsoft.com/office/powerpoint/2010/main" val="3579818101"/>
              </p:ext>
            </p:extLst>
          </p:nvPr>
        </p:nvGraphicFramePr>
        <p:xfrm>
          <a:off x="110872" y="640619"/>
          <a:ext cx="11642490" cy="6141182"/>
        </p:xfrm>
        <a:graphic>
          <a:graphicData uri="http://schemas.openxmlformats.org/drawingml/2006/table">
            <a:tbl>
              <a:tblPr/>
              <a:tblGrid>
                <a:gridCol w="1199871">
                  <a:extLst>
                    <a:ext uri="{9D8B030D-6E8A-4147-A177-3AD203B41FA5}">
                      <a16:colId xmlns:a16="http://schemas.microsoft.com/office/drawing/2014/main" val="4256904929"/>
                    </a:ext>
                  </a:extLst>
                </a:gridCol>
                <a:gridCol w="3215276">
                  <a:extLst>
                    <a:ext uri="{9D8B030D-6E8A-4147-A177-3AD203B41FA5}">
                      <a16:colId xmlns:a16="http://schemas.microsoft.com/office/drawing/2014/main" val="2105423055"/>
                    </a:ext>
                  </a:extLst>
                </a:gridCol>
                <a:gridCol w="4962032">
                  <a:extLst>
                    <a:ext uri="{9D8B030D-6E8A-4147-A177-3AD203B41FA5}">
                      <a16:colId xmlns:a16="http://schemas.microsoft.com/office/drawing/2014/main" val="2895076374"/>
                    </a:ext>
                  </a:extLst>
                </a:gridCol>
                <a:gridCol w="2265311">
                  <a:extLst>
                    <a:ext uri="{9D8B030D-6E8A-4147-A177-3AD203B41FA5}">
                      <a16:colId xmlns:a16="http://schemas.microsoft.com/office/drawing/2014/main" val="1776167808"/>
                    </a:ext>
                  </a:extLst>
                </a:gridCol>
              </a:tblGrid>
              <a:tr h="360648">
                <a:tc gridSpan="4">
                  <a:txBody>
                    <a:bodyPr/>
                    <a:lstStyle/>
                    <a:p>
                      <a:pPr algn="ctr" fontAlgn="b"/>
                      <a:r>
                        <a:rPr lang="pt-BR" sz="1600" b="1" i="0" u="none" strike="noStrike" dirty="0">
                          <a:solidFill>
                            <a:srgbClr val="FFFFFF"/>
                          </a:solidFill>
                          <a:effectLst/>
                          <a:latin typeface="Poppins" pitchFamily="50" charset="0"/>
                          <a:cs typeface="Poppins" pitchFamily="50" charset="0"/>
                        </a:rPr>
                        <a:t>BANDEIRA 1: EXPANSÃO DO MERCADO LIVRE</a:t>
                      </a:r>
                    </a:p>
                  </a:txBody>
                  <a:tcPr marL="4279" marR="4279" marT="4279"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pt-BR"/>
                    </a:p>
                  </a:txBody>
                  <a:tcPr>
                    <a:lnL w="12700" cmpd="sng">
                      <a:noFill/>
                      <a:prstDash val="solid"/>
                    </a:ln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30817408"/>
                  </a:ext>
                </a:extLst>
              </a:tr>
              <a:tr h="238521">
                <a:tc>
                  <a:txBody>
                    <a:bodyPr/>
                    <a:lstStyle/>
                    <a:p>
                      <a:pPr algn="ctr" rtl="0" fontAlgn="t"/>
                      <a:r>
                        <a:rPr lang="pt-BR" sz="1050" b="1" i="0" u="none" strike="noStrike" dirty="0">
                          <a:solidFill>
                            <a:srgbClr val="FFFFFF"/>
                          </a:solidFill>
                          <a:effectLst/>
                          <a:latin typeface="Poppins" pitchFamily="50" charset="0"/>
                          <a:cs typeface="Poppins" pitchFamily="50" charset="0"/>
                        </a:rPr>
                        <a:t>Metas</a:t>
                      </a:r>
                    </a:p>
                  </a:txBody>
                  <a:tcPr marL="4279" marR="4279" marT="427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pt-BR" sz="1050" b="1" i="0" u="none" strike="noStrike" kern="1200" dirty="0">
                          <a:solidFill>
                            <a:srgbClr val="FFFFFF"/>
                          </a:solidFill>
                          <a:effectLst/>
                          <a:latin typeface="Poppins" pitchFamily="50" charset="0"/>
                          <a:ea typeface="+mn-ea"/>
                          <a:cs typeface="Poppins" pitchFamily="50" charset="0"/>
                        </a:rPr>
                        <a:t>Atividades  </a:t>
                      </a:r>
                    </a:p>
                  </a:txBody>
                  <a:tcPr marL="4279" marR="4279" marT="427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pt-BR" sz="1050" b="1" i="0" u="none" strike="noStrike" dirty="0">
                          <a:solidFill>
                            <a:srgbClr val="FFFFFF"/>
                          </a:solidFill>
                          <a:effectLst/>
                          <a:latin typeface="Poppins" pitchFamily="50" charset="0"/>
                          <a:cs typeface="Poppins" pitchFamily="50" charset="0"/>
                        </a:rPr>
                        <a:t>Principais resultados</a:t>
                      </a:r>
                    </a:p>
                  </a:txBody>
                  <a:tcPr marL="4279" marR="4279" marT="427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pt-BR" sz="1050" b="1" i="0" u="none" strike="noStrike" dirty="0">
                          <a:solidFill>
                            <a:srgbClr val="FFFFFF"/>
                          </a:solidFill>
                          <a:effectLst/>
                          <a:latin typeface="Poppins" pitchFamily="50" charset="0"/>
                          <a:cs typeface="Poppins" pitchFamily="50" charset="0"/>
                        </a:rPr>
                        <a:t>Próximos passos</a:t>
                      </a:r>
                    </a:p>
                  </a:txBody>
                  <a:tcPr marL="4279" marR="4279" marT="427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235429476"/>
                  </a:ext>
                </a:extLst>
              </a:tr>
              <a:tr h="700821">
                <a:tc rowSpan="4">
                  <a:txBody>
                    <a:bodyPr/>
                    <a:lstStyle/>
                    <a:p>
                      <a:pPr algn="ctr" rtl="0" fontAlgn="ctr"/>
                      <a:r>
                        <a:rPr lang="pt-BR" sz="1100" b="0" i="0" u="none" strike="noStrike" dirty="0">
                          <a:solidFill>
                            <a:srgbClr val="000000"/>
                          </a:solidFill>
                          <a:effectLst/>
                          <a:latin typeface="Poppins" pitchFamily="50" charset="0"/>
                          <a:cs typeface="Poppins" pitchFamily="50" charset="0"/>
                        </a:rPr>
                        <a:t>Antecipar o cronograma de abertura do mercado livre</a:t>
                      </a: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pt-BR" sz="1100" b="0" i="0" u="none" strike="noStrike" dirty="0">
                          <a:solidFill>
                            <a:schemeClr val="tx1"/>
                          </a:solidFill>
                          <a:effectLst/>
                          <a:latin typeface="Poppins" pitchFamily="50" charset="0"/>
                          <a:cs typeface="Poppins" pitchFamily="50" charset="0"/>
                        </a:rPr>
                        <a:t>Acelerar a Reforma do Setor Elétrico (PLS 232, PL 1917, MP 998, GT Modernização), atuando nos principais gargalos para avanços da matéria</a:t>
                      </a: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Senado aprovou</a:t>
                      </a:r>
                      <a:r>
                        <a:rPr lang="pt-BR" sz="1100" b="0" i="0" u="none" strike="noStrike" baseline="0" dirty="0">
                          <a:solidFill>
                            <a:schemeClr val="tx1"/>
                          </a:solidFill>
                          <a:effectLst/>
                          <a:latin typeface="Poppins" pitchFamily="50" charset="0"/>
                          <a:cs typeface="Poppins" pitchFamily="50" charset="0"/>
                        </a:rPr>
                        <a:t> emenda de abertura do mercado na MP </a:t>
                      </a:r>
                      <a:r>
                        <a:rPr lang="pt-BR" sz="1100" b="0" i="0" u="none" strike="noStrike" baseline="0" dirty="0" err="1">
                          <a:solidFill>
                            <a:schemeClr val="tx1"/>
                          </a:solidFill>
                          <a:effectLst/>
                          <a:latin typeface="Poppins" pitchFamily="50" charset="0"/>
                          <a:cs typeface="Poppins" pitchFamily="50" charset="0"/>
                        </a:rPr>
                        <a:t>Eletrobras</a:t>
                      </a:r>
                      <a:endParaRPr lang="pt-BR" sz="1100" b="0" i="0" u="none" strike="noStrike" dirty="0">
                        <a:solidFill>
                          <a:schemeClr val="tx1"/>
                        </a:solidFill>
                        <a:effectLst/>
                        <a:latin typeface="Poppins" pitchFamily="50" charset="0"/>
                        <a:cs typeface="Poppins" pitchFamily="50" charset="0"/>
                      </a:endParaRP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Acelerar tramitação</a:t>
                      </a:r>
                      <a:r>
                        <a:rPr lang="pt-BR" sz="1100" b="0" i="0" u="none" strike="noStrike" baseline="0" dirty="0">
                          <a:solidFill>
                            <a:schemeClr val="tx1"/>
                          </a:solidFill>
                          <a:effectLst/>
                          <a:latin typeface="Poppins" pitchFamily="50" charset="0"/>
                          <a:cs typeface="Poppins" pitchFamily="50" charset="0"/>
                        </a:rPr>
                        <a:t> e aprimorar texto do PL 414</a:t>
                      </a:r>
                      <a:endParaRPr lang="pt-BR" sz="1100" b="0" i="0" u="none" strike="noStrike" dirty="0">
                        <a:solidFill>
                          <a:schemeClr val="tx1"/>
                        </a:solidFill>
                        <a:effectLst/>
                        <a:latin typeface="Poppins" pitchFamily="50" charset="0"/>
                        <a:cs typeface="Poppins" pitchFamily="50" charset="0"/>
                      </a:endParaRP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056288168"/>
                  </a:ext>
                </a:extLst>
              </a:tr>
              <a:tr h="599274">
                <a:tc vMerge="1">
                  <a:txBody>
                    <a:bodyPr/>
                    <a:lstStyle/>
                    <a:p>
                      <a:endParaRPr lang="pt-BR"/>
                    </a:p>
                  </a:txBody>
                  <a:tcPr/>
                </a:tc>
                <a:tc>
                  <a:txBody>
                    <a:bodyPr/>
                    <a:lstStyle/>
                    <a:p>
                      <a:pPr algn="ctr" rtl="0" fontAlgn="ctr"/>
                      <a:r>
                        <a:rPr lang="pt-BR" sz="1100" b="0" i="0" u="none" strike="noStrike" dirty="0">
                          <a:solidFill>
                            <a:schemeClr val="tx1"/>
                          </a:solidFill>
                          <a:effectLst/>
                          <a:latin typeface="Poppins" pitchFamily="50" charset="0"/>
                          <a:cs typeface="Poppins" pitchFamily="50" charset="0"/>
                        </a:rPr>
                        <a:t>Atuar para que CCEE e ANEEL realizem os estudos da abertura do mercado livre conforme previsto na Portaria 465/2019</a:t>
                      </a: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Aberta</a:t>
                      </a:r>
                      <a:r>
                        <a:rPr lang="pt-BR" sz="1100" b="0" i="0" u="none" strike="noStrike" baseline="0" dirty="0">
                          <a:solidFill>
                            <a:schemeClr val="tx1"/>
                          </a:solidFill>
                          <a:effectLst/>
                          <a:latin typeface="Poppins" pitchFamily="50" charset="0"/>
                          <a:cs typeface="Poppins" pitchFamily="50" charset="0"/>
                        </a:rPr>
                        <a:t> Tomada de Subsídios da Aneel</a:t>
                      </a: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Reunião do GT</a:t>
                      </a: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999216318"/>
                  </a:ext>
                </a:extLst>
              </a:tr>
              <a:tr h="746155">
                <a:tc vMerge="1">
                  <a:txBody>
                    <a:bodyPr/>
                    <a:lstStyle/>
                    <a:p>
                      <a:endParaRPr lang="pt-BR"/>
                    </a:p>
                  </a:txBody>
                  <a:tcPr/>
                </a:tc>
                <a:tc>
                  <a:txBody>
                    <a:bodyPr/>
                    <a:lstStyle/>
                    <a:p>
                      <a:pPr algn="ctr" rtl="0" fontAlgn="ctr"/>
                      <a:r>
                        <a:rPr lang="pt-BR" sz="1100" b="0" i="0" u="none" strike="noStrike" dirty="0">
                          <a:solidFill>
                            <a:schemeClr val="tx1"/>
                          </a:solidFill>
                          <a:effectLst/>
                          <a:latin typeface="Poppins" pitchFamily="50" charset="0"/>
                          <a:cs typeface="Poppins" pitchFamily="50" charset="0"/>
                        </a:rPr>
                        <a:t>Persuadir as principais instituições do Setor Elétrico da importância da abertura (MME, CCEE, ANEEL, ONS)</a:t>
                      </a: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spcBef>
                          <a:spcPts val="300"/>
                        </a:spcBef>
                        <a:spcAft>
                          <a:spcPts val="300"/>
                        </a:spcAft>
                      </a:pPr>
                      <a:r>
                        <a:rPr lang="pt-BR" sz="1100" b="0" i="0" u="none" strike="noStrike" kern="1200" dirty="0">
                          <a:solidFill>
                            <a:schemeClr val="tx1"/>
                          </a:solidFill>
                          <a:effectLst/>
                          <a:latin typeface="Poppins" pitchFamily="50" charset="0"/>
                          <a:ea typeface="+mn-ea"/>
                          <a:cs typeface="Poppins" pitchFamily="50" charset="0"/>
                        </a:rPr>
                        <a:t>Reunião com Ministro com</a:t>
                      </a:r>
                      <a:r>
                        <a:rPr lang="pt-BR" sz="1100" b="0" i="0" u="none" strike="noStrike" kern="1200" baseline="0" dirty="0">
                          <a:solidFill>
                            <a:schemeClr val="tx1"/>
                          </a:solidFill>
                          <a:effectLst/>
                          <a:latin typeface="Poppins" pitchFamily="50" charset="0"/>
                          <a:ea typeface="+mn-ea"/>
                          <a:cs typeface="Poppins" pitchFamily="50" charset="0"/>
                        </a:rPr>
                        <a:t> </a:t>
                      </a:r>
                      <a:r>
                        <a:rPr lang="pt-BR" sz="1100" b="0" i="0" u="none" strike="noStrike" kern="1200" dirty="0">
                          <a:solidFill>
                            <a:schemeClr val="tx1"/>
                          </a:solidFill>
                          <a:effectLst/>
                          <a:latin typeface="Poppins" pitchFamily="50" charset="0"/>
                          <a:ea typeface="+mn-ea"/>
                          <a:cs typeface="Poppins" pitchFamily="50" charset="0"/>
                        </a:rPr>
                        <a:t>proposta para enfrentamento</a:t>
                      </a:r>
                      <a:r>
                        <a:rPr lang="pt-BR" sz="1100" b="0" i="0" u="none" strike="noStrike" kern="1200" baseline="0" dirty="0">
                          <a:solidFill>
                            <a:schemeClr val="tx1"/>
                          </a:solidFill>
                          <a:effectLst/>
                          <a:latin typeface="Poppins" pitchFamily="50" charset="0"/>
                          <a:ea typeface="+mn-ea"/>
                          <a:cs typeface="Poppins" pitchFamily="50" charset="0"/>
                        </a:rPr>
                        <a:t> da crise</a:t>
                      </a: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marL="0" marR="0" lvl="0" indent="0" algn="ctr" defTabSz="914400" rtl="0" eaLnBrk="1" fontAlgn="ctr" latinLnBrk="0" hangingPunct="1">
                        <a:lnSpc>
                          <a:spcPct val="100000"/>
                        </a:lnSpc>
                        <a:spcBef>
                          <a:spcPts val="300"/>
                        </a:spcBef>
                        <a:spcAft>
                          <a:spcPts val="300"/>
                        </a:spcAft>
                        <a:buClr>
                          <a:srgbClr val="000000"/>
                        </a:buClr>
                        <a:buSzTx/>
                        <a:buFont typeface="Arial"/>
                        <a:buNone/>
                        <a:tabLst/>
                        <a:defRPr/>
                      </a:pPr>
                      <a:r>
                        <a:rPr lang="pt-BR" sz="1100" b="0" i="0" u="none" strike="noStrike" dirty="0">
                          <a:solidFill>
                            <a:schemeClr val="tx1"/>
                          </a:solidFill>
                          <a:effectLst/>
                          <a:latin typeface="Poppins" pitchFamily="50" charset="0"/>
                          <a:cs typeface="Poppins" pitchFamily="50" charset="0"/>
                        </a:rPr>
                        <a:t>Portaria com diretrizes do leilão de reserva de capacidade</a:t>
                      </a: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98808141"/>
                  </a:ext>
                </a:extLst>
              </a:tr>
              <a:tr h="698831">
                <a:tc vMerge="1">
                  <a:txBody>
                    <a:bodyPr/>
                    <a:lstStyle/>
                    <a:p>
                      <a:endParaRPr lang="pt-BR"/>
                    </a:p>
                  </a:txBody>
                  <a:tcPr/>
                </a:tc>
                <a:tc>
                  <a:txBody>
                    <a:bodyPr/>
                    <a:lstStyle/>
                    <a:p>
                      <a:pPr algn="ctr" rtl="0" fontAlgn="ctr"/>
                      <a:r>
                        <a:rPr lang="pt-BR" sz="1100" b="0" i="0" u="none" strike="noStrike" dirty="0">
                          <a:solidFill>
                            <a:schemeClr val="tx1"/>
                          </a:solidFill>
                          <a:effectLst/>
                          <a:latin typeface="Poppins" pitchFamily="50" charset="0"/>
                          <a:cs typeface="Poppins" pitchFamily="50" charset="0"/>
                        </a:rPr>
                        <a:t>Implementar ações de mídia e comunicação para conscientização da sociedade</a:t>
                      </a:r>
                    </a:p>
                  </a:txBody>
                  <a:tcPr marL="4279" marR="4279" marT="4279"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Reunião com parlamentares</a:t>
                      </a:r>
                      <a:r>
                        <a:rPr lang="pt-BR" sz="1100" b="0" i="0" u="none" strike="noStrike" baseline="0" dirty="0">
                          <a:solidFill>
                            <a:schemeClr val="tx1"/>
                          </a:solidFill>
                          <a:effectLst/>
                          <a:latin typeface="Poppins" pitchFamily="50" charset="0"/>
                          <a:cs typeface="Poppins" pitchFamily="50" charset="0"/>
                        </a:rPr>
                        <a:t> e continuidade da campanha de mídia </a:t>
                      </a:r>
                      <a:endParaRPr lang="pt-BR" sz="1100" b="0" i="0" u="none" strike="noStrike" dirty="0">
                        <a:solidFill>
                          <a:schemeClr val="tx1"/>
                        </a:solidFill>
                        <a:effectLst/>
                        <a:latin typeface="Poppins" pitchFamily="50" charset="0"/>
                        <a:cs typeface="Poppins" pitchFamily="50" charset="0"/>
                      </a:endParaRP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spcBef>
                          <a:spcPts val="300"/>
                        </a:spcBef>
                        <a:spcAft>
                          <a:spcPts val="300"/>
                        </a:spcAft>
                      </a:pPr>
                      <a:r>
                        <a:rPr lang="pt-BR" sz="1100" b="0" i="0" u="none" strike="noStrike" baseline="0" dirty="0">
                          <a:solidFill>
                            <a:schemeClr val="tx1"/>
                          </a:solidFill>
                          <a:effectLst/>
                          <a:latin typeface="Poppins" pitchFamily="50" charset="0"/>
                          <a:cs typeface="Poppins" pitchFamily="50" charset="0"/>
                        </a:rPr>
                        <a:t>Lançamento da Pesquisa </a:t>
                      </a:r>
                      <a:r>
                        <a:rPr lang="pt-BR" sz="1100" b="0" i="0" u="none" strike="noStrike" baseline="0" dirty="0" err="1">
                          <a:solidFill>
                            <a:schemeClr val="tx1"/>
                          </a:solidFill>
                          <a:effectLst/>
                          <a:latin typeface="Poppins" pitchFamily="50" charset="0"/>
                          <a:cs typeface="Poppins" pitchFamily="50" charset="0"/>
                        </a:rPr>
                        <a:t>DataFolha</a:t>
                      </a:r>
                      <a:r>
                        <a:rPr lang="pt-BR" sz="1100" b="0" i="0" u="none" strike="noStrike" baseline="0" dirty="0">
                          <a:solidFill>
                            <a:schemeClr val="tx1"/>
                          </a:solidFill>
                          <a:effectLst/>
                          <a:latin typeface="Poppins" pitchFamily="50" charset="0"/>
                          <a:cs typeface="Poppins" pitchFamily="50" charset="0"/>
                        </a:rPr>
                        <a:t> na 1ª/sem de agosto</a:t>
                      </a:r>
                      <a:endParaRPr lang="pt-BR" sz="1100" b="0" i="0" u="none" strike="noStrike" dirty="0">
                        <a:solidFill>
                          <a:schemeClr val="tx1"/>
                        </a:solidFill>
                        <a:effectLst/>
                        <a:latin typeface="Poppins" pitchFamily="50" charset="0"/>
                        <a:cs typeface="Poppins" pitchFamily="50" charset="0"/>
                      </a:endParaRP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12087578"/>
                  </a:ext>
                </a:extLst>
              </a:tr>
              <a:tr h="551622">
                <a:tc rowSpan="2">
                  <a:txBody>
                    <a:bodyPr/>
                    <a:lstStyle/>
                    <a:p>
                      <a:pPr marR="0" algn="ctr" rtl="0" fontAlgn="ctr">
                        <a:lnSpc>
                          <a:spcPct val="100000"/>
                        </a:lnSpc>
                        <a:spcBef>
                          <a:spcPts val="300"/>
                        </a:spcBef>
                        <a:spcAft>
                          <a:spcPts val="300"/>
                        </a:spcAft>
                        <a:buClr>
                          <a:srgbClr val="000000"/>
                        </a:buClr>
                        <a:buFont typeface="Arial"/>
                      </a:pPr>
                      <a:r>
                        <a:rPr lang="pt-BR" sz="1100" b="0" i="0" u="none" strike="noStrike" kern="1200" cap="none" dirty="0">
                          <a:solidFill>
                            <a:schemeClr val="tx1"/>
                          </a:solidFill>
                          <a:effectLst/>
                          <a:latin typeface="Poppins" pitchFamily="50" charset="0"/>
                          <a:ea typeface="+mn-ea"/>
                          <a:cs typeface="Poppins" pitchFamily="50" charset="0"/>
                          <a:sym typeface="Arial"/>
                        </a:rPr>
                        <a:t>Fortalecer o comercializador varejista</a:t>
                      </a:r>
                    </a:p>
                  </a:txBody>
                  <a:tcPr marL="4279" marR="4279" marT="4279"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marR="0" algn="ctr" rtl="0" fontAlgn="ctr">
                        <a:lnSpc>
                          <a:spcPct val="100000"/>
                        </a:lnSpc>
                        <a:spcBef>
                          <a:spcPts val="300"/>
                        </a:spcBef>
                        <a:spcAft>
                          <a:spcPts val="300"/>
                        </a:spcAft>
                        <a:buClr>
                          <a:srgbClr val="000000"/>
                        </a:buClr>
                        <a:buFont typeface="Arial"/>
                      </a:pPr>
                      <a:r>
                        <a:rPr lang="pt-BR" sz="1100" b="0" i="0" u="none" strike="noStrike" kern="1200" cap="none" dirty="0">
                          <a:solidFill>
                            <a:schemeClr val="tx1"/>
                          </a:solidFill>
                          <a:effectLst/>
                          <a:latin typeface="Poppins" pitchFamily="50" charset="0"/>
                          <a:ea typeface="+mn-ea"/>
                          <a:cs typeface="Poppins" pitchFamily="50" charset="0"/>
                          <a:sym typeface="Arial"/>
                        </a:rPr>
                        <a:t>Atuar para fortalecer o Comercializador Varejista no Congresso</a:t>
                      </a:r>
                    </a:p>
                  </a:txBody>
                  <a:tcPr marL="4279" marR="4279" marT="4279"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rowSpan="2">
                  <a:txBody>
                    <a:bodyPr/>
                    <a:lstStyle/>
                    <a:p>
                      <a:pPr marR="0" algn="ctr" rtl="0" fontAlgn="ctr">
                        <a:lnSpc>
                          <a:spcPct val="100000"/>
                        </a:lnSpc>
                        <a:spcBef>
                          <a:spcPts val="300"/>
                        </a:spcBef>
                        <a:spcAft>
                          <a:spcPts val="300"/>
                        </a:spcAft>
                        <a:buClr>
                          <a:srgbClr val="000000"/>
                        </a:buClr>
                        <a:buFont typeface="Arial"/>
                      </a:pPr>
                      <a:r>
                        <a:rPr lang="pt-BR" sz="1100" b="0" i="0" u="none" strike="noStrike" kern="1200" cap="none" dirty="0">
                          <a:solidFill>
                            <a:schemeClr val="tx1"/>
                          </a:solidFill>
                          <a:effectLst/>
                          <a:latin typeface="Poppins" pitchFamily="50" charset="0"/>
                          <a:ea typeface="+mn-ea"/>
                          <a:cs typeface="Poppins" pitchFamily="50" charset="0"/>
                          <a:sym typeface="Arial"/>
                        </a:rPr>
                        <a:t>Atuação na Aneel sobre proposta </a:t>
                      </a:r>
                      <a:r>
                        <a:rPr lang="pt-BR" sz="1100" b="0" i="0" u="none" strike="noStrike" kern="1200" cap="none" dirty="0" err="1">
                          <a:solidFill>
                            <a:schemeClr val="tx1"/>
                          </a:solidFill>
                          <a:effectLst/>
                          <a:latin typeface="Poppins" pitchFamily="50" charset="0"/>
                          <a:ea typeface="+mn-ea"/>
                          <a:cs typeface="Poppins" pitchFamily="50" charset="0"/>
                          <a:sym typeface="Arial"/>
                        </a:rPr>
                        <a:t>Abraceel</a:t>
                      </a:r>
                      <a:r>
                        <a:rPr lang="pt-BR" sz="1100" b="0" i="0" u="none" strike="noStrike" kern="1200" cap="none" dirty="0">
                          <a:solidFill>
                            <a:schemeClr val="tx1"/>
                          </a:solidFill>
                          <a:effectLst/>
                          <a:latin typeface="Poppins" pitchFamily="50" charset="0"/>
                          <a:ea typeface="+mn-ea"/>
                          <a:cs typeface="Poppins" pitchFamily="50" charset="0"/>
                          <a:sym typeface="Arial"/>
                        </a:rPr>
                        <a:t> de fortalecimento do varejista</a:t>
                      </a: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rowSpan="2">
                  <a:txBody>
                    <a:bodyPr/>
                    <a:lstStyle/>
                    <a:p>
                      <a:pPr marR="0" algn="ctr" rtl="0" fontAlgn="ctr">
                        <a:lnSpc>
                          <a:spcPct val="100000"/>
                        </a:lnSpc>
                        <a:spcBef>
                          <a:spcPts val="300"/>
                        </a:spcBef>
                        <a:spcAft>
                          <a:spcPts val="300"/>
                        </a:spcAft>
                        <a:buClr>
                          <a:srgbClr val="000000"/>
                        </a:buClr>
                        <a:buFont typeface="Arial"/>
                      </a:pPr>
                      <a:r>
                        <a:rPr lang="pt-BR" sz="1100" b="0" i="0" u="none" strike="noStrike" kern="1200" cap="none" dirty="0">
                          <a:solidFill>
                            <a:schemeClr val="tx1"/>
                          </a:solidFill>
                          <a:effectLst/>
                          <a:latin typeface="Poppins" pitchFamily="50" charset="0"/>
                          <a:ea typeface="+mn-ea"/>
                          <a:cs typeface="Poppins" pitchFamily="50" charset="0"/>
                          <a:sym typeface="Arial"/>
                        </a:rPr>
                        <a:t>Acelerar abertura de consulta pública na Aneel</a:t>
                      </a: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847648">
                <a:tc vMerge="1">
                  <a:txBody>
                    <a:bodyPr/>
                    <a:lstStyle/>
                    <a:p>
                      <a:endParaRPr lang="pt-BR"/>
                    </a:p>
                  </a:txBody>
                  <a:tcP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marR="0" algn="ctr" rtl="0" fontAlgn="ctr">
                        <a:lnSpc>
                          <a:spcPct val="100000"/>
                        </a:lnSpc>
                        <a:spcBef>
                          <a:spcPts val="300"/>
                        </a:spcBef>
                        <a:spcAft>
                          <a:spcPts val="300"/>
                        </a:spcAft>
                        <a:buClr>
                          <a:srgbClr val="000000"/>
                        </a:buClr>
                        <a:buFont typeface="Arial"/>
                      </a:pPr>
                      <a:r>
                        <a:rPr lang="pt-BR" sz="1100" b="0" i="0" u="none" strike="noStrike" kern="1200" cap="none" dirty="0">
                          <a:solidFill>
                            <a:schemeClr val="tx1"/>
                          </a:solidFill>
                          <a:effectLst/>
                          <a:latin typeface="Poppins" pitchFamily="50" charset="0"/>
                          <a:ea typeface="+mn-ea"/>
                          <a:cs typeface="Poppins" pitchFamily="50" charset="0"/>
                          <a:sym typeface="Arial"/>
                        </a:rPr>
                        <a:t>Realizar estudo para identificar outros pontos de aprimoramentos: 1) Discutir e detalhar pontos críticos com os associados, propondo medidas de superação e 2) Avaliar contratação de consultoria especializada</a:t>
                      </a:r>
                    </a:p>
                  </a:txBody>
                  <a:tcPr marL="4279" marR="4279" marT="4279"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vMerge="1">
                  <a:txBody>
                    <a:bodyPr/>
                    <a:lstStyle/>
                    <a:p>
                      <a:pPr algn="ctr" rtl="0" fontAlgn="ctr"/>
                      <a:endParaRPr lang="pt-BR" sz="1050" b="1" i="0" u="none" strike="noStrike" dirty="0">
                        <a:solidFill>
                          <a:srgbClr val="000000"/>
                        </a:solidFill>
                        <a:effectLst/>
                        <a:latin typeface="Calibri" panose="020F0502020204030204" pitchFamily="34" charset="0"/>
                      </a:endParaRP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vMerge="1">
                  <a:txBody>
                    <a:bodyPr/>
                    <a:lstStyle/>
                    <a:p>
                      <a:pPr algn="ctr" rtl="0" fontAlgn="ctr"/>
                      <a:endParaRPr lang="pt-BR" sz="1050" b="1" i="0" u="none" strike="noStrike" dirty="0">
                        <a:solidFill>
                          <a:srgbClr val="000000"/>
                        </a:solidFill>
                        <a:effectLst/>
                        <a:latin typeface="Calibri" panose="020F0502020204030204" pitchFamily="34" charset="0"/>
                      </a:endParaRP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698831">
                <a:tc rowSpan="2">
                  <a:txBody>
                    <a:bodyPr/>
                    <a:lstStyle/>
                    <a:p>
                      <a:pPr algn="ctr" rtl="0" fontAlgn="ctr"/>
                      <a:r>
                        <a:rPr lang="pt-BR" sz="1100" b="0" i="0" u="none" strike="noStrike" dirty="0">
                          <a:solidFill>
                            <a:srgbClr val="000000"/>
                          </a:solidFill>
                          <a:effectLst/>
                          <a:latin typeface="Poppins" pitchFamily="50" charset="0"/>
                          <a:cs typeface="Poppins" pitchFamily="50" charset="0"/>
                        </a:rPr>
                        <a:t>Facilitar o processo de migração</a:t>
                      </a:r>
                    </a:p>
                  </a:txBody>
                  <a:tcPr marL="4279" marR="4279" marT="4279"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pt-BR" sz="1100" b="0" i="0" u="none" strike="noStrike" dirty="0">
                          <a:solidFill>
                            <a:schemeClr val="tx1"/>
                          </a:solidFill>
                          <a:effectLst/>
                          <a:latin typeface="Poppins" pitchFamily="50" charset="0"/>
                          <a:cs typeface="Poppins" pitchFamily="50" charset="0"/>
                        </a:rPr>
                        <a:t>Realizar estudo para identificar pontos críticos no processo de migração </a:t>
                      </a:r>
                    </a:p>
                  </a:txBody>
                  <a:tcPr marL="4279" marR="4279" marT="4279"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rowSpan="2">
                  <a:txBody>
                    <a:bodyPr/>
                    <a:lstStyle/>
                    <a:p>
                      <a:pPr algn="ctr" rtl="0" fontAlgn="ctr">
                        <a:spcBef>
                          <a:spcPts val="300"/>
                        </a:spcBef>
                        <a:spcAft>
                          <a:spcPts val="300"/>
                        </a:spcAft>
                      </a:pPr>
                      <a:r>
                        <a:rPr lang="pt-BR" sz="1100" b="0" i="0" u="none" strike="noStrike" baseline="0" dirty="0">
                          <a:solidFill>
                            <a:schemeClr val="tx1"/>
                          </a:solidFill>
                          <a:effectLst/>
                          <a:latin typeface="Poppins" pitchFamily="50" charset="0"/>
                          <a:cs typeface="Poppins" pitchFamily="50" charset="0"/>
                        </a:rPr>
                        <a:t>Atuação na Aneel sobre proposta </a:t>
                      </a:r>
                      <a:r>
                        <a:rPr lang="pt-BR" sz="1100" b="0" i="0" u="none" strike="noStrike" baseline="0" dirty="0" err="1">
                          <a:solidFill>
                            <a:schemeClr val="tx1"/>
                          </a:solidFill>
                          <a:effectLst/>
                          <a:latin typeface="Poppins" pitchFamily="50" charset="0"/>
                          <a:cs typeface="Poppins" pitchFamily="50" charset="0"/>
                        </a:rPr>
                        <a:t>Abraceel</a:t>
                      </a:r>
                      <a:r>
                        <a:rPr lang="pt-BR" sz="1100" b="0" i="0" u="none" strike="noStrike" baseline="0" dirty="0">
                          <a:solidFill>
                            <a:schemeClr val="tx1"/>
                          </a:solidFill>
                          <a:effectLst/>
                          <a:latin typeface="Poppins" pitchFamily="50" charset="0"/>
                          <a:cs typeface="Poppins" pitchFamily="50" charset="0"/>
                        </a:rPr>
                        <a:t> de aprimoramento da migração</a:t>
                      </a:r>
                      <a:endParaRPr lang="pt-BR" sz="1100" b="0" i="0" u="none" strike="noStrike" dirty="0">
                        <a:solidFill>
                          <a:schemeClr val="tx1"/>
                        </a:solidFill>
                        <a:effectLst/>
                        <a:latin typeface="Poppins" pitchFamily="50" charset="0"/>
                        <a:cs typeface="Poppins" pitchFamily="50" charset="0"/>
                      </a:endParaRP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rowSpan="2">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lang="pt-BR" sz="1100" b="0" i="0" u="none" strike="noStrike" baseline="0" dirty="0">
                          <a:solidFill>
                            <a:schemeClr val="tx1"/>
                          </a:solidFill>
                          <a:effectLst/>
                          <a:latin typeface="Poppins" pitchFamily="50" charset="0"/>
                          <a:cs typeface="Poppins" pitchFamily="50" charset="0"/>
                        </a:rPr>
                        <a:t>Workshop sobre o tema</a:t>
                      </a: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698831">
                <a:tc vMerge="1">
                  <a:txBody>
                    <a:bodyPr/>
                    <a:lstStyle/>
                    <a:p>
                      <a:endParaRPr lang="pt-BR"/>
                    </a:p>
                  </a:txBody>
                  <a:tcP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pt-BR" sz="1100" b="0" i="0" u="none" strike="noStrike" dirty="0">
                          <a:solidFill>
                            <a:schemeClr val="tx1"/>
                          </a:solidFill>
                          <a:effectLst/>
                          <a:latin typeface="Poppins" pitchFamily="50" charset="0"/>
                          <a:cs typeface="Poppins" pitchFamily="50" charset="0"/>
                        </a:rPr>
                        <a:t>Propor e atuar pela aprovação de medidas concretas para tornar o processo de migração mais simples</a:t>
                      </a:r>
                    </a:p>
                  </a:txBody>
                  <a:tcPr marL="4279" marR="4279" marT="4279"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vMerge="1">
                  <a:txBody>
                    <a:bodyPr/>
                    <a:lstStyle/>
                    <a:p>
                      <a:pPr algn="ctr" rtl="0" fontAlgn="ctr">
                        <a:spcBef>
                          <a:spcPts val="300"/>
                        </a:spcBef>
                        <a:spcAft>
                          <a:spcPts val="300"/>
                        </a:spcAft>
                      </a:pPr>
                      <a:endParaRPr lang="pt-BR" sz="1100" b="0" i="0" u="none" strike="noStrike" dirty="0">
                        <a:solidFill>
                          <a:schemeClr val="tx1"/>
                        </a:solidFill>
                        <a:effectLst/>
                        <a:latin typeface="Poppins" pitchFamily="50" charset="0"/>
                        <a:cs typeface="Poppins" pitchFamily="50" charset="0"/>
                      </a:endParaRP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vMerge="1">
                  <a:txBody>
                    <a:bodyPr/>
                    <a:lstStyle/>
                    <a:p>
                      <a:pPr algn="ctr" rtl="0" fontAlgn="ctr"/>
                      <a:endParaRPr lang="pt-BR" sz="1050" b="0" i="0" u="none" strike="noStrike" dirty="0">
                        <a:solidFill>
                          <a:srgbClr val="000000"/>
                        </a:solidFill>
                        <a:effectLst/>
                        <a:latin typeface="Calibri" panose="020F0502020204030204" pitchFamily="34" charset="0"/>
                      </a:endParaRPr>
                    </a:p>
                  </a:txBody>
                  <a:tcPr marL="4279" marR="4279" marT="427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sp>
        <p:nvSpPr>
          <p:cNvPr id="8" name="Fluxograma: Conector 7">
            <a:extLst>
              <a:ext uri="{FF2B5EF4-FFF2-40B4-BE49-F238E27FC236}">
                <a16:creationId xmlns:a16="http://schemas.microsoft.com/office/drawing/2014/main" id="{E282F460-6F69-41CE-B0E5-34AA39E03CA3}"/>
              </a:ext>
            </a:extLst>
          </p:cNvPr>
          <p:cNvSpPr/>
          <p:nvPr/>
        </p:nvSpPr>
        <p:spPr>
          <a:xfrm>
            <a:off x="11788697" y="1415799"/>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Fluxograma: Conector 11">
            <a:extLst>
              <a:ext uri="{FF2B5EF4-FFF2-40B4-BE49-F238E27FC236}">
                <a16:creationId xmlns:a16="http://schemas.microsoft.com/office/drawing/2014/main" id="{31418566-8198-4DA6-B0AF-2BC6A488B1F7}"/>
              </a:ext>
            </a:extLst>
          </p:cNvPr>
          <p:cNvSpPr/>
          <p:nvPr/>
        </p:nvSpPr>
        <p:spPr>
          <a:xfrm>
            <a:off x="11788697" y="3511813"/>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Fluxograma: Conector 12">
            <a:extLst>
              <a:ext uri="{FF2B5EF4-FFF2-40B4-BE49-F238E27FC236}">
                <a16:creationId xmlns:a16="http://schemas.microsoft.com/office/drawing/2014/main" id="{2E9C4BC5-45B7-42D8-BFBC-79D040BE7572}"/>
              </a:ext>
            </a:extLst>
          </p:cNvPr>
          <p:cNvSpPr/>
          <p:nvPr/>
        </p:nvSpPr>
        <p:spPr>
          <a:xfrm>
            <a:off x="11788695" y="4651955"/>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0" name="Picture 2" descr="Semáforo - Download Vetores Gratis, Desenhos de Vetor, Modelos e Clipart">
            <a:extLst>
              <a:ext uri="{FF2B5EF4-FFF2-40B4-BE49-F238E27FC236}">
                <a16:creationId xmlns:a16="http://schemas.microsoft.com/office/drawing/2014/main" id="{65B00869-EBB8-41D4-8EAB-6E3828582A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6917" y="42261"/>
            <a:ext cx="635057" cy="598358"/>
          </a:xfrm>
          <a:prstGeom prst="rect">
            <a:avLst/>
          </a:prstGeom>
          <a:noFill/>
          <a:extLst>
            <a:ext uri="{909E8E84-426E-40DD-AFC4-6F175D3DCCD1}">
              <a14:hiddenFill xmlns:a14="http://schemas.microsoft.com/office/drawing/2010/main">
                <a:solidFill>
                  <a:srgbClr val="FFFFFF"/>
                </a:solidFill>
              </a14:hiddenFill>
            </a:ext>
          </a:extLst>
        </p:spPr>
      </p:pic>
      <p:sp>
        <p:nvSpPr>
          <p:cNvPr id="21" name="CaixaDeTexto 20">
            <a:extLst>
              <a:ext uri="{FF2B5EF4-FFF2-40B4-BE49-F238E27FC236}">
                <a16:creationId xmlns:a16="http://schemas.microsoft.com/office/drawing/2014/main" id="{E36FB14B-F29F-4F90-A310-4E7F59932E09}"/>
              </a:ext>
            </a:extLst>
          </p:cNvPr>
          <p:cNvSpPr txBox="1"/>
          <p:nvPr/>
        </p:nvSpPr>
        <p:spPr>
          <a:xfrm flipH="1">
            <a:off x="9724490" y="30986"/>
            <a:ext cx="1412243" cy="646331"/>
          </a:xfrm>
          <a:prstGeom prst="rect">
            <a:avLst/>
          </a:prstGeom>
          <a:noFill/>
        </p:spPr>
        <p:txBody>
          <a:bodyPr wrap="square" rtlCol="0">
            <a:spAutoFit/>
          </a:bodyPr>
          <a:lstStyle/>
          <a:p>
            <a:r>
              <a:rPr lang="pt-BR" sz="1200" dirty="0">
                <a:latin typeface="Poppins" pitchFamily="50" charset="0"/>
                <a:cs typeface="Poppins" pitchFamily="50" charset="0"/>
              </a:rPr>
              <a:t>Atrasada</a:t>
            </a:r>
          </a:p>
          <a:p>
            <a:r>
              <a:rPr lang="pt-BR" sz="1200" dirty="0">
                <a:latin typeface="Poppins" pitchFamily="50" charset="0"/>
                <a:cs typeface="Poppins" pitchFamily="50" charset="0"/>
              </a:rPr>
              <a:t>Atenção</a:t>
            </a:r>
          </a:p>
          <a:p>
            <a:r>
              <a:rPr lang="pt-BR" sz="1200" dirty="0">
                <a:latin typeface="Poppins" pitchFamily="50" charset="0"/>
                <a:cs typeface="Poppins" pitchFamily="50" charset="0"/>
              </a:rPr>
              <a:t>Avançada</a:t>
            </a:r>
          </a:p>
        </p:txBody>
      </p:sp>
      <p:sp>
        <p:nvSpPr>
          <p:cNvPr id="18" name="Google Shape;40;p8"/>
          <p:cNvSpPr txBox="1"/>
          <p:nvPr/>
        </p:nvSpPr>
        <p:spPr>
          <a:xfrm>
            <a:off x="2247900" y="169506"/>
            <a:ext cx="7048499" cy="507811"/>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en-US" sz="3000" b="1" kern="0" dirty="0" err="1">
                <a:solidFill>
                  <a:srgbClr val="000000"/>
                </a:solidFill>
                <a:latin typeface="Poppins"/>
                <a:ea typeface="Poppins"/>
                <a:cs typeface="Poppins"/>
                <a:sym typeface="Poppins"/>
              </a:rPr>
              <a:t>Acompanhamento</a:t>
            </a:r>
            <a:r>
              <a:rPr lang="en-US" sz="3000" b="1" kern="0" dirty="0">
                <a:solidFill>
                  <a:srgbClr val="000000"/>
                </a:solidFill>
                <a:latin typeface="Poppins"/>
                <a:ea typeface="Poppins"/>
                <a:cs typeface="Poppins"/>
                <a:sym typeface="Poppins"/>
              </a:rPr>
              <a:t> de Metas</a:t>
            </a:r>
            <a:endParaRPr sz="700" kern="0" dirty="0">
              <a:solidFill>
                <a:srgbClr val="000000"/>
              </a:solidFill>
              <a:latin typeface="Arial"/>
              <a:cs typeface="Arial"/>
              <a:sym typeface="Arial"/>
            </a:endParaRPr>
          </a:p>
        </p:txBody>
      </p:sp>
      <p:sp>
        <p:nvSpPr>
          <p:cNvPr id="19" name="Fluxograma: Conector 18">
            <a:extLst>
              <a:ext uri="{FF2B5EF4-FFF2-40B4-BE49-F238E27FC236}">
                <a16:creationId xmlns:a16="http://schemas.microsoft.com/office/drawing/2014/main" id="{AFFAE819-E20B-414C-BC95-460A1949E69C}"/>
              </a:ext>
            </a:extLst>
          </p:cNvPr>
          <p:cNvSpPr/>
          <p:nvPr/>
        </p:nvSpPr>
        <p:spPr>
          <a:xfrm>
            <a:off x="11788696" y="6021911"/>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Fluxograma: Conector 10">
            <a:extLst>
              <a:ext uri="{FF2B5EF4-FFF2-40B4-BE49-F238E27FC236}">
                <a16:creationId xmlns:a16="http://schemas.microsoft.com/office/drawing/2014/main" id="{31418566-8198-4DA6-B0AF-2BC6A488B1F7}"/>
              </a:ext>
            </a:extLst>
          </p:cNvPr>
          <p:cNvSpPr/>
          <p:nvPr/>
        </p:nvSpPr>
        <p:spPr>
          <a:xfrm>
            <a:off x="11788694" y="2790453"/>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Fluxograma: Conector 13">
            <a:extLst>
              <a:ext uri="{FF2B5EF4-FFF2-40B4-BE49-F238E27FC236}">
                <a16:creationId xmlns:a16="http://schemas.microsoft.com/office/drawing/2014/main" id="{E282F460-6F69-41CE-B0E5-34AA39E03CA3}"/>
              </a:ext>
            </a:extLst>
          </p:cNvPr>
          <p:cNvSpPr/>
          <p:nvPr/>
        </p:nvSpPr>
        <p:spPr>
          <a:xfrm>
            <a:off x="11788693" y="2059783"/>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46010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74D8F239-F0D8-4944-9EB7-D478EFA4159D}"/>
              </a:ext>
            </a:extLst>
          </p:cNvPr>
          <p:cNvGraphicFramePr>
            <a:graphicFrameLocks noGrp="1"/>
          </p:cNvGraphicFramePr>
          <p:nvPr>
            <p:extLst>
              <p:ext uri="{D42A27DB-BD31-4B8C-83A1-F6EECF244321}">
                <p14:modId xmlns:p14="http://schemas.microsoft.com/office/powerpoint/2010/main" val="4160622114"/>
              </p:ext>
            </p:extLst>
          </p:nvPr>
        </p:nvGraphicFramePr>
        <p:xfrm>
          <a:off x="202520" y="685920"/>
          <a:ext cx="11465605" cy="6019679"/>
        </p:xfrm>
        <a:graphic>
          <a:graphicData uri="http://schemas.openxmlformats.org/drawingml/2006/table">
            <a:tbl>
              <a:tblPr/>
              <a:tblGrid>
                <a:gridCol w="1374274">
                  <a:extLst>
                    <a:ext uri="{9D8B030D-6E8A-4147-A177-3AD203B41FA5}">
                      <a16:colId xmlns:a16="http://schemas.microsoft.com/office/drawing/2014/main" val="738384048"/>
                    </a:ext>
                  </a:extLst>
                </a:gridCol>
                <a:gridCol w="2848902">
                  <a:extLst>
                    <a:ext uri="{9D8B030D-6E8A-4147-A177-3AD203B41FA5}">
                      <a16:colId xmlns:a16="http://schemas.microsoft.com/office/drawing/2014/main" val="300445978"/>
                    </a:ext>
                  </a:extLst>
                </a:gridCol>
                <a:gridCol w="4636008">
                  <a:extLst>
                    <a:ext uri="{9D8B030D-6E8A-4147-A177-3AD203B41FA5}">
                      <a16:colId xmlns:a16="http://schemas.microsoft.com/office/drawing/2014/main" val="1140264468"/>
                    </a:ext>
                  </a:extLst>
                </a:gridCol>
                <a:gridCol w="2606421">
                  <a:extLst>
                    <a:ext uri="{9D8B030D-6E8A-4147-A177-3AD203B41FA5}">
                      <a16:colId xmlns:a16="http://schemas.microsoft.com/office/drawing/2014/main" val="1347093459"/>
                    </a:ext>
                  </a:extLst>
                </a:gridCol>
              </a:tblGrid>
              <a:tr h="345274">
                <a:tc gridSpan="4">
                  <a:txBody>
                    <a:bodyPr/>
                    <a:lstStyle/>
                    <a:p>
                      <a:pPr algn="ctr" fontAlgn="b"/>
                      <a:r>
                        <a:rPr lang="pt-BR" sz="1600" b="1" i="0" u="none" strike="noStrike" dirty="0">
                          <a:solidFill>
                            <a:srgbClr val="FFFFFF"/>
                          </a:solidFill>
                          <a:effectLst/>
                          <a:latin typeface="Poppins" pitchFamily="50" charset="0"/>
                          <a:cs typeface="Poppins" pitchFamily="50" charset="0"/>
                        </a:rPr>
                        <a:t>BANDEIRA 2:  FORMAÇÃO DE PREÇOS</a:t>
                      </a:r>
                    </a:p>
                  </a:txBody>
                  <a:tcPr marL="4254" marR="4254" marT="4254" marB="0" anchor="ctr">
                    <a:lnL>
                      <a:noFill/>
                    </a:lnL>
                    <a:lnR>
                      <a:noFill/>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c hMerge="1">
                  <a:txBody>
                    <a:bodyPr/>
                    <a:lstStyle/>
                    <a:p>
                      <a:endParaRPr lang="pt-BR"/>
                    </a:p>
                  </a:txBody>
                  <a:tcPr>
                    <a:lnL w="12700" cmpd="sng">
                      <a:noFill/>
                      <a:prstDash val="solid"/>
                    </a:lnL>
                  </a:tcPr>
                </a:tc>
                <a:tc hMerge="1">
                  <a:txBody>
                    <a:bodyPr/>
                    <a:lstStyle/>
                    <a:p>
                      <a:endParaRPr lang="pt-BR"/>
                    </a:p>
                  </a:txBody>
                  <a:tcPr>
                    <a:lnL w="12700" cmpd="sng">
                      <a:noFill/>
                      <a:prstDash val="solid"/>
                    </a:lnL>
                  </a:tcPr>
                </a:tc>
                <a:tc hMerge="1">
                  <a:txBody>
                    <a:bodyPr/>
                    <a:lstStyle/>
                    <a:p>
                      <a:pPr algn="ctr" fontAlgn="b"/>
                      <a:endParaRPr lang="pt-BR" sz="1200" b="1" i="0" u="none" strike="noStrike" dirty="0">
                        <a:solidFill>
                          <a:srgbClr val="FFFFFF"/>
                        </a:solidFill>
                        <a:effectLst/>
                        <a:latin typeface="Calibri" panose="020F0502020204030204" pitchFamily="34" charset="0"/>
                      </a:endParaRPr>
                    </a:p>
                  </a:txBody>
                  <a:tcPr marL="4254" marR="4254" marT="4254" marB="0" anchor="ctr">
                    <a:lnL>
                      <a:noFill/>
                    </a:lnL>
                    <a:lnR>
                      <a:noFill/>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788582589"/>
                  </a:ext>
                </a:extLst>
              </a:tr>
              <a:tr h="252566">
                <a:tc>
                  <a:txBody>
                    <a:bodyPr/>
                    <a:lstStyle/>
                    <a:p>
                      <a:pPr algn="ctr" rtl="0" fontAlgn="ctr"/>
                      <a:r>
                        <a:rPr lang="pt-BR" sz="1050" b="1" i="0" u="none" strike="noStrike" kern="1200" dirty="0">
                          <a:solidFill>
                            <a:srgbClr val="FFFFFF"/>
                          </a:solidFill>
                          <a:effectLst/>
                          <a:latin typeface="Poppins" pitchFamily="50" charset="0"/>
                          <a:ea typeface="+mn-ea"/>
                          <a:cs typeface="Poppins" pitchFamily="50" charset="0"/>
                        </a:rPr>
                        <a:t>Metas </a:t>
                      </a:r>
                    </a:p>
                  </a:txBody>
                  <a:tcPr marL="4254" marR="4254" marT="42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a:r>
                        <a:rPr lang="pt-BR" sz="1050" b="1" i="0" u="none" strike="noStrike" dirty="0">
                          <a:solidFill>
                            <a:schemeClr val="bg1"/>
                          </a:solidFill>
                          <a:effectLst/>
                          <a:latin typeface="Poppins" pitchFamily="50" charset="0"/>
                          <a:cs typeface="Poppins" pitchFamily="50" charset="0"/>
                        </a:rPr>
                        <a:t>Atividade</a:t>
                      </a:r>
                      <a:endParaRPr lang="pt-BR" dirty="0">
                        <a:solidFill>
                          <a:schemeClr val="bg1"/>
                        </a:solidFill>
                        <a:latin typeface="Poppins" pitchFamily="50" charset="0"/>
                        <a:cs typeface="Poppins" pitchFamily="50" charset="0"/>
                      </a:endParaRPr>
                    </a:p>
                  </a:txBody>
                  <a:tcPr marL="4254" marR="4254" marT="42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a:r>
                        <a:rPr lang="pt-BR" sz="1050" b="1" i="0" u="none" strike="noStrike" dirty="0">
                          <a:solidFill>
                            <a:srgbClr val="FFFFFF"/>
                          </a:solidFill>
                          <a:effectLst/>
                          <a:latin typeface="Poppins" pitchFamily="50" charset="0"/>
                          <a:cs typeface="Poppins" pitchFamily="50" charset="0"/>
                        </a:rPr>
                        <a:t>Principais resultados </a:t>
                      </a:r>
                      <a:endParaRPr lang="pt-BR" sz="2400" dirty="0">
                        <a:latin typeface="Poppins" pitchFamily="50" charset="0"/>
                        <a:cs typeface="Poppins" pitchFamily="50" charset="0"/>
                      </a:endParaRPr>
                    </a:p>
                  </a:txBody>
                  <a:tcPr marL="4254" marR="4254" marT="42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a:r>
                        <a:rPr lang="pt-BR" sz="1050" b="1" i="0" u="none" strike="noStrike" dirty="0">
                          <a:solidFill>
                            <a:srgbClr val="FFFFFF"/>
                          </a:solidFill>
                          <a:effectLst/>
                          <a:latin typeface="Poppins" pitchFamily="50" charset="0"/>
                          <a:cs typeface="Poppins" pitchFamily="50" charset="0"/>
                        </a:rPr>
                        <a:t>Próximos passos</a:t>
                      </a:r>
                      <a:endParaRPr lang="pt-BR" sz="2400" dirty="0">
                        <a:latin typeface="Poppins" pitchFamily="50" charset="0"/>
                        <a:cs typeface="Poppins" pitchFamily="50" charset="0"/>
                      </a:endParaRPr>
                    </a:p>
                  </a:txBody>
                  <a:tcPr marL="4254" marR="4254" marT="42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846121471"/>
                  </a:ext>
                </a:extLst>
              </a:tr>
              <a:tr h="744618">
                <a:tc rowSpan="3">
                  <a:txBody>
                    <a:bodyPr/>
                    <a:lstStyle/>
                    <a:p>
                      <a:pPr algn="ctr" rtl="0" fontAlgn="ctr"/>
                      <a:r>
                        <a:rPr lang="pt-BR" sz="1100" b="0" i="0" u="none" strike="noStrike" dirty="0">
                          <a:solidFill>
                            <a:srgbClr val="000000"/>
                          </a:solidFill>
                          <a:effectLst/>
                          <a:latin typeface="Poppins" pitchFamily="50" charset="0"/>
                          <a:cs typeface="Poppins" pitchFamily="50" charset="0"/>
                        </a:rPr>
                        <a:t>Realizar Estudo para Aprimorar a Formação de Preços por Modelo</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a:r>
                        <a:rPr lang="pt-BR" sz="1100" b="0" i="0" u="none" strike="noStrike" dirty="0">
                          <a:solidFill>
                            <a:schemeClr val="tx1"/>
                          </a:solidFill>
                          <a:effectLst/>
                          <a:latin typeface="Poppins" pitchFamily="50" charset="0"/>
                          <a:cs typeface="Poppins" pitchFamily="50" charset="0"/>
                        </a:rPr>
                        <a:t>Elaborar Estudo para identificar principais benefícios e desafios na formação de preços por modelos</a:t>
                      </a:r>
                      <a:endParaRPr lang="pt-BR" sz="1100" b="0" dirty="0">
                        <a:solidFill>
                          <a:schemeClr val="tx1"/>
                        </a:solidFill>
                        <a:latin typeface="Poppins" pitchFamily="50" charset="0"/>
                        <a:cs typeface="Poppins" pitchFamily="50" charset="0"/>
                      </a:endParaRPr>
                    </a:p>
                  </a:txBody>
                  <a:tcPr marL="4254" marR="4254" marT="4254"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rowSpan="3">
                  <a:txBody>
                    <a:bodyPr/>
                    <a:lstStyle/>
                    <a:p>
                      <a:pPr 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Atuação</a:t>
                      </a:r>
                      <a:r>
                        <a:rPr lang="pt-BR" sz="1100" b="0" i="0" u="none" strike="noStrike" baseline="0" dirty="0">
                          <a:solidFill>
                            <a:schemeClr val="tx1"/>
                          </a:solidFill>
                          <a:effectLst/>
                          <a:latin typeface="Poppins" pitchFamily="50" charset="0"/>
                          <a:cs typeface="Poppins" pitchFamily="50" charset="0"/>
                        </a:rPr>
                        <a:t> junto à CPAMP sobre mudança nos modelos</a:t>
                      </a:r>
                    </a:p>
                    <a:p>
                      <a:pPr algn="ctr">
                        <a:spcBef>
                          <a:spcPts val="300"/>
                        </a:spcBef>
                        <a:spcAft>
                          <a:spcPts val="300"/>
                        </a:spcAft>
                      </a:pPr>
                      <a:r>
                        <a:rPr lang="pt-BR" sz="1100" b="0" i="0" u="none" strike="noStrike" baseline="0" dirty="0">
                          <a:solidFill>
                            <a:schemeClr val="tx1"/>
                          </a:solidFill>
                          <a:effectLst/>
                          <a:latin typeface="Poppins" pitchFamily="50" charset="0"/>
                          <a:cs typeface="Poppins" pitchFamily="50" charset="0"/>
                        </a:rPr>
                        <a:t>Reunião de alinhamento com PSR sobre estudo dos modelos</a:t>
                      </a:r>
                      <a:endParaRPr lang="pt-BR" sz="1100" b="0" i="0" u="none" strike="noStrike" dirty="0">
                        <a:solidFill>
                          <a:schemeClr val="tx1"/>
                        </a:solidFill>
                        <a:effectLst/>
                        <a:latin typeface="Poppins" pitchFamily="50" charset="0"/>
                        <a:cs typeface="Poppins" pitchFamily="50" charset="0"/>
                      </a:endParaRPr>
                    </a:p>
                  </a:txBody>
                  <a:tcPr marL="4254" marR="4254" marT="42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rowSpan="3">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pt-BR" sz="1100" b="0" dirty="0">
                          <a:solidFill>
                            <a:schemeClr val="tx1"/>
                          </a:solidFill>
                          <a:latin typeface="Poppins" pitchFamily="50" charset="0"/>
                          <a:cs typeface="Poppins" pitchFamily="50" charset="0"/>
                        </a:rPr>
                        <a:t>Decisão CPAMP até 31/</a:t>
                      </a:r>
                      <a:r>
                        <a:rPr lang="pt-BR" sz="1100" b="0" dirty="0" err="1">
                          <a:solidFill>
                            <a:schemeClr val="tx1"/>
                          </a:solidFill>
                          <a:latin typeface="Poppins" pitchFamily="50" charset="0"/>
                          <a:cs typeface="Poppins" pitchFamily="50" charset="0"/>
                        </a:rPr>
                        <a:t>jul</a:t>
                      </a:r>
                      <a:endParaRPr lang="pt-BR" sz="1100" b="0" dirty="0">
                        <a:solidFill>
                          <a:schemeClr val="tx1"/>
                        </a:solidFill>
                        <a:latin typeface="Poppins" pitchFamily="50" charset="0"/>
                        <a:cs typeface="Poppins" pitchFamily="50" charset="0"/>
                      </a:endParaRPr>
                    </a:p>
                    <a:p>
                      <a:pPr marL="0" marR="0" lvl="0" indent="0" algn="ctr" defTabSz="914400" rtl="0" eaLnBrk="1" fontAlgn="auto" latinLnBrk="0" hangingPunct="1">
                        <a:lnSpc>
                          <a:spcPct val="100000"/>
                        </a:lnSpc>
                        <a:spcBef>
                          <a:spcPts val="300"/>
                        </a:spcBef>
                        <a:spcAft>
                          <a:spcPts val="300"/>
                        </a:spcAft>
                        <a:buClrTx/>
                        <a:buSzTx/>
                        <a:buFontTx/>
                        <a:buNone/>
                        <a:tabLst/>
                        <a:defRPr/>
                      </a:pPr>
                      <a:r>
                        <a:rPr lang="pt-BR" sz="1100" b="0" dirty="0">
                          <a:solidFill>
                            <a:schemeClr val="tx1"/>
                          </a:solidFill>
                          <a:latin typeface="Poppins" pitchFamily="50" charset="0"/>
                          <a:cs typeface="Poppins" pitchFamily="50" charset="0"/>
                        </a:rPr>
                        <a:t>PSR realizará entrevistas</a:t>
                      </a:r>
                      <a:r>
                        <a:rPr lang="pt-BR" sz="1100" b="0" baseline="0" dirty="0">
                          <a:solidFill>
                            <a:schemeClr val="tx1"/>
                          </a:solidFill>
                          <a:latin typeface="Poppins" pitchFamily="50" charset="0"/>
                          <a:cs typeface="Poppins" pitchFamily="50" charset="0"/>
                        </a:rPr>
                        <a:t> e reunião de nivelamento com associados</a:t>
                      </a:r>
                      <a:endParaRPr lang="pt-BR" sz="1100" b="0" dirty="0">
                        <a:solidFill>
                          <a:schemeClr val="tx1"/>
                        </a:solidFill>
                        <a:latin typeface="Poppins" pitchFamily="50" charset="0"/>
                        <a:cs typeface="Poppins" pitchFamily="50" charset="0"/>
                      </a:endParaRPr>
                    </a:p>
                  </a:txBody>
                  <a:tcPr marL="4254" marR="4254" marT="4254"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072465880"/>
                  </a:ext>
                </a:extLst>
              </a:tr>
              <a:tr h="744618">
                <a:tc vMerge="1">
                  <a:txBody>
                    <a:bodyPr/>
                    <a:lstStyle/>
                    <a:p>
                      <a:endParaRPr lang="pt-BR"/>
                    </a:p>
                  </a:txBody>
                  <a:tcPr/>
                </a:tc>
                <a:tc>
                  <a:txBody>
                    <a:bodyPr/>
                    <a:lstStyle/>
                    <a:p>
                      <a:pPr algn="ctr"/>
                      <a:r>
                        <a:rPr lang="pt-BR" sz="1100" b="0" i="0" u="none" strike="noStrike" dirty="0">
                          <a:solidFill>
                            <a:schemeClr val="tx1"/>
                          </a:solidFill>
                          <a:effectLst/>
                          <a:latin typeface="Poppins" pitchFamily="50" charset="0"/>
                          <a:cs typeface="Poppins" pitchFamily="50" charset="0"/>
                        </a:rPr>
                        <a:t>Identificar principais divergências dos resultados dos modelos com a operação real do sistema </a:t>
                      </a:r>
                      <a:endParaRPr lang="pt-BR" sz="1100" b="0" dirty="0">
                        <a:solidFill>
                          <a:schemeClr val="tx1"/>
                        </a:solidFill>
                        <a:latin typeface="Poppins" pitchFamily="50" charset="0"/>
                        <a:cs typeface="Poppins" pitchFamily="50" charset="0"/>
                      </a:endParaRPr>
                    </a:p>
                  </a:txBody>
                  <a:tcPr marL="4254" marR="4254" marT="4254"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vMerge="1">
                  <a:txBody>
                    <a:bodyPr/>
                    <a:lstStyle/>
                    <a:p>
                      <a:pPr algn="ctr"/>
                      <a:r>
                        <a:rPr lang="pt-BR" sz="1050" b="1" i="0" u="none" strike="noStrike" dirty="0">
                          <a:solidFill>
                            <a:srgbClr val="000000"/>
                          </a:solidFill>
                          <a:effectLst/>
                          <a:latin typeface="Calibri" panose="020F0502020204030204" pitchFamily="34" charset="0"/>
                        </a:rPr>
                        <a:t> -</a:t>
                      </a:r>
                      <a:endParaRPr lang="pt-BR" sz="2400" b="1" dirty="0"/>
                    </a:p>
                  </a:txBody>
                  <a:tcPr marL="4254" marR="4254" marT="4254" marB="0" anchor="ctr">
                    <a:lnL w="1270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vMerge="1">
                  <a:txBody>
                    <a:bodyPr/>
                    <a:lstStyle/>
                    <a:p>
                      <a:endParaRPr lang="pt-BR"/>
                    </a:p>
                  </a:txBody>
                  <a:tcPr/>
                </a:tc>
                <a:extLst>
                  <a:ext uri="{0D108BD9-81ED-4DB2-BD59-A6C34878D82A}">
                    <a16:rowId xmlns:a16="http://schemas.microsoft.com/office/drawing/2014/main" val="1334303340"/>
                  </a:ext>
                </a:extLst>
              </a:tr>
              <a:tr h="498592">
                <a:tc vMerge="1">
                  <a:txBody>
                    <a:bodyPr/>
                    <a:lstStyle/>
                    <a:p>
                      <a:endParaRPr lang="pt-BR"/>
                    </a:p>
                  </a:txBody>
                  <a:tcPr/>
                </a:tc>
                <a:tc>
                  <a:txBody>
                    <a:bodyPr/>
                    <a:lstStyle/>
                    <a:p>
                      <a:pPr algn="ctr"/>
                      <a:r>
                        <a:rPr lang="pt-BR" sz="1100" b="0" i="0" u="none" strike="noStrike" dirty="0">
                          <a:solidFill>
                            <a:schemeClr val="tx1"/>
                          </a:solidFill>
                          <a:effectLst/>
                          <a:latin typeface="Poppins" pitchFamily="50" charset="0"/>
                          <a:cs typeface="Poppins" pitchFamily="50" charset="0"/>
                        </a:rPr>
                        <a:t>Elaborar um Plano de Ação para </a:t>
                      </a:r>
                    </a:p>
                    <a:p>
                      <a:pPr algn="ctr"/>
                      <a:r>
                        <a:rPr lang="pt-BR" sz="1100" b="0" i="0" u="none" strike="noStrike" dirty="0">
                          <a:solidFill>
                            <a:schemeClr val="tx1"/>
                          </a:solidFill>
                          <a:effectLst/>
                          <a:latin typeface="Poppins" pitchFamily="50" charset="0"/>
                          <a:cs typeface="Poppins" pitchFamily="50" charset="0"/>
                        </a:rPr>
                        <a:t>aumentar a robustez dos modelos</a:t>
                      </a:r>
                      <a:endParaRPr lang="pt-BR" sz="1100" b="0" dirty="0">
                        <a:solidFill>
                          <a:schemeClr val="tx1"/>
                        </a:solidFill>
                        <a:latin typeface="Poppins" pitchFamily="50" charset="0"/>
                        <a:cs typeface="Poppins" pitchFamily="50" charset="0"/>
                      </a:endParaRP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vMerge="1">
                  <a:txBody>
                    <a:bodyPr/>
                    <a:lstStyle/>
                    <a:p>
                      <a:pPr algn="ctr"/>
                      <a:r>
                        <a:rPr lang="pt-BR" sz="1050" b="1" i="0" u="none" strike="noStrike" dirty="0">
                          <a:solidFill>
                            <a:srgbClr val="000000"/>
                          </a:solidFill>
                          <a:effectLst/>
                          <a:latin typeface="Calibri" panose="020F0502020204030204" pitchFamily="34" charset="0"/>
                        </a:rPr>
                        <a:t> -</a:t>
                      </a:r>
                      <a:endParaRPr lang="pt-BR" sz="2400" b="1" dirty="0"/>
                    </a:p>
                  </a:txBody>
                  <a:tcPr marL="4254" marR="4254" marT="4254"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vMerge="1">
                  <a:txBody>
                    <a:bodyPr/>
                    <a:lstStyle/>
                    <a:p>
                      <a:endParaRPr lang="pt-BR"/>
                    </a:p>
                  </a:txBody>
                  <a:tcPr/>
                </a:tc>
                <a:extLst>
                  <a:ext uri="{0D108BD9-81ED-4DB2-BD59-A6C34878D82A}">
                    <a16:rowId xmlns:a16="http://schemas.microsoft.com/office/drawing/2014/main" val="2841855881"/>
                  </a:ext>
                </a:extLst>
              </a:tr>
              <a:tr h="1353825">
                <a:tc rowSpan="2">
                  <a:txBody>
                    <a:bodyPr/>
                    <a:lstStyle/>
                    <a:p>
                      <a:pPr algn="ctr" rtl="0" fontAlgn="ctr"/>
                      <a:r>
                        <a:rPr lang="pt-BR" sz="1100" b="0" i="0" u="none" strike="noStrike" dirty="0">
                          <a:solidFill>
                            <a:srgbClr val="000000"/>
                          </a:solidFill>
                          <a:effectLst/>
                          <a:latin typeface="Poppins" pitchFamily="50" charset="0"/>
                          <a:cs typeface="Poppins" pitchFamily="50" charset="0"/>
                        </a:rPr>
                        <a:t>Elevar a Transparência do Cálculo do PLD</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pt-BR" sz="1100" b="0" i="0" u="none" strike="noStrike" dirty="0">
                          <a:solidFill>
                            <a:schemeClr val="tx1"/>
                          </a:solidFill>
                          <a:effectLst/>
                          <a:latin typeface="Poppins" pitchFamily="50" charset="0"/>
                          <a:cs typeface="Poppins" pitchFamily="50" charset="0"/>
                        </a:rPr>
                        <a:t>Mapear processo de formação de preços, identificando etapas críticas e mais suscetíveis ao risco de intervenção humana</a:t>
                      </a:r>
                      <a:endParaRPr lang="pt-BR" sz="1100" b="0" dirty="0">
                        <a:solidFill>
                          <a:schemeClr val="tx1"/>
                        </a:solidFill>
                        <a:latin typeface="Poppins" pitchFamily="50" charset="0"/>
                        <a:cs typeface="Poppins" pitchFamily="50" charset="0"/>
                      </a:endParaRP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pPr>
                      <a:r>
                        <a:rPr lang="pt-BR" sz="1100" b="0" i="0" u="none" strike="noStrike" baseline="0" dirty="0">
                          <a:solidFill>
                            <a:schemeClr val="tx1"/>
                          </a:solidFill>
                          <a:effectLst/>
                          <a:latin typeface="Poppins" pitchFamily="50" charset="0"/>
                          <a:cs typeface="Poppins" pitchFamily="50" charset="0"/>
                        </a:rPr>
                        <a:t>Atuação junto à Aneel na representação das usinas do ACL sem obras iniciadas</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pPr>
                      <a:r>
                        <a:rPr lang="pt-BR" sz="1100" b="0" i="0" u="none" strike="noStrike" baseline="0" dirty="0">
                          <a:solidFill>
                            <a:schemeClr val="tx1"/>
                          </a:solidFill>
                          <a:effectLst/>
                          <a:latin typeface="Poppins" pitchFamily="50" charset="0"/>
                          <a:cs typeface="Poppins" pitchFamily="50" charset="0"/>
                        </a:rPr>
                        <a:t>Abertura de consulta pública Aneel</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0128299"/>
                  </a:ext>
                </a:extLst>
              </a:tr>
              <a:tr h="2080186">
                <a:tc vMerge="1">
                  <a:txBody>
                    <a:bodyPr/>
                    <a:lstStyle/>
                    <a:p>
                      <a:endParaRPr lang="pt-BR"/>
                    </a:p>
                  </a:txBody>
                  <a:tcPr/>
                </a:tc>
                <a:tc>
                  <a:txBody>
                    <a:bodyPr/>
                    <a:lstStyle/>
                    <a:p>
                      <a:pPr algn="ctr"/>
                      <a:r>
                        <a:rPr lang="pt-BR" sz="1100" b="0" i="0" u="none" strike="noStrike" dirty="0">
                          <a:solidFill>
                            <a:schemeClr val="tx1"/>
                          </a:solidFill>
                          <a:effectLst/>
                          <a:latin typeface="Poppins" pitchFamily="50" charset="0"/>
                          <a:cs typeface="Poppins" pitchFamily="50" charset="0"/>
                        </a:rPr>
                        <a:t>Propor melhorias na governança na publicação do PLD, propondo indicadores de monitoramento</a:t>
                      </a:r>
                      <a:endParaRPr lang="pt-BR" sz="1100" b="0" dirty="0">
                        <a:solidFill>
                          <a:schemeClr val="tx1"/>
                        </a:solidFill>
                        <a:latin typeface="Poppins" pitchFamily="50" charset="0"/>
                        <a:cs typeface="Poppins" pitchFamily="50" charset="0"/>
                      </a:endParaRP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2ª Reunião</a:t>
                      </a:r>
                      <a:r>
                        <a:rPr lang="pt-BR" sz="1100" b="0" i="0" u="none" strike="noStrike" baseline="0" dirty="0">
                          <a:solidFill>
                            <a:schemeClr val="tx1"/>
                          </a:solidFill>
                          <a:effectLst/>
                          <a:latin typeface="Poppins" pitchFamily="50" charset="0"/>
                          <a:cs typeface="Poppins" pitchFamily="50" charset="0"/>
                        </a:rPr>
                        <a:t> com Sinval/</a:t>
                      </a:r>
                      <a:r>
                        <a:rPr lang="pt-BR" sz="1100" b="0" i="0" u="none" strike="noStrike" baseline="0" dirty="0" err="1">
                          <a:solidFill>
                            <a:schemeClr val="tx1"/>
                          </a:solidFill>
                          <a:effectLst/>
                          <a:latin typeface="Poppins" pitchFamily="50" charset="0"/>
                          <a:cs typeface="Poppins" pitchFamily="50" charset="0"/>
                        </a:rPr>
                        <a:t>Zucarato</a:t>
                      </a:r>
                      <a:r>
                        <a:rPr lang="pt-BR" sz="1100" b="0" i="0" u="none" strike="noStrike" baseline="0" dirty="0">
                          <a:solidFill>
                            <a:schemeClr val="tx1"/>
                          </a:solidFill>
                          <a:effectLst/>
                          <a:latin typeface="Poppins" pitchFamily="50" charset="0"/>
                          <a:cs typeface="Poppins" pitchFamily="50" charset="0"/>
                        </a:rPr>
                        <a:t> sobre governança das informações</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pPr>
                      <a:r>
                        <a:rPr lang="pt-BR" sz="1100" b="0" i="0" u="none" strike="noStrike" baseline="0" dirty="0">
                          <a:solidFill>
                            <a:schemeClr val="tx1"/>
                          </a:solidFill>
                          <a:effectLst/>
                          <a:latin typeface="Poppins" pitchFamily="50" charset="0"/>
                          <a:cs typeface="Poppins" pitchFamily="50" charset="0"/>
                        </a:rPr>
                        <a:t>Índice </a:t>
                      </a:r>
                      <a:r>
                        <a:rPr lang="pt-BR" sz="1100" b="0" i="0" u="none" strike="noStrike" baseline="0" dirty="0" err="1">
                          <a:solidFill>
                            <a:schemeClr val="tx1"/>
                          </a:solidFill>
                          <a:effectLst/>
                          <a:latin typeface="Poppins" pitchFamily="50" charset="0"/>
                          <a:cs typeface="Poppins" pitchFamily="50" charset="0"/>
                        </a:rPr>
                        <a:t>Abraceel</a:t>
                      </a:r>
                      <a:r>
                        <a:rPr lang="pt-BR" sz="1100" b="0" i="0" u="none" strike="noStrike" baseline="0" dirty="0">
                          <a:solidFill>
                            <a:schemeClr val="tx1"/>
                          </a:solidFill>
                          <a:effectLst/>
                          <a:latin typeface="Poppins" pitchFamily="50" charset="0"/>
                          <a:cs typeface="Poppins" pitchFamily="50" charset="0"/>
                        </a:rPr>
                        <a:t> de acoplamento entre preço e operação</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84225650"/>
                  </a:ext>
                </a:extLst>
              </a:tr>
            </a:tbl>
          </a:graphicData>
        </a:graphic>
      </p:graphicFrame>
      <p:sp>
        <p:nvSpPr>
          <p:cNvPr id="13" name="Fluxograma: Conector 12">
            <a:extLst>
              <a:ext uri="{FF2B5EF4-FFF2-40B4-BE49-F238E27FC236}">
                <a16:creationId xmlns:a16="http://schemas.microsoft.com/office/drawing/2014/main" id="{8A538DCA-C7E3-4962-83F3-39DDA120E224}"/>
              </a:ext>
            </a:extLst>
          </p:cNvPr>
          <p:cNvSpPr/>
          <p:nvPr/>
        </p:nvSpPr>
        <p:spPr>
          <a:xfrm>
            <a:off x="11745562" y="3640555"/>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Fluxograma: Conector 14">
            <a:extLst>
              <a:ext uri="{FF2B5EF4-FFF2-40B4-BE49-F238E27FC236}">
                <a16:creationId xmlns:a16="http://schemas.microsoft.com/office/drawing/2014/main" id="{A497E5B3-5FF7-4A2C-8631-45C4F2F58F26}"/>
              </a:ext>
            </a:extLst>
          </p:cNvPr>
          <p:cNvSpPr/>
          <p:nvPr/>
        </p:nvSpPr>
        <p:spPr>
          <a:xfrm>
            <a:off x="11745561" y="2011395"/>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Fluxograma: Conector 18">
            <a:extLst>
              <a:ext uri="{FF2B5EF4-FFF2-40B4-BE49-F238E27FC236}">
                <a16:creationId xmlns:a16="http://schemas.microsoft.com/office/drawing/2014/main" id="{6DC8BE9B-CF4E-4527-90BB-14BADC158E6A}"/>
              </a:ext>
            </a:extLst>
          </p:cNvPr>
          <p:cNvSpPr/>
          <p:nvPr/>
        </p:nvSpPr>
        <p:spPr>
          <a:xfrm>
            <a:off x="11770688" y="5387988"/>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Google Shape;40;p8"/>
          <p:cNvSpPr txBox="1"/>
          <p:nvPr/>
        </p:nvSpPr>
        <p:spPr>
          <a:xfrm>
            <a:off x="2247900" y="169506"/>
            <a:ext cx="7048499" cy="507811"/>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en-US" sz="3000" b="1" kern="0" dirty="0" err="1">
                <a:solidFill>
                  <a:srgbClr val="000000"/>
                </a:solidFill>
                <a:latin typeface="Poppins"/>
                <a:ea typeface="Poppins"/>
                <a:cs typeface="Poppins"/>
                <a:sym typeface="Poppins"/>
              </a:rPr>
              <a:t>Acompanhamento</a:t>
            </a:r>
            <a:r>
              <a:rPr lang="en-US" sz="3000" b="1" kern="0" dirty="0">
                <a:solidFill>
                  <a:srgbClr val="000000"/>
                </a:solidFill>
                <a:latin typeface="Poppins"/>
                <a:ea typeface="Poppins"/>
                <a:cs typeface="Poppins"/>
                <a:sym typeface="Poppins"/>
              </a:rPr>
              <a:t> de Metas</a:t>
            </a:r>
            <a:endParaRPr lang="en-US" sz="700" kern="0" dirty="0">
              <a:solidFill>
                <a:srgbClr val="000000"/>
              </a:solidFill>
              <a:latin typeface="Arial"/>
              <a:cs typeface="Arial"/>
              <a:sym typeface="Arial"/>
            </a:endParaRPr>
          </a:p>
        </p:txBody>
      </p:sp>
      <p:pic>
        <p:nvPicPr>
          <p:cNvPr id="9" name="Picture 2" descr="Semáforo - Download Vetores Gratis, Desenhos de Vetor, Modelos e Clipart">
            <a:extLst>
              <a:ext uri="{FF2B5EF4-FFF2-40B4-BE49-F238E27FC236}">
                <a16:creationId xmlns:a16="http://schemas.microsoft.com/office/drawing/2014/main" id="{65B00869-EBB8-41D4-8EAB-6E3828582A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6917" y="42261"/>
            <a:ext cx="635057" cy="598358"/>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E36FB14B-F29F-4F90-A310-4E7F59932E09}"/>
              </a:ext>
            </a:extLst>
          </p:cNvPr>
          <p:cNvSpPr txBox="1"/>
          <p:nvPr/>
        </p:nvSpPr>
        <p:spPr>
          <a:xfrm flipH="1">
            <a:off x="9724490" y="30986"/>
            <a:ext cx="1412243" cy="646331"/>
          </a:xfrm>
          <a:prstGeom prst="rect">
            <a:avLst/>
          </a:prstGeom>
          <a:noFill/>
        </p:spPr>
        <p:txBody>
          <a:bodyPr wrap="square" rtlCol="0">
            <a:spAutoFit/>
          </a:bodyPr>
          <a:lstStyle/>
          <a:p>
            <a:r>
              <a:rPr lang="pt-BR" sz="1200" dirty="0">
                <a:latin typeface="Poppins" pitchFamily="50" charset="0"/>
                <a:cs typeface="Poppins" pitchFamily="50" charset="0"/>
              </a:rPr>
              <a:t>Atrasada</a:t>
            </a:r>
          </a:p>
          <a:p>
            <a:r>
              <a:rPr lang="pt-BR" sz="1200" dirty="0">
                <a:latin typeface="Poppins" pitchFamily="50" charset="0"/>
                <a:cs typeface="Poppins" pitchFamily="50" charset="0"/>
              </a:rPr>
              <a:t>Atenção</a:t>
            </a:r>
          </a:p>
          <a:p>
            <a:r>
              <a:rPr lang="pt-BR" sz="1200" dirty="0">
                <a:latin typeface="Poppins" pitchFamily="50" charset="0"/>
                <a:cs typeface="Poppins" pitchFamily="50" charset="0"/>
              </a:rPr>
              <a:t>Avançada</a:t>
            </a:r>
          </a:p>
        </p:txBody>
      </p:sp>
    </p:spTree>
    <p:extLst>
      <p:ext uri="{BB962C8B-B14F-4D97-AF65-F5344CB8AC3E}">
        <p14:creationId xmlns:p14="http://schemas.microsoft.com/office/powerpoint/2010/main" val="3346589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74D8F239-F0D8-4944-9EB7-D478EFA4159D}"/>
              </a:ext>
            </a:extLst>
          </p:cNvPr>
          <p:cNvGraphicFramePr>
            <a:graphicFrameLocks noGrp="1"/>
          </p:cNvGraphicFramePr>
          <p:nvPr>
            <p:extLst>
              <p:ext uri="{D42A27DB-BD31-4B8C-83A1-F6EECF244321}">
                <p14:modId xmlns:p14="http://schemas.microsoft.com/office/powerpoint/2010/main" val="1080807692"/>
              </p:ext>
            </p:extLst>
          </p:nvPr>
        </p:nvGraphicFramePr>
        <p:xfrm>
          <a:off x="202520" y="677316"/>
          <a:ext cx="11465605" cy="5461125"/>
        </p:xfrm>
        <a:graphic>
          <a:graphicData uri="http://schemas.openxmlformats.org/drawingml/2006/table">
            <a:tbl>
              <a:tblPr/>
              <a:tblGrid>
                <a:gridCol w="1374274">
                  <a:extLst>
                    <a:ext uri="{9D8B030D-6E8A-4147-A177-3AD203B41FA5}">
                      <a16:colId xmlns:a16="http://schemas.microsoft.com/office/drawing/2014/main" val="738384048"/>
                    </a:ext>
                  </a:extLst>
                </a:gridCol>
                <a:gridCol w="2848902">
                  <a:extLst>
                    <a:ext uri="{9D8B030D-6E8A-4147-A177-3AD203B41FA5}">
                      <a16:colId xmlns:a16="http://schemas.microsoft.com/office/drawing/2014/main" val="300445978"/>
                    </a:ext>
                  </a:extLst>
                </a:gridCol>
                <a:gridCol w="4636008">
                  <a:extLst>
                    <a:ext uri="{9D8B030D-6E8A-4147-A177-3AD203B41FA5}">
                      <a16:colId xmlns:a16="http://schemas.microsoft.com/office/drawing/2014/main" val="1140264468"/>
                    </a:ext>
                  </a:extLst>
                </a:gridCol>
                <a:gridCol w="2606421">
                  <a:extLst>
                    <a:ext uri="{9D8B030D-6E8A-4147-A177-3AD203B41FA5}">
                      <a16:colId xmlns:a16="http://schemas.microsoft.com/office/drawing/2014/main" val="1347093459"/>
                    </a:ext>
                  </a:extLst>
                </a:gridCol>
              </a:tblGrid>
              <a:tr h="395215">
                <a:tc gridSpan="4">
                  <a:txBody>
                    <a:bodyPr/>
                    <a:lstStyle/>
                    <a:p>
                      <a:pPr algn="ctr" fontAlgn="b">
                        <a:spcBef>
                          <a:spcPts val="300"/>
                        </a:spcBef>
                        <a:spcAft>
                          <a:spcPts val="300"/>
                        </a:spcAft>
                      </a:pPr>
                      <a:r>
                        <a:rPr lang="pt-BR" sz="1600" b="1" i="0" u="none" strike="noStrike" dirty="0">
                          <a:solidFill>
                            <a:srgbClr val="FFFFFF"/>
                          </a:solidFill>
                          <a:effectLst/>
                          <a:latin typeface="Poppins" pitchFamily="50" charset="0"/>
                          <a:cs typeface="Poppins" pitchFamily="50" charset="0"/>
                        </a:rPr>
                        <a:t>BANDEIRA 3: SEGURANÇA DE MERCADO</a:t>
                      </a:r>
                    </a:p>
                  </a:txBody>
                  <a:tcPr marL="4254" marR="4254" marT="4254"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pt-BR"/>
                    </a:p>
                  </a:txBody>
                  <a:tcPr>
                    <a:lnL w="12700" cmpd="sng">
                      <a:noFill/>
                      <a:prstDash val="solid"/>
                    </a:lnL>
                    <a:lnT w="6350" cap="flat" cmpd="sng" algn="ctr">
                      <a:solidFill>
                        <a:srgbClr val="FFFFFF"/>
                      </a:solidFill>
                      <a:prstDash val="solid"/>
                      <a:round/>
                      <a:headEnd type="none" w="med" len="med"/>
                      <a:tailEnd type="none" w="med" len="med"/>
                    </a:lnT>
                  </a:tcPr>
                </a:tc>
                <a:tc hMerge="1">
                  <a:txBody>
                    <a:bodyPr/>
                    <a:lstStyle/>
                    <a:p>
                      <a:endParaRPr lang="pt-BR"/>
                    </a:p>
                  </a:txBody>
                  <a:tcPr>
                    <a:lnL w="12700" cmpd="sng">
                      <a:noFill/>
                      <a:prstDash val="solid"/>
                    </a:lnL>
                    <a:lnT w="12700" cap="flat" cmpd="sng" algn="ctr">
                      <a:solidFill>
                        <a:schemeClr val="bg1"/>
                      </a:solidFill>
                      <a:prstDash val="solid"/>
                      <a:round/>
                      <a:headEnd type="none" w="med" len="med"/>
                      <a:tailEnd type="none" w="med" len="med"/>
                    </a:lnT>
                  </a:tcPr>
                </a:tc>
                <a:tc hMerge="1">
                  <a:txBody>
                    <a:bodyPr/>
                    <a:lstStyle/>
                    <a:p>
                      <a:pPr algn="ctr" fontAlgn="b"/>
                      <a:endParaRPr lang="pt-BR" sz="1200" b="1" i="0" u="none" strike="noStrike" dirty="0">
                        <a:solidFill>
                          <a:srgbClr val="FFFFFF"/>
                        </a:solidFill>
                        <a:effectLst/>
                        <a:latin typeface="Calibri" panose="020F0502020204030204" pitchFamily="34" charset="0"/>
                      </a:endParaRPr>
                    </a:p>
                  </a:txBody>
                  <a:tcPr marL="4254" marR="4254" marT="4254"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077937826"/>
                  </a:ext>
                </a:extLst>
              </a:tr>
              <a:tr h="298657">
                <a:tc>
                  <a:txBody>
                    <a:bodyPr/>
                    <a:lstStyle/>
                    <a:p>
                      <a:pPr algn="ctr" rtl="0" fontAlgn="t"/>
                      <a:r>
                        <a:rPr lang="pt-BR" sz="1050" b="1" i="0" u="none" strike="noStrike" dirty="0">
                          <a:solidFill>
                            <a:srgbClr val="FFFFFF"/>
                          </a:solidFill>
                          <a:effectLst/>
                          <a:latin typeface="Poppins" pitchFamily="50" charset="0"/>
                          <a:cs typeface="Poppins" pitchFamily="50" charset="0"/>
                        </a:rPr>
                        <a:t>Metas</a:t>
                      </a:r>
                    </a:p>
                  </a:txBody>
                  <a:tcPr marL="4254" marR="4254" marT="42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pt-BR" sz="1050" b="1" i="0" u="none" strike="noStrike" dirty="0">
                          <a:solidFill>
                            <a:srgbClr val="FFFFFF"/>
                          </a:solidFill>
                          <a:effectLst/>
                          <a:latin typeface="Poppins" pitchFamily="50" charset="0"/>
                          <a:cs typeface="Poppins" pitchFamily="50" charset="0"/>
                        </a:rPr>
                        <a:t>Atividade</a:t>
                      </a:r>
                    </a:p>
                  </a:txBody>
                  <a:tcPr marL="4254" marR="4254" marT="42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rtl="0" fontAlgn="t">
                        <a:spcBef>
                          <a:spcPts val="300"/>
                        </a:spcBef>
                        <a:spcAft>
                          <a:spcPts val="300"/>
                        </a:spcAft>
                      </a:pPr>
                      <a:r>
                        <a:rPr lang="pt-BR" sz="1050" b="1" i="0" u="none" strike="noStrike" dirty="0">
                          <a:solidFill>
                            <a:srgbClr val="FFFFFF"/>
                          </a:solidFill>
                          <a:effectLst/>
                          <a:latin typeface="Poppins" pitchFamily="50" charset="0"/>
                          <a:cs typeface="Poppins" pitchFamily="50" charset="0"/>
                        </a:rPr>
                        <a:t>Principais resultados</a:t>
                      </a:r>
                    </a:p>
                  </a:txBody>
                  <a:tcPr marL="4254" marR="4254" marT="42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rtl="0" fontAlgn="t">
                        <a:spcBef>
                          <a:spcPts val="300"/>
                        </a:spcBef>
                        <a:spcAft>
                          <a:spcPts val="300"/>
                        </a:spcAft>
                      </a:pPr>
                      <a:r>
                        <a:rPr lang="pt-BR" sz="1050" b="1" i="0" u="none" strike="noStrike" dirty="0">
                          <a:solidFill>
                            <a:srgbClr val="FFFFFF"/>
                          </a:solidFill>
                          <a:effectLst/>
                          <a:latin typeface="Poppins" pitchFamily="50" charset="0"/>
                          <a:cs typeface="Poppins" pitchFamily="50" charset="0"/>
                        </a:rPr>
                        <a:t>Próximos passos</a:t>
                      </a:r>
                    </a:p>
                  </a:txBody>
                  <a:tcPr marL="4254" marR="4254" marT="425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327174073"/>
                  </a:ext>
                </a:extLst>
              </a:tr>
              <a:tr h="1022838">
                <a:tc rowSpan="2">
                  <a:txBody>
                    <a:bodyPr/>
                    <a:lstStyle/>
                    <a:p>
                      <a:pPr algn="ctr" rtl="0" fontAlgn="ctr"/>
                      <a:r>
                        <a:rPr lang="pt-BR" sz="1100" b="0" i="0" u="none" strike="noStrike" dirty="0">
                          <a:solidFill>
                            <a:srgbClr val="000000"/>
                          </a:solidFill>
                          <a:effectLst/>
                          <a:latin typeface="Poppins" pitchFamily="50" charset="0"/>
                          <a:cs typeface="Poppins" pitchFamily="50" charset="0"/>
                        </a:rPr>
                        <a:t>Desenvolver Proposta Abraceel para Sistema de Garantias</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pt-BR" sz="1100" b="0" i="0" u="none" strike="noStrike" kern="1200" dirty="0">
                          <a:solidFill>
                            <a:schemeClr val="tx1"/>
                          </a:solidFill>
                          <a:effectLst/>
                          <a:latin typeface="Poppins" pitchFamily="50" charset="0"/>
                          <a:ea typeface="+mn-ea"/>
                          <a:cs typeface="Poppins" pitchFamily="50" charset="0"/>
                        </a:rPr>
                        <a:t>Estudo para Proposta Abraceel de um Sistema de Garantias para segurança de mercado com custos razoáveis</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rowSpan="2">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lang="pt-BR" sz="1100" b="0" i="0" u="none" strike="noStrike" kern="1200" dirty="0">
                          <a:solidFill>
                            <a:schemeClr val="tx1"/>
                          </a:solidFill>
                          <a:effectLst/>
                          <a:latin typeface="Poppins" pitchFamily="50" charset="0"/>
                          <a:ea typeface="+mn-ea"/>
                          <a:cs typeface="Poppins" pitchFamily="50" charset="0"/>
                        </a:rPr>
                        <a:t>Evolução da proposta</a:t>
                      </a:r>
                      <a:r>
                        <a:rPr lang="pt-BR" sz="1100" b="0" i="0" u="none" strike="noStrike" kern="1200" baseline="0" dirty="0">
                          <a:solidFill>
                            <a:schemeClr val="tx1"/>
                          </a:solidFill>
                          <a:effectLst/>
                          <a:latin typeface="Poppins" pitchFamily="50" charset="0"/>
                          <a:ea typeface="+mn-ea"/>
                          <a:cs typeface="Poppins" pitchFamily="50" charset="0"/>
                        </a:rPr>
                        <a:t> Volt de monitoramento de alavancagem</a:t>
                      </a:r>
                      <a:endParaRPr lang="pt-BR" sz="1100" b="0" i="0" u="none" strike="noStrike" kern="1200" baseline="0" dirty="0">
                        <a:solidFill>
                          <a:schemeClr val="tx1"/>
                        </a:solidFill>
                        <a:effectLst/>
                        <a:highlight>
                          <a:srgbClr val="FFFF00"/>
                        </a:highlight>
                        <a:latin typeface="Poppins" pitchFamily="50" charset="0"/>
                        <a:ea typeface="+mn-ea"/>
                        <a:cs typeface="Poppins" pitchFamily="50" charset="0"/>
                      </a:endParaRP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rowSpan="2">
                  <a:txBody>
                    <a:bodyPr/>
                    <a:lstStyle/>
                    <a:p>
                      <a:pPr algn="ctr" rtl="0" fontAlgn="ctr">
                        <a:spcBef>
                          <a:spcPts val="300"/>
                        </a:spcBef>
                        <a:spcAft>
                          <a:spcPts val="300"/>
                        </a:spcAft>
                      </a:pPr>
                      <a:r>
                        <a:rPr lang="pt-BR" sz="1100" b="0" i="0" u="none" strike="noStrike" kern="1200" dirty="0">
                          <a:solidFill>
                            <a:schemeClr val="tx1"/>
                          </a:solidFill>
                          <a:effectLst/>
                          <a:latin typeface="Poppins" pitchFamily="50" charset="0"/>
                          <a:ea typeface="+mn-ea"/>
                          <a:cs typeface="Poppins" pitchFamily="50" charset="0"/>
                        </a:rPr>
                        <a:t>Reunião</a:t>
                      </a:r>
                      <a:r>
                        <a:rPr lang="pt-BR" sz="1100" b="0" i="0" u="none" strike="noStrike" kern="1200" baseline="0" dirty="0">
                          <a:solidFill>
                            <a:schemeClr val="tx1"/>
                          </a:solidFill>
                          <a:effectLst/>
                          <a:latin typeface="Poppins" pitchFamily="50" charset="0"/>
                          <a:ea typeface="+mn-ea"/>
                          <a:cs typeface="Poppins" pitchFamily="50" charset="0"/>
                        </a:rPr>
                        <a:t> do GT</a:t>
                      </a:r>
                      <a:endParaRPr lang="pt-BR" sz="1100" b="0" i="0" u="none" strike="noStrike" kern="1200" dirty="0">
                        <a:solidFill>
                          <a:schemeClr val="tx1"/>
                        </a:solidFill>
                        <a:effectLst/>
                        <a:latin typeface="Poppins" pitchFamily="50" charset="0"/>
                        <a:ea typeface="+mn-ea"/>
                        <a:cs typeface="Poppins" pitchFamily="50" charset="0"/>
                      </a:endParaRP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084349979"/>
                  </a:ext>
                </a:extLst>
              </a:tr>
              <a:tr h="684886">
                <a:tc vMerge="1">
                  <a:txBody>
                    <a:bodyPr/>
                    <a:lstStyle/>
                    <a:p>
                      <a:endParaRPr lang="pt-BR"/>
                    </a:p>
                  </a:txBody>
                  <a:tcPr/>
                </a:tc>
                <a:tc>
                  <a:txBody>
                    <a:bodyPr/>
                    <a:lstStyle/>
                    <a:p>
                      <a:pPr algn="ctr"/>
                      <a:r>
                        <a:rPr lang="pt-BR" sz="1100" b="0" i="0" u="none" strike="noStrike" kern="1200" dirty="0">
                          <a:solidFill>
                            <a:schemeClr val="tx1"/>
                          </a:solidFill>
                          <a:effectLst/>
                          <a:latin typeface="Poppins" pitchFamily="50" charset="0"/>
                          <a:ea typeface="+mn-ea"/>
                          <a:cs typeface="Poppins" pitchFamily="50" charset="0"/>
                        </a:rPr>
                        <a:t>Avaliar a contratação de consultoria</a:t>
                      </a:r>
                    </a:p>
                    <a:p>
                      <a:pPr algn="ctr"/>
                      <a:r>
                        <a:rPr lang="pt-BR" sz="1100" b="0" i="0" u="none" strike="noStrike" kern="1200" dirty="0">
                          <a:solidFill>
                            <a:schemeClr val="tx1"/>
                          </a:solidFill>
                          <a:effectLst/>
                          <a:latin typeface="Poppins" pitchFamily="50" charset="0"/>
                          <a:ea typeface="+mn-ea"/>
                          <a:cs typeface="Poppins" pitchFamily="50" charset="0"/>
                        </a:rPr>
                        <a:t> para suportar o processo</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vMerge="1">
                  <a:txBody>
                    <a:bodyPr/>
                    <a:lstStyle/>
                    <a:p>
                      <a:pPr algn="ctr" rtl="0" fontAlgn="ctr"/>
                      <a:r>
                        <a:rPr lang="pt-BR" sz="1100" b="1" i="0" u="none" strike="noStrike" dirty="0">
                          <a:solidFill>
                            <a:srgbClr val="000000"/>
                          </a:solidFill>
                          <a:effectLst/>
                          <a:latin typeface="Calibri" panose="020F0502020204030204" pitchFamily="34" charset="0"/>
                        </a:rPr>
                        <a:t> -</a:t>
                      </a:r>
                      <a:endParaRPr lang="pt-BR" sz="1200" b="1" i="0" u="none" strike="noStrike" dirty="0">
                        <a:solidFill>
                          <a:srgbClr val="000000"/>
                        </a:solidFill>
                        <a:effectLst/>
                        <a:latin typeface="Calibri" panose="020F0502020204030204" pitchFamily="34" charset="0"/>
                      </a:endParaRP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vMerge="1">
                  <a:txBody>
                    <a:bodyPr/>
                    <a:lstStyle/>
                    <a:p>
                      <a:endParaRPr lang="pt-BR"/>
                    </a:p>
                  </a:txBody>
                  <a:tcPr/>
                </a:tc>
                <a:extLst>
                  <a:ext uri="{0D108BD9-81ED-4DB2-BD59-A6C34878D82A}">
                    <a16:rowId xmlns:a16="http://schemas.microsoft.com/office/drawing/2014/main" val="656934803"/>
                  </a:ext>
                </a:extLst>
              </a:tr>
              <a:tr h="2036691">
                <a:tc rowSpan="2">
                  <a:txBody>
                    <a:bodyPr/>
                    <a:lstStyle/>
                    <a:p>
                      <a:pPr algn="ctr" rtl="0" fontAlgn="ctr"/>
                      <a:r>
                        <a:rPr lang="pt-BR" sz="1100" b="0" i="0" u="none" strike="noStrike" dirty="0">
                          <a:solidFill>
                            <a:srgbClr val="000000"/>
                          </a:solidFill>
                          <a:effectLst/>
                          <a:latin typeface="Poppins" pitchFamily="50" charset="0"/>
                          <a:cs typeface="Poppins" pitchFamily="50" charset="0"/>
                        </a:rPr>
                        <a:t>Atuar para dar robustez às propostas CCEE e ANEEL</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pt-BR" sz="1100" b="0" i="0" u="none" strike="noStrike" kern="1200" dirty="0">
                          <a:solidFill>
                            <a:schemeClr val="tx1"/>
                          </a:solidFill>
                          <a:effectLst/>
                          <a:latin typeface="Poppins" pitchFamily="50" charset="0"/>
                          <a:ea typeface="+mn-ea"/>
                          <a:cs typeface="Poppins" pitchFamily="50" charset="0"/>
                        </a:rPr>
                        <a:t>Discutir todas as propostas CCEE e ANEEL com as associadas, realizar críticas construtivas e propor caminhos para que os mecanismos que venham a ser implantados sejam consistentes com as necessidades de mercado</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rowSpan="2">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lang="pt-BR" sz="1100" b="0" i="0" u="none" strike="noStrike" kern="1200" dirty="0">
                          <a:solidFill>
                            <a:schemeClr val="tx1"/>
                          </a:solidFill>
                          <a:effectLst/>
                          <a:latin typeface="Poppins" pitchFamily="50" charset="0"/>
                          <a:ea typeface="+mn-ea"/>
                          <a:cs typeface="Poppins" pitchFamily="50" charset="0"/>
                        </a:rPr>
                        <a:t>Após pedido de</a:t>
                      </a:r>
                      <a:r>
                        <a:rPr lang="pt-BR" sz="1100" b="0" i="0" u="none" strike="noStrike" kern="1200" baseline="0" dirty="0">
                          <a:solidFill>
                            <a:schemeClr val="tx1"/>
                          </a:solidFill>
                          <a:effectLst/>
                          <a:latin typeface="Poppins" pitchFamily="50" charset="0"/>
                          <a:ea typeface="+mn-ea"/>
                          <a:cs typeface="Poppins" pitchFamily="50" charset="0"/>
                        </a:rPr>
                        <a:t> urgência do </a:t>
                      </a:r>
                      <a:r>
                        <a:rPr lang="pt-BR" sz="1100" b="0" i="0" u="none" strike="noStrike" kern="1200" dirty="0">
                          <a:solidFill>
                            <a:schemeClr val="tx1"/>
                          </a:solidFill>
                          <a:effectLst/>
                          <a:latin typeface="Poppins" pitchFamily="50" charset="0"/>
                          <a:ea typeface="+mn-ea"/>
                          <a:cs typeface="Poppins" pitchFamily="50" charset="0"/>
                        </a:rPr>
                        <a:t>Diretor Sandoval, concluída NT Aneel sobre critérios de entrada,</a:t>
                      </a:r>
                      <a:r>
                        <a:rPr lang="pt-BR" sz="1100" b="0" i="0" u="none" strike="noStrike" kern="1200" baseline="0" dirty="0">
                          <a:solidFill>
                            <a:schemeClr val="tx1"/>
                          </a:solidFill>
                          <a:effectLst/>
                          <a:latin typeface="Poppins" pitchFamily="50" charset="0"/>
                          <a:ea typeface="+mn-ea"/>
                          <a:cs typeface="Poppins" pitchFamily="50" charset="0"/>
                        </a:rPr>
                        <a:t> manutenção e saída</a:t>
                      </a:r>
                    </a:p>
                    <a:p>
                      <a:pPr marL="0" marR="0" lvl="0" indent="0" algn="ctr" defTabSz="914400" rtl="0" eaLnBrk="1" fontAlgn="ctr" latinLnBrk="0" hangingPunct="1">
                        <a:lnSpc>
                          <a:spcPct val="100000"/>
                        </a:lnSpc>
                        <a:spcBef>
                          <a:spcPts val="300"/>
                        </a:spcBef>
                        <a:spcAft>
                          <a:spcPts val="300"/>
                        </a:spcAft>
                        <a:buClrTx/>
                        <a:buSzTx/>
                        <a:buFontTx/>
                        <a:buNone/>
                        <a:tabLst/>
                        <a:defRPr/>
                      </a:pPr>
                      <a:r>
                        <a:rPr lang="pt-BR" sz="1100" b="0" i="0" u="none" strike="noStrike" kern="1200" baseline="0" dirty="0">
                          <a:solidFill>
                            <a:schemeClr val="tx1"/>
                          </a:solidFill>
                          <a:effectLst/>
                          <a:latin typeface="Poppins" pitchFamily="50" charset="0"/>
                          <a:ea typeface="+mn-ea"/>
                          <a:cs typeface="Poppins" pitchFamily="50" charset="0"/>
                        </a:rPr>
                        <a:t>Concluída NT Aneel sobre garantias do MVE</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rowSpan="2">
                  <a:txBody>
                    <a:bodyPr/>
                    <a:lstStyle/>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Abertura de consultas públicas</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5566880"/>
                  </a:ext>
                </a:extLst>
              </a:tr>
              <a:tr h="1022838">
                <a:tc vMerge="1">
                  <a:txBody>
                    <a:bodyPr/>
                    <a:lstStyle/>
                    <a:p>
                      <a:endParaRPr lang="pt-BR"/>
                    </a:p>
                  </a:txBody>
                  <a:tcPr/>
                </a:tc>
                <a:tc>
                  <a:txBody>
                    <a:bodyPr/>
                    <a:lstStyle/>
                    <a:p>
                      <a:pPr algn="ctr"/>
                      <a:r>
                        <a:rPr lang="pt-BR" sz="1100" b="0" i="0" u="none" strike="noStrike" kern="1200" dirty="0">
                          <a:solidFill>
                            <a:srgbClr val="000000"/>
                          </a:solidFill>
                          <a:effectLst/>
                          <a:latin typeface="Poppins" pitchFamily="50" charset="0"/>
                          <a:ea typeface="+mn-ea"/>
                          <a:cs typeface="Poppins" pitchFamily="50" charset="0"/>
                        </a:rPr>
                        <a:t>Propor aprimoramentos para que as medidas tragam segurança com custos razoáveis</a:t>
                      </a:r>
                    </a:p>
                  </a:txBody>
                  <a:tcPr marL="4254" marR="4254" marT="425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2278439104"/>
                  </a:ext>
                </a:extLst>
              </a:tr>
            </a:tbl>
          </a:graphicData>
        </a:graphic>
      </p:graphicFrame>
      <p:sp>
        <p:nvSpPr>
          <p:cNvPr id="17" name="Fluxograma: Conector 16">
            <a:extLst>
              <a:ext uri="{FF2B5EF4-FFF2-40B4-BE49-F238E27FC236}">
                <a16:creationId xmlns:a16="http://schemas.microsoft.com/office/drawing/2014/main" id="{6E050F60-BA48-40C8-854A-E3815DF3FC3A}"/>
              </a:ext>
            </a:extLst>
          </p:cNvPr>
          <p:cNvSpPr/>
          <p:nvPr/>
        </p:nvSpPr>
        <p:spPr>
          <a:xfrm>
            <a:off x="11764134" y="4553360"/>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Fluxograma: Conector 14">
            <a:extLst>
              <a:ext uri="{FF2B5EF4-FFF2-40B4-BE49-F238E27FC236}">
                <a16:creationId xmlns:a16="http://schemas.microsoft.com/office/drawing/2014/main" id="{A497E5B3-5FF7-4A2C-8631-45C4F2F58F26}"/>
              </a:ext>
            </a:extLst>
          </p:cNvPr>
          <p:cNvSpPr/>
          <p:nvPr/>
        </p:nvSpPr>
        <p:spPr>
          <a:xfrm>
            <a:off x="11764133" y="2095357"/>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Google Shape;40;p8"/>
          <p:cNvSpPr txBox="1"/>
          <p:nvPr/>
        </p:nvSpPr>
        <p:spPr>
          <a:xfrm>
            <a:off x="2247900" y="169506"/>
            <a:ext cx="7048499" cy="507811"/>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en-US" sz="3000" b="1" kern="0" dirty="0" err="1">
                <a:solidFill>
                  <a:srgbClr val="000000"/>
                </a:solidFill>
                <a:latin typeface="Poppins"/>
                <a:ea typeface="Poppins"/>
                <a:cs typeface="Poppins"/>
                <a:sym typeface="Poppins"/>
              </a:rPr>
              <a:t>Acompanhamento</a:t>
            </a:r>
            <a:r>
              <a:rPr lang="en-US" sz="3000" b="1" kern="0" dirty="0">
                <a:solidFill>
                  <a:srgbClr val="000000"/>
                </a:solidFill>
                <a:latin typeface="Poppins"/>
                <a:ea typeface="Poppins"/>
                <a:cs typeface="Poppins"/>
                <a:sym typeface="Poppins"/>
              </a:rPr>
              <a:t> de Metas</a:t>
            </a:r>
            <a:endParaRPr lang="en-US" sz="700" kern="0" dirty="0">
              <a:solidFill>
                <a:srgbClr val="000000"/>
              </a:solidFill>
              <a:latin typeface="Arial"/>
              <a:cs typeface="Arial"/>
              <a:sym typeface="Arial"/>
            </a:endParaRPr>
          </a:p>
        </p:txBody>
      </p:sp>
      <p:pic>
        <p:nvPicPr>
          <p:cNvPr id="8" name="Picture 2" descr="Semáforo - Download Vetores Gratis, Desenhos de Vetor, Modelos e Clipart">
            <a:extLst>
              <a:ext uri="{FF2B5EF4-FFF2-40B4-BE49-F238E27FC236}">
                <a16:creationId xmlns:a16="http://schemas.microsoft.com/office/drawing/2014/main" id="{65B00869-EBB8-41D4-8EAB-6E3828582A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6917" y="42261"/>
            <a:ext cx="635057" cy="598358"/>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E36FB14B-F29F-4F90-A310-4E7F59932E09}"/>
              </a:ext>
            </a:extLst>
          </p:cNvPr>
          <p:cNvSpPr txBox="1"/>
          <p:nvPr/>
        </p:nvSpPr>
        <p:spPr>
          <a:xfrm flipH="1">
            <a:off x="9724490" y="30986"/>
            <a:ext cx="1412243" cy="646331"/>
          </a:xfrm>
          <a:prstGeom prst="rect">
            <a:avLst/>
          </a:prstGeom>
          <a:noFill/>
        </p:spPr>
        <p:txBody>
          <a:bodyPr wrap="square" rtlCol="0">
            <a:spAutoFit/>
          </a:bodyPr>
          <a:lstStyle/>
          <a:p>
            <a:r>
              <a:rPr lang="pt-BR" sz="1200" dirty="0">
                <a:latin typeface="Poppins" pitchFamily="50" charset="0"/>
                <a:cs typeface="Poppins" pitchFamily="50" charset="0"/>
              </a:rPr>
              <a:t>Atrasada</a:t>
            </a:r>
          </a:p>
          <a:p>
            <a:r>
              <a:rPr lang="pt-BR" sz="1200" dirty="0">
                <a:latin typeface="Poppins" pitchFamily="50" charset="0"/>
                <a:cs typeface="Poppins" pitchFamily="50" charset="0"/>
              </a:rPr>
              <a:t>Atenção</a:t>
            </a:r>
          </a:p>
          <a:p>
            <a:r>
              <a:rPr lang="pt-BR" sz="1200" dirty="0">
                <a:latin typeface="Poppins" pitchFamily="50" charset="0"/>
                <a:cs typeface="Poppins" pitchFamily="50" charset="0"/>
              </a:rPr>
              <a:t>Avançada</a:t>
            </a:r>
          </a:p>
        </p:txBody>
      </p:sp>
    </p:spTree>
    <p:extLst>
      <p:ext uri="{BB962C8B-B14F-4D97-AF65-F5344CB8AC3E}">
        <p14:creationId xmlns:p14="http://schemas.microsoft.com/office/powerpoint/2010/main" val="25077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D5DD0C24-73F7-4048-8518-7D103E01A316}"/>
              </a:ext>
            </a:extLst>
          </p:cNvPr>
          <p:cNvGraphicFramePr>
            <a:graphicFrameLocks noGrp="1"/>
          </p:cNvGraphicFramePr>
          <p:nvPr>
            <p:extLst>
              <p:ext uri="{D42A27DB-BD31-4B8C-83A1-F6EECF244321}">
                <p14:modId xmlns:p14="http://schemas.microsoft.com/office/powerpoint/2010/main" val="492875202"/>
              </p:ext>
            </p:extLst>
          </p:nvPr>
        </p:nvGraphicFramePr>
        <p:xfrm>
          <a:off x="261398" y="712745"/>
          <a:ext cx="11378914" cy="5654173"/>
        </p:xfrm>
        <a:graphic>
          <a:graphicData uri="http://schemas.openxmlformats.org/drawingml/2006/table">
            <a:tbl>
              <a:tblPr/>
              <a:tblGrid>
                <a:gridCol w="1415002">
                  <a:extLst>
                    <a:ext uri="{9D8B030D-6E8A-4147-A177-3AD203B41FA5}">
                      <a16:colId xmlns:a16="http://schemas.microsoft.com/office/drawing/2014/main" val="3925036838"/>
                    </a:ext>
                  </a:extLst>
                </a:gridCol>
                <a:gridCol w="2930746">
                  <a:extLst>
                    <a:ext uri="{9D8B030D-6E8A-4147-A177-3AD203B41FA5}">
                      <a16:colId xmlns:a16="http://schemas.microsoft.com/office/drawing/2014/main" val="2234182292"/>
                    </a:ext>
                  </a:extLst>
                </a:gridCol>
                <a:gridCol w="4481990">
                  <a:extLst>
                    <a:ext uri="{9D8B030D-6E8A-4147-A177-3AD203B41FA5}">
                      <a16:colId xmlns:a16="http://schemas.microsoft.com/office/drawing/2014/main" val="2792134579"/>
                    </a:ext>
                  </a:extLst>
                </a:gridCol>
                <a:gridCol w="2551176">
                  <a:extLst>
                    <a:ext uri="{9D8B030D-6E8A-4147-A177-3AD203B41FA5}">
                      <a16:colId xmlns:a16="http://schemas.microsoft.com/office/drawing/2014/main" val="888392982"/>
                    </a:ext>
                  </a:extLst>
                </a:gridCol>
              </a:tblGrid>
              <a:tr h="416948">
                <a:tc gridSpan="4">
                  <a:txBody>
                    <a:bodyPr/>
                    <a:lstStyle/>
                    <a:p>
                      <a:pPr algn="ctr" fontAlgn="b"/>
                      <a:r>
                        <a:rPr lang="pt-BR" sz="1600" b="1" i="0" u="none" strike="noStrike" dirty="0">
                          <a:solidFill>
                            <a:srgbClr val="FFFFFF"/>
                          </a:solidFill>
                          <a:effectLst/>
                          <a:latin typeface="Poppins" pitchFamily="50" charset="0"/>
                          <a:cs typeface="Poppins" pitchFamily="50" charset="0"/>
                        </a:rPr>
                        <a:t>BANDEIRA 4:</a:t>
                      </a:r>
                      <a:r>
                        <a:rPr lang="pt-BR" sz="1600" b="1" i="0" u="none" strike="noStrike" baseline="0" dirty="0">
                          <a:solidFill>
                            <a:srgbClr val="FFFFFF"/>
                          </a:solidFill>
                          <a:effectLst/>
                          <a:latin typeface="Poppins" pitchFamily="50" charset="0"/>
                          <a:cs typeface="Poppins" pitchFamily="50" charset="0"/>
                        </a:rPr>
                        <a:t> </a:t>
                      </a:r>
                      <a:r>
                        <a:rPr lang="pt-BR" sz="1600" b="1" i="0" u="none" strike="noStrike" dirty="0">
                          <a:solidFill>
                            <a:srgbClr val="FFFFFF"/>
                          </a:solidFill>
                          <a:effectLst/>
                          <a:latin typeface="Poppins" pitchFamily="50" charset="0"/>
                          <a:cs typeface="Poppins" pitchFamily="50" charset="0"/>
                        </a:rPr>
                        <a:t>DESENVOLVIMENTO DE OUTROS MERCADOS</a:t>
                      </a:r>
                    </a:p>
                  </a:txBody>
                  <a:tcPr marL="7325" marR="7325" marT="7325" marB="0" anchor="ctr">
                    <a:lnL>
                      <a:noFill/>
                    </a:lnL>
                    <a:lnR>
                      <a:noFill/>
                    </a:lnR>
                    <a:lnT>
                      <a:noFill/>
                    </a:lnT>
                    <a:lnB w="12700" cap="flat" cmpd="sng" algn="ctr">
                      <a:solidFill>
                        <a:srgbClr val="FFFFFF"/>
                      </a:solidFill>
                      <a:prstDash val="solid"/>
                      <a:round/>
                      <a:headEnd type="none" w="med" len="med"/>
                      <a:tailEnd type="none" w="med" len="med"/>
                    </a:lnB>
                    <a:solidFill>
                      <a:schemeClr val="accent1">
                        <a:lumMod val="50000"/>
                      </a:schemeClr>
                    </a:solidFill>
                  </a:tcPr>
                </a:tc>
                <a:tc hMerge="1">
                  <a:txBody>
                    <a:bodyPr/>
                    <a:lstStyle/>
                    <a:p>
                      <a:endParaRPr lang="pt-BR"/>
                    </a:p>
                  </a:txBody>
                  <a:tcPr>
                    <a:lnL w="12700" cmpd="sng">
                      <a:noFill/>
                      <a:prstDash val="solid"/>
                    </a:ln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45166851"/>
                  </a:ext>
                </a:extLst>
              </a:tr>
              <a:tr h="238583">
                <a:tc>
                  <a:txBody>
                    <a:bodyPr/>
                    <a:lstStyle/>
                    <a:p>
                      <a:pPr algn="ctr" rtl="0" fontAlgn="t"/>
                      <a:r>
                        <a:rPr lang="pt-BR" sz="1050" b="1" i="0" u="none" strike="noStrike" dirty="0">
                          <a:solidFill>
                            <a:srgbClr val="FFFFFF"/>
                          </a:solidFill>
                          <a:effectLst/>
                          <a:latin typeface="Poppins" pitchFamily="50" charset="0"/>
                          <a:cs typeface="Poppins" pitchFamily="50" charset="0"/>
                        </a:rPr>
                        <a:t>Metas</a:t>
                      </a:r>
                    </a:p>
                  </a:txBody>
                  <a:tcPr marL="7325" marR="7325" marT="73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pt-BR" sz="1050" b="1" i="0" u="none" strike="noStrike" dirty="0">
                          <a:solidFill>
                            <a:srgbClr val="FFFFFF"/>
                          </a:solidFill>
                          <a:effectLst/>
                          <a:latin typeface="Poppins" pitchFamily="50" charset="0"/>
                          <a:cs typeface="Poppins" pitchFamily="50" charset="0"/>
                        </a:rPr>
                        <a:t>Atividades  </a:t>
                      </a:r>
                    </a:p>
                  </a:txBody>
                  <a:tcPr marL="7325" marR="7325" marT="73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pt-BR" sz="1050" b="1" i="0" u="none" strike="noStrike" dirty="0">
                          <a:solidFill>
                            <a:srgbClr val="FFFFFF"/>
                          </a:solidFill>
                          <a:effectLst/>
                          <a:latin typeface="Poppins" pitchFamily="50" charset="0"/>
                          <a:cs typeface="Poppins" pitchFamily="50" charset="0"/>
                        </a:rPr>
                        <a:t>Principais resultados</a:t>
                      </a:r>
                    </a:p>
                  </a:txBody>
                  <a:tcPr marL="7325" marR="7325" marT="73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pt-BR" sz="1050" b="1" i="0" u="none" strike="noStrike" dirty="0">
                          <a:solidFill>
                            <a:srgbClr val="FFFFFF"/>
                          </a:solidFill>
                          <a:effectLst/>
                          <a:latin typeface="Poppins" pitchFamily="50" charset="0"/>
                          <a:cs typeface="Poppins" pitchFamily="50" charset="0"/>
                        </a:rPr>
                        <a:t>Próximos passos</a:t>
                      </a:r>
                    </a:p>
                  </a:txBody>
                  <a:tcPr marL="7325" marR="7325" marT="73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950413369"/>
                  </a:ext>
                </a:extLst>
              </a:tr>
              <a:tr h="2039887">
                <a:tc rowSpan="3">
                  <a:txBody>
                    <a:bodyPr/>
                    <a:lstStyle/>
                    <a:p>
                      <a:pPr marL="0" algn="ctr" defTabSz="914400" rtl="0" eaLnBrk="1" fontAlgn="ctr" latinLnBrk="0" hangingPunct="1"/>
                      <a:r>
                        <a:rPr lang="pt-BR" sz="1100" b="0" i="0" u="none" strike="noStrike" kern="1200" dirty="0">
                          <a:solidFill>
                            <a:srgbClr val="000000"/>
                          </a:solidFill>
                          <a:effectLst/>
                          <a:latin typeface="Poppins" pitchFamily="50" charset="0"/>
                          <a:ea typeface="+mn-ea"/>
                          <a:cs typeface="Poppins" pitchFamily="50" charset="0"/>
                        </a:rPr>
                        <a:t>Desenvolvimento de outros mercados</a:t>
                      </a:r>
                    </a:p>
                  </a:txBody>
                  <a:tcPr marL="7325" marR="7325" marT="73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0D8E8"/>
                    </a:solidFill>
                  </a:tcPr>
                </a:tc>
                <a:tc>
                  <a:txBody>
                    <a:bodyPr/>
                    <a:lstStyle/>
                    <a:p>
                      <a:pPr algn="ctr" rtl="0" fontAlgn="ctr"/>
                      <a:r>
                        <a:rPr lang="pt-BR" sz="1100" b="0" i="0" u="none" strike="noStrike" dirty="0">
                          <a:solidFill>
                            <a:schemeClr val="tx1"/>
                          </a:solidFill>
                          <a:effectLst/>
                          <a:latin typeface="Poppins" pitchFamily="50" charset="0"/>
                          <a:cs typeface="Poppins" pitchFamily="50" charset="0"/>
                        </a:rPr>
                        <a:t>Atuar para o desenvolvimento </a:t>
                      </a:r>
                    </a:p>
                    <a:p>
                      <a:pPr algn="ctr" rtl="0" fontAlgn="ctr"/>
                      <a:r>
                        <a:rPr lang="pt-BR" sz="1100" b="0" i="0" u="none" strike="noStrike" dirty="0">
                          <a:solidFill>
                            <a:schemeClr val="tx1"/>
                          </a:solidFill>
                          <a:effectLst/>
                          <a:latin typeface="Poppins" pitchFamily="50" charset="0"/>
                          <a:cs typeface="Poppins" pitchFamily="50" charset="0"/>
                        </a:rPr>
                        <a:t>do mercado de Derivativos</a:t>
                      </a:r>
                    </a:p>
                  </a:txBody>
                  <a:tcPr marL="7325" marR="7325" marT="73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Lançamento do E-book sobre contabilidade e tributação</a:t>
                      </a:r>
                    </a:p>
                  </a:txBody>
                  <a:tcPr marL="7325" marR="7325" marT="73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Divulgação do e-book</a:t>
                      </a:r>
                    </a:p>
                  </a:txBody>
                  <a:tcPr marL="7325" marR="7325" marT="73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30905249"/>
                  </a:ext>
                </a:extLst>
              </a:tr>
              <a:tr h="1433435">
                <a:tc vMerge="1">
                  <a:txBody>
                    <a:bodyPr/>
                    <a:lstStyle/>
                    <a:p>
                      <a:endParaRPr lang="pt-BR"/>
                    </a:p>
                  </a:txBody>
                  <a:tcPr/>
                </a:tc>
                <a:tc>
                  <a:txBody>
                    <a:bodyPr/>
                    <a:lstStyle/>
                    <a:p>
                      <a:pPr algn="ctr" rtl="0" fontAlgn="ctr"/>
                      <a:r>
                        <a:rPr lang="pt-BR" sz="1100" b="0" i="0" u="none" strike="noStrike" dirty="0">
                          <a:solidFill>
                            <a:schemeClr val="tx1"/>
                          </a:solidFill>
                          <a:effectLst/>
                          <a:latin typeface="Poppins" pitchFamily="50" charset="0"/>
                          <a:cs typeface="Poppins" pitchFamily="50" charset="0"/>
                        </a:rPr>
                        <a:t>Monitorar e atuar no mercado </a:t>
                      </a:r>
                    </a:p>
                    <a:p>
                      <a:pPr algn="ctr" rtl="0" fontAlgn="ctr"/>
                      <a:r>
                        <a:rPr lang="pt-BR" sz="1100" b="0" i="0" u="none" strike="noStrike" dirty="0">
                          <a:solidFill>
                            <a:schemeClr val="tx1"/>
                          </a:solidFill>
                          <a:effectLst/>
                          <a:latin typeface="Poppins" pitchFamily="50" charset="0"/>
                          <a:cs typeface="Poppins" pitchFamily="50" charset="0"/>
                        </a:rPr>
                        <a:t>de gás natural, incluindo a </a:t>
                      </a:r>
                    </a:p>
                    <a:p>
                      <a:pPr algn="ctr" rtl="0" fontAlgn="ctr"/>
                      <a:r>
                        <a:rPr lang="pt-BR" sz="1100" b="0" i="0" u="none" strike="noStrike" dirty="0">
                          <a:solidFill>
                            <a:schemeClr val="tx1"/>
                          </a:solidFill>
                          <a:effectLst/>
                          <a:latin typeface="Poppins" pitchFamily="50" charset="0"/>
                          <a:cs typeface="Poppins" pitchFamily="50" charset="0"/>
                        </a:rPr>
                        <a:t>regulamentação nos Estados</a:t>
                      </a:r>
                    </a:p>
                  </a:txBody>
                  <a:tcPr marL="7325" marR="7325" marT="73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marL="0" marR="0" lvl="0" indent="0" algn="ctr" defTabSz="914400" rtl="0" eaLnBrk="1" fontAlgn="ctr" latinLnBrk="0" hangingPunct="1">
                        <a:lnSpc>
                          <a:spcPct val="100000"/>
                        </a:lnSpc>
                        <a:spcBef>
                          <a:spcPts val="300"/>
                        </a:spcBef>
                        <a:spcAft>
                          <a:spcPts val="300"/>
                        </a:spcAft>
                        <a:buClrTx/>
                        <a:buSzTx/>
                        <a:buFontTx/>
                        <a:buNone/>
                        <a:tabLst/>
                        <a:defRPr/>
                      </a:pPr>
                      <a:r>
                        <a:rPr lang="pt-BR" sz="1100" b="0" i="0" u="none" strike="noStrike" dirty="0">
                          <a:solidFill>
                            <a:schemeClr val="tx1"/>
                          </a:solidFill>
                          <a:effectLst/>
                          <a:latin typeface="Poppins" pitchFamily="50" charset="0"/>
                          <a:cs typeface="Poppins" pitchFamily="50" charset="0"/>
                        </a:rPr>
                        <a:t>Novas regras do mercado livre </a:t>
                      </a:r>
                      <a:r>
                        <a:rPr lang="pt-BR" sz="1100" b="0" i="0" u="none" strike="noStrike" baseline="0" dirty="0">
                          <a:solidFill>
                            <a:schemeClr val="tx1"/>
                          </a:solidFill>
                          <a:effectLst/>
                          <a:latin typeface="Poppins" pitchFamily="50" charset="0"/>
                          <a:cs typeface="Poppins" pitchFamily="50" charset="0"/>
                        </a:rPr>
                        <a:t>em Minas Gerais, Rio Grande do Sul e Bahia</a:t>
                      </a:r>
                      <a:endParaRPr lang="pt-BR" sz="1100" b="0" i="0" u="none" strike="noStrike" dirty="0">
                        <a:solidFill>
                          <a:schemeClr val="tx1"/>
                        </a:solidFill>
                        <a:effectLst/>
                        <a:latin typeface="Poppins" pitchFamily="50" charset="0"/>
                        <a:cs typeface="Poppins" pitchFamily="50" charset="0"/>
                      </a:endParaRPr>
                    </a:p>
                  </a:txBody>
                  <a:tcPr marL="7325" marR="7325" marT="73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Publicação pela ANP do modelo conceitual do mercado de gás</a:t>
                      </a:r>
                    </a:p>
                  </a:txBody>
                  <a:tcPr marL="7325" marR="7325" marT="73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429871728"/>
                  </a:ext>
                </a:extLst>
              </a:tr>
              <a:tr h="1525320">
                <a:tc vMerge="1">
                  <a:txBody>
                    <a:bodyPr/>
                    <a:lstStyle/>
                    <a:p>
                      <a:endParaRPr lang="pt-BR"/>
                    </a:p>
                  </a:txBody>
                  <a:tcPr/>
                </a:tc>
                <a:tc>
                  <a:txBody>
                    <a:bodyPr/>
                    <a:lstStyle/>
                    <a:p>
                      <a:pPr algn="ctr" rtl="0" fontAlgn="ctr"/>
                      <a:r>
                        <a:rPr lang="pt-BR" sz="1100" b="0" i="0" u="none" strike="noStrike" dirty="0">
                          <a:solidFill>
                            <a:schemeClr val="tx1"/>
                          </a:solidFill>
                          <a:effectLst/>
                          <a:latin typeface="Poppins" pitchFamily="50" charset="0"/>
                          <a:cs typeface="Poppins" pitchFamily="50" charset="0"/>
                        </a:rPr>
                        <a:t>Atuar, sob demanda, em outros </a:t>
                      </a:r>
                    </a:p>
                    <a:p>
                      <a:pPr algn="ctr" rtl="0" fontAlgn="ctr"/>
                      <a:r>
                        <a:rPr lang="pt-BR" sz="1100" b="0" i="0" u="none" strike="noStrike" dirty="0">
                          <a:solidFill>
                            <a:schemeClr val="tx1"/>
                          </a:solidFill>
                          <a:effectLst/>
                          <a:latin typeface="Poppins" pitchFamily="50" charset="0"/>
                          <a:cs typeface="Poppins" pitchFamily="50" charset="0"/>
                        </a:rPr>
                        <a:t>mercados de energia, tais como </a:t>
                      </a:r>
                    </a:p>
                    <a:p>
                      <a:pPr algn="ctr" rtl="0" fontAlgn="ctr"/>
                      <a:r>
                        <a:rPr lang="pt-BR" sz="1100" b="0" i="0" u="none" strike="noStrike" dirty="0">
                          <a:solidFill>
                            <a:schemeClr val="tx1"/>
                          </a:solidFill>
                          <a:effectLst/>
                          <a:latin typeface="Poppins" pitchFamily="50" charset="0"/>
                          <a:cs typeface="Poppins" pitchFamily="50" charset="0"/>
                        </a:rPr>
                        <a:t>etanol e CO2</a:t>
                      </a:r>
                    </a:p>
                  </a:txBody>
                  <a:tcPr marL="7325" marR="7325" marT="73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0D8E8"/>
                    </a:solidFill>
                  </a:tcPr>
                </a:tc>
                <a:tc>
                  <a:txBody>
                    <a:bodyPr/>
                    <a:lstStyle/>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Reuniões com ANP sobre etanol</a:t>
                      </a:r>
                      <a:r>
                        <a:rPr lang="pt-BR" sz="1100" b="0" i="0" u="none" strike="noStrike" baseline="0" dirty="0">
                          <a:solidFill>
                            <a:schemeClr val="tx1"/>
                          </a:solidFill>
                          <a:effectLst/>
                          <a:latin typeface="Poppins" pitchFamily="50" charset="0"/>
                          <a:cs typeface="Poppins" pitchFamily="50" charset="0"/>
                        </a:rPr>
                        <a:t> </a:t>
                      </a:r>
                    </a:p>
                    <a:p>
                      <a:pPr algn="ctr" rtl="0" fontAlgn="ctr">
                        <a:spcBef>
                          <a:spcPts val="300"/>
                        </a:spcBef>
                        <a:spcAft>
                          <a:spcPts val="300"/>
                        </a:spcAft>
                      </a:pPr>
                      <a:r>
                        <a:rPr lang="pt-BR" sz="1100" b="0" i="0" u="none" strike="noStrike" baseline="0" dirty="0">
                          <a:solidFill>
                            <a:schemeClr val="tx1"/>
                          </a:solidFill>
                          <a:effectLst/>
                          <a:latin typeface="Poppins" pitchFamily="50" charset="0"/>
                          <a:cs typeface="Poppins" pitchFamily="50" charset="0"/>
                        </a:rPr>
                        <a:t>Posicionamento </a:t>
                      </a:r>
                      <a:r>
                        <a:rPr lang="pt-BR" sz="1100" b="0" i="0" u="none" strike="noStrike" baseline="0" dirty="0" err="1">
                          <a:solidFill>
                            <a:schemeClr val="tx1"/>
                          </a:solidFill>
                          <a:effectLst/>
                          <a:latin typeface="Poppins" pitchFamily="50" charset="0"/>
                          <a:cs typeface="Poppins" pitchFamily="50" charset="0"/>
                        </a:rPr>
                        <a:t>Abraceel</a:t>
                      </a:r>
                      <a:r>
                        <a:rPr lang="pt-BR" sz="1100" b="0" i="0" u="none" strike="noStrike" baseline="0" dirty="0">
                          <a:solidFill>
                            <a:schemeClr val="tx1"/>
                          </a:solidFill>
                          <a:effectLst/>
                          <a:latin typeface="Poppins" pitchFamily="50" charset="0"/>
                          <a:cs typeface="Poppins" pitchFamily="50" charset="0"/>
                        </a:rPr>
                        <a:t> sobre mercado de carbono</a:t>
                      </a:r>
                      <a:endParaRPr lang="pt-BR" sz="1100" b="0" i="0" u="none" strike="noStrike" dirty="0">
                        <a:solidFill>
                          <a:schemeClr val="tx1"/>
                        </a:solidFill>
                        <a:effectLst/>
                        <a:latin typeface="Poppins" pitchFamily="50" charset="0"/>
                        <a:cs typeface="Poppins" pitchFamily="50" charset="0"/>
                      </a:endParaRPr>
                    </a:p>
                  </a:txBody>
                  <a:tcPr marL="7325" marR="7325" marT="73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0D8E8"/>
                    </a:solidFill>
                  </a:tcPr>
                </a:tc>
                <a:tc>
                  <a:txBody>
                    <a:bodyPr/>
                    <a:lstStyle/>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Deliberação Diretoria ANP </a:t>
                      </a:r>
                    </a:p>
                    <a:p>
                      <a:pPr algn="ctr" rtl="0" fontAlgn="ctr">
                        <a:spcBef>
                          <a:spcPts val="300"/>
                        </a:spcBef>
                        <a:spcAft>
                          <a:spcPts val="300"/>
                        </a:spcAft>
                      </a:pPr>
                      <a:r>
                        <a:rPr lang="pt-BR" sz="1100" b="0" i="0" u="none" strike="noStrike" dirty="0">
                          <a:solidFill>
                            <a:schemeClr val="tx1"/>
                          </a:solidFill>
                          <a:effectLst/>
                          <a:latin typeface="Poppins" pitchFamily="50" charset="0"/>
                          <a:cs typeface="Poppins" pitchFamily="50" charset="0"/>
                        </a:rPr>
                        <a:t>Workshop EPE sobre</a:t>
                      </a:r>
                      <a:r>
                        <a:rPr lang="pt-BR" sz="1100" b="0" i="0" u="none" strike="noStrike" baseline="0" dirty="0">
                          <a:solidFill>
                            <a:schemeClr val="tx1"/>
                          </a:solidFill>
                          <a:effectLst/>
                          <a:latin typeface="Poppins" pitchFamily="50" charset="0"/>
                          <a:cs typeface="Poppins" pitchFamily="50" charset="0"/>
                        </a:rPr>
                        <a:t> CO2</a:t>
                      </a:r>
                      <a:endParaRPr lang="pt-BR" sz="1100" b="0" i="0" u="none" strike="noStrike" dirty="0">
                        <a:solidFill>
                          <a:schemeClr val="tx1"/>
                        </a:solidFill>
                        <a:effectLst/>
                        <a:latin typeface="Poppins" pitchFamily="50" charset="0"/>
                        <a:cs typeface="Poppins" pitchFamily="50" charset="0"/>
                      </a:endParaRPr>
                    </a:p>
                  </a:txBody>
                  <a:tcPr marL="7325" marR="7325" marT="73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val="29343599"/>
                  </a:ext>
                </a:extLst>
              </a:tr>
            </a:tbl>
          </a:graphicData>
        </a:graphic>
      </p:graphicFrame>
      <p:sp>
        <p:nvSpPr>
          <p:cNvPr id="11" name="Fluxograma: Conector 10">
            <a:extLst>
              <a:ext uri="{FF2B5EF4-FFF2-40B4-BE49-F238E27FC236}">
                <a16:creationId xmlns:a16="http://schemas.microsoft.com/office/drawing/2014/main" id="{64F4D433-D149-4911-A8BD-61C1B424339A}"/>
              </a:ext>
            </a:extLst>
          </p:cNvPr>
          <p:cNvSpPr/>
          <p:nvPr/>
        </p:nvSpPr>
        <p:spPr>
          <a:xfrm>
            <a:off x="11752910" y="2327911"/>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Fluxograma: Conector 11">
            <a:extLst>
              <a:ext uri="{FF2B5EF4-FFF2-40B4-BE49-F238E27FC236}">
                <a16:creationId xmlns:a16="http://schemas.microsoft.com/office/drawing/2014/main" id="{14C656B6-DE10-4865-8C25-2373F090E7B1}"/>
              </a:ext>
            </a:extLst>
          </p:cNvPr>
          <p:cNvSpPr/>
          <p:nvPr/>
        </p:nvSpPr>
        <p:spPr>
          <a:xfrm>
            <a:off x="11749007" y="4100674"/>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Fluxograma: Conector 12">
            <a:extLst>
              <a:ext uri="{FF2B5EF4-FFF2-40B4-BE49-F238E27FC236}">
                <a16:creationId xmlns:a16="http://schemas.microsoft.com/office/drawing/2014/main" id="{BC65C204-6DCE-4067-BA06-6C1D323BE800}"/>
              </a:ext>
            </a:extLst>
          </p:cNvPr>
          <p:cNvSpPr/>
          <p:nvPr/>
        </p:nvSpPr>
        <p:spPr>
          <a:xfrm>
            <a:off x="11752910" y="5489474"/>
            <a:ext cx="245201" cy="22352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Google Shape;40;p8"/>
          <p:cNvSpPr txBox="1"/>
          <p:nvPr/>
        </p:nvSpPr>
        <p:spPr>
          <a:xfrm>
            <a:off x="2247900" y="169506"/>
            <a:ext cx="7048499" cy="507811"/>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en-US" sz="3000" b="1" kern="0" dirty="0" err="1">
                <a:solidFill>
                  <a:srgbClr val="000000"/>
                </a:solidFill>
                <a:latin typeface="Poppins"/>
                <a:ea typeface="Poppins"/>
                <a:cs typeface="Poppins"/>
                <a:sym typeface="Poppins"/>
              </a:rPr>
              <a:t>Acompanhamento</a:t>
            </a:r>
            <a:r>
              <a:rPr lang="en-US" sz="3000" b="1" kern="0" dirty="0">
                <a:solidFill>
                  <a:srgbClr val="000000"/>
                </a:solidFill>
                <a:latin typeface="Poppins"/>
                <a:ea typeface="Poppins"/>
                <a:cs typeface="Poppins"/>
                <a:sym typeface="Poppins"/>
              </a:rPr>
              <a:t> de Metas</a:t>
            </a:r>
            <a:endParaRPr lang="en-US" sz="700" kern="0" dirty="0">
              <a:solidFill>
                <a:srgbClr val="000000"/>
              </a:solidFill>
              <a:latin typeface="Arial"/>
              <a:cs typeface="Arial"/>
              <a:sym typeface="Arial"/>
            </a:endParaRPr>
          </a:p>
        </p:txBody>
      </p:sp>
      <p:pic>
        <p:nvPicPr>
          <p:cNvPr id="9" name="Picture 2" descr="Semáforo - Download Vetores Gratis, Desenhos de Vetor, Modelos e Clipart">
            <a:extLst>
              <a:ext uri="{FF2B5EF4-FFF2-40B4-BE49-F238E27FC236}">
                <a16:creationId xmlns:a16="http://schemas.microsoft.com/office/drawing/2014/main" id="{65B00869-EBB8-41D4-8EAB-6E3828582A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6917" y="42261"/>
            <a:ext cx="635057" cy="598358"/>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E36FB14B-F29F-4F90-A310-4E7F59932E09}"/>
              </a:ext>
            </a:extLst>
          </p:cNvPr>
          <p:cNvSpPr txBox="1"/>
          <p:nvPr/>
        </p:nvSpPr>
        <p:spPr>
          <a:xfrm flipH="1">
            <a:off x="9724490" y="30986"/>
            <a:ext cx="1412243" cy="646331"/>
          </a:xfrm>
          <a:prstGeom prst="rect">
            <a:avLst/>
          </a:prstGeom>
          <a:noFill/>
        </p:spPr>
        <p:txBody>
          <a:bodyPr wrap="square" rtlCol="0">
            <a:spAutoFit/>
          </a:bodyPr>
          <a:lstStyle/>
          <a:p>
            <a:r>
              <a:rPr lang="pt-BR" sz="1200" dirty="0">
                <a:latin typeface="Poppins" pitchFamily="50" charset="0"/>
                <a:cs typeface="Poppins" pitchFamily="50" charset="0"/>
              </a:rPr>
              <a:t>Atrasada</a:t>
            </a:r>
          </a:p>
          <a:p>
            <a:r>
              <a:rPr lang="pt-BR" sz="1200" dirty="0">
                <a:latin typeface="Poppins" pitchFamily="50" charset="0"/>
                <a:cs typeface="Poppins" pitchFamily="50" charset="0"/>
              </a:rPr>
              <a:t>Atenção</a:t>
            </a:r>
          </a:p>
          <a:p>
            <a:r>
              <a:rPr lang="pt-BR" sz="1200" dirty="0">
                <a:latin typeface="Poppins" pitchFamily="50" charset="0"/>
                <a:cs typeface="Poppins" pitchFamily="50" charset="0"/>
              </a:rPr>
              <a:t>Avançada</a:t>
            </a:r>
          </a:p>
        </p:txBody>
      </p:sp>
    </p:spTree>
    <p:extLst>
      <p:ext uri="{BB962C8B-B14F-4D97-AF65-F5344CB8AC3E}">
        <p14:creationId xmlns:p14="http://schemas.microsoft.com/office/powerpoint/2010/main" val="3477149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W - TMV3 - Light">
      <a:dk1>
        <a:srgbClr val="272727"/>
      </a:dk1>
      <a:lt1>
        <a:srgbClr val="FFFFFF"/>
      </a:lt1>
      <a:dk2>
        <a:srgbClr val="000000"/>
      </a:dk2>
      <a:lt2>
        <a:srgbClr val="FFFFFF"/>
      </a:lt2>
      <a:accent1>
        <a:srgbClr val="27AC95"/>
      </a:accent1>
      <a:accent2>
        <a:srgbClr val="1BB1EC"/>
      </a:accent2>
      <a:accent3>
        <a:srgbClr val="0A67D4"/>
      </a:accent3>
      <a:accent4>
        <a:srgbClr val="0F51A9"/>
      </a:accent4>
      <a:accent5>
        <a:srgbClr val="2E2E2E"/>
      </a:accent5>
      <a:accent6>
        <a:srgbClr val="EBEBEB"/>
      </a:accent6>
      <a:hlink>
        <a:srgbClr val="32A79F"/>
      </a:hlink>
      <a:folHlink>
        <a:srgbClr val="89E1DE"/>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SW - TMV3 - Light">
      <a:dk1>
        <a:srgbClr val="272727"/>
      </a:dk1>
      <a:lt1>
        <a:srgbClr val="FFFFFF"/>
      </a:lt1>
      <a:dk2>
        <a:srgbClr val="000000"/>
      </a:dk2>
      <a:lt2>
        <a:srgbClr val="FFFFFF"/>
      </a:lt2>
      <a:accent1>
        <a:srgbClr val="27AC95"/>
      </a:accent1>
      <a:accent2>
        <a:srgbClr val="1BB1EC"/>
      </a:accent2>
      <a:accent3>
        <a:srgbClr val="0A67D4"/>
      </a:accent3>
      <a:accent4>
        <a:srgbClr val="0F51A9"/>
      </a:accent4>
      <a:accent5>
        <a:srgbClr val="2E2E2E"/>
      </a:accent5>
      <a:accent6>
        <a:srgbClr val="EBEBEB"/>
      </a:accent6>
      <a:hlink>
        <a:srgbClr val="32A79F"/>
      </a:hlink>
      <a:folHlink>
        <a:srgbClr val="89E1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4308</TotalTime>
  <Words>1593</Words>
  <Application>Microsoft Office PowerPoint</Application>
  <PresentationFormat>Widescreen</PresentationFormat>
  <Paragraphs>184</Paragraphs>
  <Slides>16</Slides>
  <Notes>11</Notes>
  <HiddenSlides>0</HiddenSlides>
  <MMClips>0</MMClips>
  <ScaleCrop>false</ScaleCrop>
  <HeadingPairs>
    <vt:vector size="6" baseType="variant">
      <vt:variant>
        <vt:lpstr>Fontes usadas</vt:lpstr>
      </vt:variant>
      <vt:variant>
        <vt:i4>10</vt:i4>
      </vt:variant>
      <vt:variant>
        <vt:lpstr>Tema</vt:lpstr>
      </vt:variant>
      <vt:variant>
        <vt:i4>3</vt:i4>
      </vt:variant>
      <vt:variant>
        <vt:lpstr>Títulos de slides</vt:lpstr>
      </vt:variant>
      <vt:variant>
        <vt:i4>16</vt:i4>
      </vt:variant>
    </vt:vector>
  </HeadingPairs>
  <TitlesOfParts>
    <vt:vector size="29" baseType="lpstr">
      <vt:lpstr>Arial</vt:lpstr>
      <vt:lpstr>Calibri</vt:lpstr>
      <vt:lpstr>Calibri Light</vt:lpstr>
      <vt:lpstr>Lato Light</vt:lpstr>
      <vt:lpstr>Nunito Sans ExtraLight</vt:lpstr>
      <vt:lpstr>Nunito Sans SemiBold</vt:lpstr>
      <vt:lpstr>Poppins</vt:lpstr>
      <vt:lpstr>Poppins Bold</vt:lpstr>
      <vt:lpstr>Poppins Light</vt:lpstr>
      <vt:lpstr>Poppins Medium</vt:lpstr>
      <vt:lpstr>Office Theme</vt:lpstr>
      <vt:lpstr>1_Office Theme</vt:lpstr>
      <vt:lpstr>2_Office Theme</vt:lpstr>
      <vt:lpstr>Reunião do Conselho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Amanda</dc:creator>
  <cp:lastModifiedBy>Ângela Oliveira</cp:lastModifiedBy>
  <cp:revision>194</cp:revision>
  <dcterms:created xsi:type="dcterms:W3CDTF">2020-11-17T14:46:07Z</dcterms:created>
  <dcterms:modified xsi:type="dcterms:W3CDTF">2021-07-13T18:47:45Z</dcterms:modified>
</cp:coreProperties>
</file>