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67" r:id="rId2"/>
  </p:sldMasterIdLst>
  <p:notesMasterIdLst>
    <p:notesMasterId r:id="rId31"/>
  </p:notesMasterIdLst>
  <p:sldIdLst>
    <p:sldId id="256" r:id="rId3"/>
    <p:sldId id="274" r:id="rId4"/>
    <p:sldId id="281" r:id="rId5"/>
    <p:sldId id="282" r:id="rId6"/>
    <p:sldId id="285" r:id="rId7"/>
    <p:sldId id="292" r:id="rId8"/>
    <p:sldId id="286" r:id="rId9"/>
    <p:sldId id="287" r:id="rId10"/>
    <p:sldId id="288" r:id="rId11"/>
    <p:sldId id="289" r:id="rId12"/>
    <p:sldId id="290" r:id="rId13"/>
    <p:sldId id="291" r:id="rId14"/>
    <p:sldId id="283" r:id="rId15"/>
    <p:sldId id="284" r:id="rId16"/>
    <p:sldId id="293" r:id="rId17"/>
    <p:sldId id="294" r:id="rId18"/>
    <p:sldId id="300" r:id="rId19"/>
    <p:sldId id="295" r:id="rId20"/>
    <p:sldId id="296" r:id="rId21"/>
    <p:sldId id="301" r:id="rId22"/>
    <p:sldId id="302" r:id="rId23"/>
    <p:sldId id="297" r:id="rId24"/>
    <p:sldId id="298" r:id="rId25"/>
    <p:sldId id="303" r:id="rId26"/>
    <p:sldId id="299" r:id="rId27"/>
    <p:sldId id="271" r:id="rId28"/>
    <p:sldId id="264" r:id="rId29"/>
    <p:sldId id="270" r:id="rId30"/>
  </p:sldIdLst>
  <p:sldSz cx="12192000" cy="6858000"/>
  <p:notesSz cx="6858000" cy="9144000"/>
  <p:embeddedFontLst>
    <p:embeddedFont>
      <p:font typeface="Calibri" panose="020F0502020204030204" pitchFamily="34" charset="0"/>
      <p:regular r:id="rId32"/>
      <p:bold r:id="rId33"/>
      <p:italic r:id="rId34"/>
      <p:boldItalic r:id="rId35"/>
    </p:embeddedFont>
    <p:embeddedFont>
      <p:font typeface="Lato Light" panose="020F0502020204030203" pitchFamily="34" charset="0"/>
      <p:regular r:id="rId36"/>
      <p:italic r:id="rId37"/>
    </p:embeddedFont>
    <p:embeddedFont>
      <p:font typeface="Nunito Sans ExtraLight" pitchFamily="2" charset="0"/>
      <p:regular r:id="rId38"/>
      <p:bold r:id="rId39"/>
      <p:italic r:id="rId40"/>
      <p:boldItalic r:id="rId41"/>
    </p:embeddedFont>
    <p:embeddedFont>
      <p:font typeface="Poppins" panose="00000500000000000000" pitchFamily="2" charset="0"/>
      <p:regular r:id="rId42"/>
      <p:bold r:id="rId43"/>
      <p:italic r:id="rId44"/>
      <p:boldItalic r:id="rId45"/>
    </p:embeddedFont>
    <p:embeddedFont>
      <p:font typeface="Poppins Light" panose="00000400000000000000" pitchFamily="2" charset="0"/>
      <p:regular r:id="rId46"/>
      <p:italic r:id="rId47"/>
    </p:embeddedFont>
    <p:embeddedFont>
      <p:font typeface="Poppins Medium" panose="00000600000000000000" pitchFamily="2" charset="0"/>
      <p:regular r:id="rId48"/>
      <p:bold r:id="rId49"/>
      <p:italic r:id="rId50"/>
      <p:boldItalic r:id="rId5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53" roundtripDataSignature="AMtx7mhZupOmnPnofhB5bLxryNo7KwS5Q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00"/>
    <a:srgbClr val="6666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04C2F0A-B39C-4F8D-894D-DC04093F896B}">
  <a:tblStyle styleId="{304C2F0A-B39C-4F8D-894D-DC04093F896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91EBBBCC-DAD2-459C-BE2E-F6DE35CF9A28}" styleName="Estilo Escuro 2 - Ênfase 3/Ênfase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21E4AEA4-8DFA-4A89-87EB-49C32662AFE0}" styleName="Estilo Médio 2 - Ênfas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08"/>
    <p:restoredTop sz="94640"/>
  </p:normalViewPr>
  <p:slideViewPr>
    <p:cSldViewPr snapToGrid="0">
      <p:cViewPr varScale="1">
        <p:scale>
          <a:sx n="78" d="100"/>
          <a:sy n="78" d="100"/>
        </p:scale>
        <p:origin x="850" y="43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8.fntdata"/><Relationship Id="rId21" Type="http://schemas.openxmlformats.org/officeDocument/2006/relationships/slide" Target="slides/slide19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font" Target="fonts/font16.fntdata"/><Relationship Id="rId50" Type="http://schemas.openxmlformats.org/officeDocument/2006/relationships/font" Target="fonts/font19.fntdata"/><Relationship Id="rId55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font" Target="fonts/font14.fntdata"/><Relationship Id="rId53" Type="http://customschemas.google.com/relationships/presentationmetadata" Target="metadata"/><Relationship Id="rId5" Type="http://schemas.openxmlformats.org/officeDocument/2006/relationships/slide" Target="slides/slide3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notesMaster" Target="notesMasters/notesMaster1.xml"/><Relationship Id="rId44" Type="http://schemas.openxmlformats.org/officeDocument/2006/relationships/font" Target="fonts/font13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font" Target="fonts/font4.fntdata"/><Relationship Id="rId43" Type="http://schemas.openxmlformats.org/officeDocument/2006/relationships/font" Target="fonts/font12.fntdata"/><Relationship Id="rId48" Type="http://schemas.openxmlformats.org/officeDocument/2006/relationships/font" Target="fonts/font17.fntdata"/><Relationship Id="rId56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font" Target="fonts/font20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font" Target="fonts/font15.fntdata"/><Relationship Id="rId20" Type="http://schemas.openxmlformats.org/officeDocument/2006/relationships/slide" Target="slides/slide18.xml"/><Relationship Id="rId41" Type="http://schemas.openxmlformats.org/officeDocument/2006/relationships/font" Target="fonts/font10.fntdata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5.fntdata"/><Relationship Id="rId49" Type="http://schemas.openxmlformats.org/officeDocument/2006/relationships/font" Target="fonts/font18.fntdata"/><Relationship Id="rId5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1941365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2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10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11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12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13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14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15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16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17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18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19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2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20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21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22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23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24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25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26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27</a:t>
            </a:fld>
            <a:endParaRPr/>
          </a:p>
        </p:txBody>
      </p:sp>
      <p:sp>
        <p:nvSpPr>
          <p:cNvPr id="138" name="Google Shape;138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8975" y="1143000"/>
            <a:ext cx="5475288" cy="308133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39" name="Google Shape;139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1638" cy="3595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  </a:t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8" name="Google Shape;268;p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" name="Google Shape;269;p1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28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3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4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5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6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7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8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f4b9944815_0_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Lato Light"/>
              <a:buNone/>
            </a:pPr>
            <a:fld id="{00000000-1234-1234-1234-123412341234}" type="slidenum">
              <a:rPr lang="pt-BR" sz="1200" b="0" i="0" u="none" strike="noStrike" cap="none">
                <a:solidFill>
                  <a:srgbClr val="000000"/>
                </a:solidFill>
                <a:latin typeface="Lato Light"/>
                <a:ea typeface="Lato Light"/>
                <a:cs typeface="Lato Light"/>
                <a:sym typeface="Lato Light"/>
              </a:rPr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Lato Light"/>
                <a:buNone/>
              </a:pPr>
              <a:t>9</a:t>
            </a:fld>
            <a:endParaRPr sz="1200" b="0" i="0" u="none" strike="noStrike" cap="none">
              <a:solidFill>
                <a:srgbClr val="000000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4" name="Google Shape;174;gf4b99448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1637" cy="30845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75" name="Google Shape;175;gf4b9944815_0_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4900" cy="3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7561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3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34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3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3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3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35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35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3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3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3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s">
  <p:cSld name="Bullet Point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4"/>
          <p:cNvSpPr>
            <a:spLocks noGrp="1"/>
          </p:cNvSpPr>
          <p:nvPr>
            <p:ph type="pic" idx="2"/>
          </p:nvPr>
        </p:nvSpPr>
        <p:spPr>
          <a:xfrm>
            <a:off x="1762956" y="1390618"/>
            <a:ext cx="8767360" cy="5002162"/>
          </a:xfrm>
          <a:prstGeom prst="rect">
            <a:avLst/>
          </a:prstGeom>
          <a:solidFill>
            <a:srgbClr val="F2F2F2"/>
          </a:solidFill>
          <a:ln>
            <a:noFill/>
          </a:ln>
        </p:spPr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lide de Título" type="title">
  <p:cSld name="TITLE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5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999"/>
              <a:buFont typeface="Poppins"/>
              <a:buNone/>
              <a:defRPr sz="5999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5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6" name="Google Shape;116;p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7" name="Google Shape;117;p25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" name="Google Shape;118;p25"/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fault Slide">
  <p:cSld name="Default Slide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bout Us">
  <p:cSld name="About Us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37"/>
          <p:cNvSpPr>
            <a:spLocks noGrp="1"/>
          </p:cNvSpPr>
          <p:nvPr>
            <p:ph type="pic" idx="2"/>
          </p:nvPr>
        </p:nvSpPr>
        <p:spPr>
          <a:xfrm>
            <a:off x="8417143" y="1878227"/>
            <a:ext cx="3774858" cy="4979773"/>
          </a:xfrm>
          <a:prstGeom prst="rect">
            <a:avLst/>
          </a:prstGeom>
          <a:solidFill>
            <a:srgbClr val="F2F2F2"/>
          </a:solidFill>
          <a:ln>
            <a:noFill/>
          </a:ln>
        </p:spPr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ustom Layout">
  <p:cSld name="2_Custom Layout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38"/>
          <p:cNvSpPr>
            <a:spLocks noGrp="1"/>
          </p:cNvSpPr>
          <p:nvPr>
            <p:ph type="pic" idx="2"/>
          </p:nvPr>
        </p:nvSpPr>
        <p:spPr>
          <a:xfrm>
            <a:off x="0" y="0"/>
            <a:ext cx="496871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2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2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" name="Google Shape;24;p2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2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2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27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27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2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2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2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2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2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" name="Google Shape;36;p28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" name="Google Shape;37;p2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2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2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29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29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" name="Google Shape;43;p29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" name="Google Shape;44;p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" name="Google Shape;45;p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" name="Google Shape;46;p2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2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2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3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3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3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3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3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3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3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32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32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1" name="Google Shape;61;p32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2" name="Google Shape;62;p3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3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3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33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33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33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9" name="Google Shape;69;p3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3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3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7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23"/>
          <p:cNvSpPr/>
          <p:nvPr/>
        </p:nvSpPr>
        <p:spPr>
          <a:xfrm>
            <a:off x="11069280" y="376277"/>
            <a:ext cx="356709" cy="356616"/>
          </a:xfrm>
          <a:prstGeom prst="ellipse">
            <a:avLst/>
          </a:prstGeom>
          <a:solidFill>
            <a:srgbClr val="26AC9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23"/>
          <p:cNvSpPr txBox="1">
            <a:spLocks noGrp="1"/>
          </p:cNvSpPr>
          <p:nvPr>
            <p:ph type="title"/>
          </p:nvPr>
        </p:nvSpPr>
        <p:spPr>
          <a:xfrm>
            <a:off x="838201" y="365126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399"/>
              <a:buFont typeface="Poppins"/>
              <a:buNone/>
              <a:defRPr sz="4399" b="1" i="0" u="none" strike="noStrike" cap="none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09" name="Google Shape;109;p23"/>
          <p:cNvSpPr txBox="1"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L="914400" marR="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marL="1371600" marR="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marL="1828800" marR="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marL="2286000" marR="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0" name="Google Shape;110;p23"/>
          <p:cNvSpPr/>
          <p:nvPr/>
        </p:nvSpPr>
        <p:spPr>
          <a:xfrm>
            <a:off x="11074537" y="267124"/>
            <a:ext cx="356717" cy="605909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22850" tIns="45700" rIns="22850" bIns="45700" anchor="ctr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 sz="1100" b="0" i="0">
                <a:solidFill>
                  <a:schemeClr val="lt1"/>
                </a:solidFill>
                <a:latin typeface="Poppins Medium"/>
                <a:ea typeface="Poppins Medium"/>
                <a:cs typeface="Poppins Medium"/>
                <a:sym typeface="Poppins Medium"/>
              </a:rPr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t>‹nº›</a:t>
            </a:fld>
            <a:endParaRPr sz="1100" b="0" i="0">
              <a:solidFill>
                <a:schemeClr val="lt1"/>
              </a:solidFill>
              <a:latin typeface="Poppins Medium"/>
              <a:ea typeface="Poppins Medium"/>
              <a:cs typeface="Poppins Medium"/>
              <a:sym typeface="Poppins Medium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" name="Google Shape;128;p1" descr="Imagem digital de cidade à noite&#10;&#10;Descrição gerada automaticamente com confiança média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88" y="-500422"/>
            <a:ext cx="12188825" cy="8136689"/>
          </a:xfrm>
          <a:prstGeom prst="rect">
            <a:avLst/>
          </a:prstGeom>
          <a:noFill/>
          <a:ln>
            <a:noFill/>
          </a:ln>
        </p:spPr>
      </p:pic>
      <p:sp>
        <p:nvSpPr>
          <p:cNvPr id="129" name="Google Shape;129;p1"/>
          <p:cNvSpPr/>
          <p:nvPr/>
        </p:nvSpPr>
        <p:spPr>
          <a:xfrm>
            <a:off x="1588" y="-500422"/>
            <a:ext cx="12188825" cy="8136689"/>
          </a:xfrm>
          <a:prstGeom prst="rect">
            <a:avLst/>
          </a:prstGeom>
          <a:solidFill>
            <a:schemeClr val="dk1">
              <a:alpha val="4980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599" b="0" i="0" u="none" strike="noStrike" cap="none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" name="Google Shape;130;p1"/>
          <p:cNvSpPr txBox="1">
            <a:spLocks noGrp="1"/>
          </p:cNvSpPr>
          <p:nvPr>
            <p:ph type="ctrTitle"/>
          </p:nvPr>
        </p:nvSpPr>
        <p:spPr>
          <a:xfrm>
            <a:off x="301083" y="1928260"/>
            <a:ext cx="11530361" cy="23869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>
              <a:buClr>
                <a:schemeClr val="lt1"/>
              </a:buClr>
              <a:buSzPts val="4800"/>
            </a:pPr>
            <a:r>
              <a:rPr lang="pt-BR" b="1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PL 1.917/2015</a:t>
            </a:r>
            <a:br>
              <a:rPr lang="pt-BR" b="1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</a:br>
            <a:r>
              <a:rPr lang="pt-BR" b="1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pt-BR" sz="3200" b="1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Aprovado na Comissão Especial em 14/12/2021</a:t>
            </a:r>
            <a:endParaRPr dirty="0"/>
          </a:p>
        </p:txBody>
      </p:sp>
      <p:sp>
        <p:nvSpPr>
          <p:cNvPr id="131" name="Google Shape;131;p1"/>
          <p:cNvSpPr txBox="1">
            <a:spLocks noGrp="1"/>
          </p:cNvSpPr>
          <p:nvPr>
            <p:ph type="subTitle" idx="1"/>
          </p:nvPr>
        </p:nvSpPr>
        <p:spPr>
          <a:xfrm>
            <a:off x="1525191" y="4407290"/>
            <a:ext cx="9141619" cy="320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ct val="100000"/>
              <a:buNone/>
            </a:pPr>
            <a:r>
              <a:rPr lang="pt-BR" b="1" dirty="0"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rPr>
              <a:t>28 de janeiro de 2022</a:t>
            </a:r>
            <a:endParaRPr sz="2800" b="1" dirty="0"/>
          </a:p>
        </p:txBody>
      </p:sp>
      <p:pic>
        <p:nvPicPr>
          <p:cNvPr id="132" name="Google Shape;132;p1" descr="Uma imagem contendo Texto&#10;&#10;Descrição gerada automaticamente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820866" y="773020"/>
            <a:ext cx="2550270" cy="135674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509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Energia especial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Consumidores atendidos em tensão maior ou igual a 2,3 kV representados por varejistas estão equiparados à comunhão de interesses de fato ou de direito</a:t>
            </a:r>
          </a:p>
          <a:p>
            <a:pPr lvl="0" algn="just">
              <a:buFont typeface="Wingdings" pitchFamily="2" charset="2"/>
              <a:buChar char="v"/>
            </a:pPr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Desconto de fontes incentivadas aplicado somente </a:t>
            </a:r>
            <a:r>
              <a:rPr lang="pt-BR" sz="2000"/>
              <a:t>a consumidores de Alta Tensão</a:t>
            </a:r>
            <a:endParaRPr lang="pt-BR" sz="2000" dirty="0"/>
          </a:p>
          <a:p>
            <a:pPr algn="just"/>
            <a:endParaRPr lang="pt-BR" sz="2200" b="1" dirty="0"/>
          </a:p>
          <a:p>
            <a:pPr algn="just"/>
            <a:r>
              <a:rPr lang="pt-BR" sz="2200" b="1" dirty="0"/>
              <a:t>CDE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Recursos da CDE serão provenientes das quotas anuais pagas por geradoras que tenham essa obrigação nos seus respectivos contratos de concessão</a:t>
            </a:r>
          </a:p>
          <a:p>
            <a:pPr algn="just"/>
            <a:endParaRPr lang="pt-BR" sz="2200" b="1" dirty="0"/>
          </a:p>
          <a:p>
            <a:pPr algn="just"/>
            <a:r>
              <a:rPr lang="pt-BR" sz="2200" b="1" dirty="0"/>
              <a:t>Serviços ancilares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Serviços ancilares poderão ser adquiridos em mecanismo concorrencial</a:t>
            </a:r>
          </a:p>
          <a:p>
            <a:pPr lvl="0" algn="just"/>
            <a:endParaRPr lang="pt-BR" sz="2000" dirty="0"/>
          </a:p>
          <a:p>
            <a:r>
              <a:rPr lang="pt-BR" sz="2200" b="1" dirty="0"/>
              <a:t>Garantias financeiras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Em até 24 meses, deverão ser estabelecidas garantias financeiras com (a) aporte prévio de recursos para efetivação do registro de operações e (b) chamada de recursos para fechamento de posições deficitárias com apuração diária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6630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Formação de Preços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Obrigação de preços horários ou em intervalo de tempo inferiores a partir da lei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Preço pode ser por regra de cálculo que minimize o custo da operação de forma centralizada (modelo) ou ofertas de quantidades e preços feitas por agentes de geração e cargas (oferta), com mecanismo de monitoramento para restringir práticas </a:t>
            </a:r>
            <a:r>
              <a:rPr lang="pt-BR" sz="2000" dirty="0" err="1"/>
              <a:t>anticoncorrenciais</a:t>
            </a:r>
            <a:endParaRPr lang="pt-BR" sz="2000" dirty="0"/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Poderá ser promovida licitação para compra, manutenção e aprimoramento dos modelos, com cronograma compatível com (erro no texto legal, não é possível saber com o que deveria ser compatível)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Preço por oferta deverá ser precedido de estudo específico sobre alternativas para a sua implementação a ser realizado pelo poder concedente em até 24 meses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Preço por oferta exigirá realização de período de testes não inferior a um ano, não será aplicado antes de 12 meses da publicação da lei e estará condicionado a que o estudo indique os benefícios associados à sua implantação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47705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Bolsa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Em até 30 meses, o poder executivo deverá propor aprimoramentos no arranjo do mercado orientados ao desenvolvimento e sustentabilidade de bolsas de energia elétrica nacionais</a:t>
            </a:r>
          </a:p>
          <a:p>
            <a:pPr lvl="0" algn="just"/>
            <a:endParaRPr lang="pt-BR" sz="2000" dirty="0"/>
          </a:p>
          <a:p>
            <a:pPr algn="just"/>
            <a:r>
              <a:rPr lang="pt-BR" sz="2200" b="1" dirty="0"/>
              <a:t>ESS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Encargo de serviço do sistema passa a incluir também o custo do despacho, a pedido do ONS ou distribuidoras, de hidrelétricas entre 5 e 50 MW não despachadas centralizadamente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Autoprodutor pagará o ESS com base no seu consumo líquido na parcela referente ao custo do GFOM por segurança energética e descolamento da geração hidrelétrica resultante de GFOM por segurança energética ou importação sem garantia física</a:t>
            </a:r>
          </a:p>
          <a:p>
            <a:pPr lvl="0" algn="just"/>
            <a:r>
              <a:rPr lang="pt-BR" sz="2000" dirty="0"/>
              <a:t>ESS será cobrado do autoprodutor com base no consumo deduzido da geração de usinas localizadas no mesmo sítio da carga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44319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200" b="1" dirty="0"/>
              <a:t>Compra regulada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Retira a obrigação das distribuidoras garantirem o atendimento “a totalidade” de seu mercado mediante contratação regulada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Retira dispositivo que prevê que “os riscos hidrológicos serão assumidos, total ou parcialmente, pelos geradores ou pelos compradores, com direito de repasse às tarifas dos consumidores finais”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Define contratos por quantidade e disponibilidade de energia e que por quantidade deverão ser a modalidade preferencial de contratação, devendo o poder concedente apresentar justificativa para adotar a contratação por disponibilidade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Retira o prazo de suprimento de no mínimo 15 anos dos </a:t>
            </a:r>
            <a:r>
              <a:rPr lang="pt-BR" sz="2000" dirty="0" err="1"/>
              <a:t>CCEARs</a:t>
            </a:r>
            <a:r>
              <a:rPr lang="pt-BR" sz="2000" dirty="0"/>
              <a:t> com novos empreendimentos de geração, continua prazo máximo de 35 anos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355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200" b="1" dirty="0"/>
              <a:t>Gestão de energia das distribuidoras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Permite que as distribuidora vendam contratos em mecanismo centralizado, conforme regulamentação da Aneel, com o objetivo de reduzir eventual excesso de energia contratada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Poderão comprar nesse mecanismo centralizado consumidores livres e especiais, comercializadoras, geradores e autoprodutores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Resultado positivo ou negativo dessa venda será alocado ao encargo de sobrecontratação, limitado ao excesso involuntário decorrente de migração e desde que o nível contratual final exceda os limites de tolerância para repasse tarifário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Distribuidoras poderão transferir </a:t>
            </a:r>
            <a:r>
              <a:rPr lang="pt-BR" sz="2000" dirty="0" err="1"/>
              <a:t>CCEARs</a:t>
            </a:r>
            <a:r>
              <a:rPr lang="pt-BR" sz="2000" dirty="0"/>
              <a:t> entre si, de forma bilateral e independente de demais mecanismos centralizados de compensação de posições contratuais, desde que haja anuência do vendedor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Aneel definirá o calendário para a realização das trocas contratuais bilaterais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6630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Descontratação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Energia de CCEAR poderá ser descontratada mediante mecanismo concorrencial, conforme diretrizes e condições do Poder Executivo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Descontratação deverá observar volumes máximos por submercado ou área por restrição operativa e avaliação técnica quanto à segurança do abastecimento e mínimo custo total de operação e expansão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Fica assegurado o repasse às tarifas dos custos de descontratação, inclusive os relacionados à eventual exposição ao mercado de curto prazo, observado o máximo esforço das distribuidoras na recompra de energia para atendimento do seu mercado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Critérios de elegibilidade para participação e o critério de classificação serão definidos pelo Poder Executivo e deverão considerar os custos e benefícios sistêmicos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Para ser homologado vencedor, gerador deverá quitar as obrigações contratuais pendentes e penalidades, renunciar a qualquer direito a eventual indenização e aceitar a extinção, pela Aneel, da outorga do gerador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Lastro...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Poder concedente poderá contratar de forma centralizada (i) energia elétrica, (ii) reserva de capacidade ou (iii) lastro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Poder concedente deverá estabelecer metodologia para quantificar o valor máximo de oferta de lastro de cada empreendimento e homologar a relação de empreendimentos, novos e existentes, que integração o processo licitatório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Lastro fica definido como a contribuição de cada empreendimento ao provimento de confiabilidade e adequabilidade sistêmica e poderá ser expresso em mais de um elemento ou produto em função dos atributos considerados em sua definição e sua capacidade de armazenamento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Não haverá assunção de riscos pelo poder concedente quando da definição da metodologia para quantificação dos valores máximos de oferta de lastro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38472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...Lastro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Após a implementação do mecanismo de lastro, o poder concedente poderá promover leilões para contratação de energia ao mercado regulado sem diferenciação de empreendimentos novos ou existentes e com prazo de início de suprimento livremente estabelecido no edital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Poder concedente poderá definir lastro a ser contratado por meio de armazenamento</a:t>
            </a:r>
          </a:p>
          <a:p>
            <a:pPr lvl="0" algn="just">
              <a:buFont typeface="Wingdings" pitchFamily="2" charset="2"/>
              <a:buChar char="v"/>
            </a:pPr>
            <a:endParaRPr lang="pt-BR" sz="2000" dirty="0"/>
          </a:p>
          <a:p>
            <a:r>
              <a:rPr lang="pt-BR" sz="2200" b="1" dirty="0"/>
              <a:t>Atributos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Atributos ambientais, técnicos e físicos, bem como a capacidade de armazenamento, deverão ser considerados na contratação de reserva de capacidade de novos empreendimentos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41242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200" b="1" dirty="0"/>
              <a:t>Leilões de lastro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Licitação para contratação de lastro por meio de centralizadora de contratos, a qual poderá ser a CCEE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Diretrizes serão definidas pelo poder concedente levando em conta aspectos que vão desde a economicidade dos custos, </a:t>
            </a:r>
            <a:r>
              <a:rPr lang="pt-BR" sz="2000" dirty="0" err="1"/>
              <a:t>despachabilidade</a:t>
            </a:r>
            <a:r>
              <a:rPr lang="pt-BR" sz="2000" dirty="0"/>
              <a:t> e flexibilidade até impactos socioambientais, emissão de gases de efeito estufa e subsídios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Poder concedente também definirá forma, prazos e condições de contratação, os produtos a serem contratados e as formas e mecanismos de pagamento dos produtos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Distinção entre usinas novas e existentes permitida apenas para a definição do prazo de duração dos contratos de lastro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38779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Encargo de lastro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Encargo de lastro pago por todos os consumidores, incluindo autoprodutores, com base na proporção do consumo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No caso de autoprodutores, encargo calculado com base no consumo medido no ponto de carga, considerando a energia autoproduzida e a localização do empreendimento</a:t>
            </a:r>
          </a:p>
          <a:p>
            <a:pPr algn="just"/>
            <a:endParaRPr lang="pt-BR" sz="2200" b="1" dirty="0"/>
          </a:p>
          <a:p>
            <a:pPr algn="just"/>
            <a:r>
              <a:rPr lang="pt-BR" sz="2200" b="1" dirty="0"/>
              <a:t>Encargo de transição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Será apurada a parcela de lastro existente no ACR, cujo custo será pago por todos os consumidores e autoprodutores (inclusive atuais consumidores do ACL), por meio de encargo, na proporção do consumo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6938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Distribuidoras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Período de dez anos para que novos arranjos tecnológicos ou novos serviços aos usuários com atributos de inovação passem a compor efeitos à modicidade tarifária</a:t>
            </a:r>
          </a:p>
          <a:p>
            <a:pPr lvl="0" algn="just"/>
            <a:endParaRPr lang="pt-BR" sz="2000" dirty="0"/>
          </a:p>
          <a:p>
            <a:pPr algn="just"/>
            <a:r>
              <a:rPr lang="pt-BR" sz="2200" b="1" dirty="0"/>
              <a:t>Obrigação de contratação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Faculdade ao MME para reduzir a obrigação de contratação de consumidores livres a percentual inferior à totalidade da carga</a:t>
            </a:r>
          </a:p>
          <a:p>
            <a:pPr lvl="0" algn="just"/>
            <a:endParaRPr lang="pt-BR" sz="2000" dirty="0"/>
          </a:p>
          <a:p>
            <a:r>
              <a:rPr lang="pt-BR" sz="2200" b="1" dirty="0"/>
              <a:t>Abertura de Mercado</a:t>
            </a:r>
            <a:endParaRPr lang="pt-BR" sz="2200" dirty="0"/>
          </a:p>
          <a:p>
            <a:pPr lvl="0">
              <a:buFont typeface="Wingdings" pitchFamily="2" charset="2"/>
              <a:buChar char="v"/>
            </a:pPr>
            <a:r>
              <a:rPr lang="pt-BR" sz="2000" dirty="0"/>
              <a:t>Faculdade ao poder concedente para diminuir todos os limites de carga e tensão</a:t>
            </a:r>
          </a:p>
          <a:p>
            <a:pPr lvl="0"/>
            <a:endParaRPr lang="pt-BR" sz="2000" dirty="0"/>
          </a:p>
          <a:p>
            <a:pPr lvl="0">
              <a:buFont typeface="Wingdings" pitchFamily="2" charset="2"/>
              <a:buChar char="v"/>
            </a:pPr>
            <a:r>
              <a:rPr lang="pt-BR" sz="2000" dirty="0"/>
              <a:t>Regulamento deverá apresentar plano para abertura total do mercado, contendo:</a:t>
            </a:r>
          </a:p>
          <a:p>
            <a:pPr lvl="0" indent="357188"/>
            <a:r>
              <a:rPr lang="pt-BR" sz="2000" dirty="0"/>
              <a:t>-Ações de comunicação para conscientização dos consumidores</a:t>
            </a:r>
          </a:p>
          <a:p>
            <a:pPr lvl="0" indent="357188"/>
            <a:r>
              <a:rPr lang="pt-BR" sz="2000" dirty="0"/>
              <a:t>-Proposta para aprimorar a infraestrutura de medição e adoção de redes inteligentes</a:t>
            </a:r>
          </a:p>
          <a:p>
            <a:pPr lvl="0" indent="357188"/>
            <a:r>
              <a:rPr lang="pt-BR" sz="2000" dirty="0"/>
              <a:t>-Separação fio e energia, incluindo suprimento de última instância</a:t>
            </a:r>
          </a:p>
          <a:p>
            <a:pPr lvl="0" indent="357188"/>
            <a:r>
              <a:rPr lang="pt-BR" sz="2000" dirty="0"/>
              <a:t>-Regulamentação para o suprimento de última instância</a:t>
            </a:r>
          </a:p>
          <a:p>
            <a:pPr lvl="0"/>
            <a:endParaRPr lang="pt-BR" sz="2000" dirty="0"/>
          </a:p>
          <a:p>
            <a:pPr lvl="0">
              <a:buFont typeface="Wingdings" pitchFamily="2" charset="2"/>
              <a:buChar char="v"/>
            </a:pPr>
            <a:r>
              <a:rPr lang="pt-BR" sz="2000" dirty="0"/>
              <a:t>Em até 72 meses, todos serão livres, observado o plano para abertura total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35086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200" b="1" dirty="0"/>
              <a:t>Lastro legado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Encargo de lastro e encargo de transição terão redução da base de cálculo em função de contratos de compra assinados em até 30 meses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Contratos não poderão ter duração superior a cinco anos para fins de abatimento, se firmados após a publicação da lei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Regra de redução poderá considerar a localização da geração contratada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Regra de redução deverá considerar as transações comerciais realizadas a qualquer tempo, lastreadas por meio dos contratos de compra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3860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200" b="1" dirty="0"/>
              <a:t>Início 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Em até 24 meses, poder concedente deverá estabelecer o cronograma para a implantação da contratação de lastro, com início em até 30 meses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Poder concedente também deverá definir as diretrizes, regras e padrões e a alocação de custos referentes à contratação de lastro, bem como os parâmetros para definição dos montantes de lastro a serem contratados para o sistema, que deverão ser objeto de consultas ou audiências públicas</a:t>
            </a:r>
          </a:p>
          <a:p>
            <a:pPr lvl="0" algn="just"/>
            <a:endParaRPr lang="pt-BR" sz="2000" dirty="0"/>
          </a:p>
          <a:p>
            <a:r>
              <a:rPr lang="pt-BR" sz="2200" b="1" dirty="0"/>
              <a:t>Regras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Contratação de lastro considerará empreendimentos novos e existentes e poderá ser realizada com segmentação de produtos, preços diferenciados por produto e com valoração de atributos, admitindo-se empreendimentos híbridos, inclusive com armazenamento de energia associado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Empreendedor que vender lastro poderá negociar energia e serviços ancilares por sua conta e risco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6938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Separação lastro e energia</a:t>
            </a:r>
            <a:endParaRPr lang="pt-BR" sz="2200" dirty="0"/>
          </a:p>
          <a:p>
            <a:pPr lvl="0" algn="just"/>
            <a:r>
              <a:rPr lang="pt-BR" sz="2000" dirty="0"/>
              <a:t>Poder concedente deverá promover a separação do lastro e da energia para fins de contratação de lastro</a:t>
            </a:r>
          </a:p>
          <a:p>
            <a:pPr lvl="0" algn="just"/>
            <a:endParaRPr lang="pt-BR" sz="2000" dirty="0"/>
          </a:p>
          <a:p>
            <a:pPr lvl="0" algn="just"/>
            <a:r>
              <a:rPr lang="pt-BR" sz="2000" dirty="0"/>
              <a:t>Separação respeitará os contratos firmados em até 30 meses e com duração não superior a cinco anos da data de publicação da lei</a:t>
            </a:r>
          </a:p>
          <a:p>
            <a:pPr lvl="0" algn="just"/>
            <a:endParaRPr lang="pt-BR" sz="2000" dirty="0"/>
          </a:p>
          <a:p>
            <a:pPr lvl="0" algn="just"/>
            <a:r>
              <a:rPr lang="pt-BR" sz="2000" dirty="0"/>
              <a:t>Mesmo leilão de lastro poderá contratar energia elétrica para o mercado regulado</a:t>
            </a:r>
          </a:p>
          <a:p>
            <a:pPr algn="just"/>
            <a:r>
              <a:rPr lang="pt-BR" sz="2000" b="1" dirty="0"/>
              <a:t> </a:t>
            </a:r>
            <a:endParaRPr lang="pt-BR" sz="2000" dirty="0"/>
          </a:p>
          <a:p>
            <a:pPr algn="just"/>
            <a:r>
              <a:rPr lang="pt-BR" sz="2200" b="1" dirty="0"/>
              <a:t>Segurança de mercado</a:t>
            </a:r>
            <a:endParaRPr lang="pt-BR" sz="2200" dirty="0"/>
          </a:p>
          <a:p>
            <a:pPr lvl="0" algn="just"/>
            <a:r>
              <a:rPr lang="pt-BR" sz="2000" dirty="0"/>
              <a:t>CCEE responsável pelo monitoramento das operações do mercado nela realizadas, podendo instaurar processos sancionadores cujos procedimentos serão aprovados pela Aneel</a:t>
            </a:r>
          </a:p>
          <a:p>
            <a:pPr lvl="0" algn="just"/>
            <a:endParaRPr lang="pt-BR" sz="2000" dirty="0"/>
          </a:p>
          <a:p>
            <a:pPr lvl="0" algn="just"/>
            <a:r>
              <a:rPr lang="pt-BR" sz="2000" dirty="0"/>
              <a:t>Regra de responsabilização para a pessoa física ou jurídica contratada pela CCEE no exercício do monitoramento que gerar prejuízos por atos dolosos ou culposos, e para os administradores dos agentes setoriais que gerar prejuízos por atos dolosos ou culposos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3245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Prorrogação de Concessões de Geração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Concessões de UHE com capacidade superior a 50 MW e outorgadas antes de 11 de dezembro de 2003, desde que não tenham sido prorrogadas, poderão ser prorrogadas uma única vez por um prazo de trinta anos, podendo a prorrogação ser antecipada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Prorrogação a ser regulamentada pelo poder concedente e condicionada a:</a:t>
            </a:r>
          </a:p>
          <a:p>
            <a:pPr marL="357188" lvl="1" algn="just"/>
            <a:r>
              <a:rPr lang="pt-BR" sz="2000" dirty="0"/>
              <a:t>-Pagamento de 50% à CDE e 50% de bônus pela outorga do valor adicionado à concessão </a:t>
            </a:r>
          </a:p>
          <a:p>
            <a:pPr marL="357188" lvl="1" algn="just"/>
            <a:r>
              <a:rPr lang="pt-BR" sz="2000" dirty="0"/>
              <a:t>-Alteração para o regime de produção independente</a:t>
            </a:r>
          </a:p>
          <a:p>
            <a:pPr marL="357188" lvl="1" algn="just"/>
            <a:r>
              <a:rPr lang="pt-BR" sz="2000" dirty="0"/>
              <a:t>-Assunção do risco hidrológico, vedada a repactuação</a:t>
            </a:r>
          </a:p>
          <a:p>
            <a:pPr marL="357188" lvl="1" algn="just"/>
            <a:r>
              <a:rPr lang="pt-BR" sz="2000" dirty="0"/>
              <a:t>-Recálculo da garantia física, sem limite de variação em relação à anterior e sujeita à revisão durante o novo prazo de concessão</a:t>
            </a:r>
          </a:p>
          <a:p>
            <a:pPr marL="357188" lvl="1" algn="just"/>
            <a:r>
              <a:rPr lang="pt-BR" sz="2000" dirty="0"/>
              <a:t>-Inclusão de compensação econômica no valor adicionado à concessão decorrente de possível redução de garantia física que exceda os limites de redução em vigor, para o período remanescente da concessão</a:t>
            </a:r>
          </a:p>
          <a:p>
            <a:pPr marL="357188" lvl="1" algn="just"/>
            <a:r>
              <a:rPr lang="pt-BR" sz="2000" dirty="0"/>
              <a:t>-Reversão dos bens para a União ao final da nova outorga, sem indenização ao concessionário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47397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Licitação 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Outorgas de concessão e de autorização de geração que não forem prorrogadas deverão ser licitadas pelo poder concedente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Não poderá ser aplicado o regime de cotas às novas prorrogações e licitações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Concessões de UHE com capacidade superior a 50 MW, com o advento do termo contratual, serão licitadas pelo poder concedente, com prazo de outorga de vinte anos:</a:t>
            </a:r>
          </a:p>
          <a:p>
            <a:pPr marL="357188" lvl="1" algn="just"/>
            <a:r>
              <a:rPr lang="pt-BR" sz="2000" dirty="0"/>
              <a:t>-Licitação poderá ser realizada sem reversão prévia dos bens e considerará a metodologia do valor novo de reposição no cálculo da indenização de bens não amortizados ou não depreciados</a:t>
            </a:r>
          </a:p>
          <a:p>
            <a:pPr marL="357188" lvl="1" algn="just"/>
            <a:r>
              <a:rPr lang="pt-BR" sz="2000" dirty="0"/>
              <a:t>-Licitação condicionada às mesmas regras da prorrogação antecipada</a:t>
            </a:r>
          </a:p>
          <a:p>
            <a:pPr marL="357188" lvl="1" algn="just"/>
            <a:r>
              <a:rPr lang="pt-BR" sz="2000" dirty="0"/>
              <a:t>-Ministérios da Economia e Minas e Energia definirão o valor mínimo e a forma de pagamento da outorga</a:t>
            </a:r>
          </a:p>
          <a:p>
            <a:pPr lvl="0" algn="just"/>
            <a:endParaRPr lang="pt-BR" sz="2000" dirty="0"/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Risco hidrológico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Após 12 meses da publicação da lei, será vedada a repactuação do risco hidrológico</a:t>
            </a:r>
          </a:p>
          <a:p>
            <a:pPr algn="just"/>
            <a:endParaRPr lang="pt-BR" sz="2000" b="1" dirty="0"/>
          </a:p>
          <a:p>
            <a:pPr algn="just"/>
            <a:r>
              <a:rPr lang="pt-BR" sz="2200" b="1" dirty="0"/>
              <a:t>Revogações (destaques)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Revoga dispositivo que permitia que, a partir de 1º de janeiro de 2019, consumidores com carga igual ou superior a 3 MW e atendidos em tensão inferior a 69 kV pudessem comprar livremente sua energia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Revoga dispositivo que estabelecia que a migração não poderia resultar em aumento tarifário para os consumidores remanescentes da distribuidora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Revoga a obrigação da concessão de </a:t>
            </a:r>
            <a:r>
              <a:rPr lang="pt-BR" sz="2000" dirty="0" err="1"/>
              <a:t>autoprodução</a:t>
            </a:r>
            <a:r>
              <a:rPr lang="pt-BR" sz="2000" dirty="0"/>
              <a:t> prorrogada ter que liquidar todo o excedente não consumido no mercado de curto prazo ao PLD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414 x PL 1.917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58750" y="1981200"/>
            <a:ext cx="11874500" cy="289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15"/>
          <p:cNvSpPr/>
          <p:nvPr/>
        </p:nvSpPr>
        <p:spPr>
          <a:xfrm rot="4663410">
            <a:off x="-3269551" y="2200154"/>
            <a:ext cx="6175803" cy="183236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13" tIns="22850" rIns="45713" bIns="22850" anchor="ctr" anchorCtr="0">
            <a:noAutofit/>
          </a:bodyPr>
          <a:lstStyle/>
          <a:p>
            <a:endParaRPr sz="3266">
              <a:solidFill>
                <a:schemeClr val="dk1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42" name="Google Shape;142;p15"/>
          <p:cNvSpPr/>
          <p:nvPr/>
        </p:nvSpPr>
        <p:spPr>
          <a:xfrm rot="-6200198">
            <a:off x="9165571" y="3109508"/>
            <a:ext cx="6175803" cy="183236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13" tIns="22850" rIns="45713" bIns="22850" anchor="ctr" anchorCtr="0">
            <a:noAutofit/>
          </a:bodyPr>
          <a:lstStyle/>
          <a:p>
            <a:endParaRPr sz="3266">
              <a:solidFill>
                <a:schemeClr val="dk1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43" name="Google Shape;143;p15"/>
          <p:cNvSpPr/>
          <p:nvPr/>
        </p:nvSpPr>
        <p:spPr>
          <a:xfrm rot="-736590">
            <a:off x="-876964" y="28433"/>
            <a:ext cx="2553637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00" scaled="0"/>
          </a:gradFill>
          <a:ln>
            <a:noFill/>
          </a:ln>
        </p:spPr>
        <p:txBody>
          <a:bodyPr spcFirstLastPara="1" wrap="square" lIns="45713" tIns="22850" rIns="45713" bIns="22850" anchor="ctr" anchorCtr="0">
            <a:noAutofit/>
          </a:bodyPr>
          <a:lstStyle/>
          <a:p>
            <a:endParaRPr sz="3266">
              <a:solidFill>
                <a:schemeClr val="dk1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44" name="Google Shape;144;p15"/>
          <p:cNvSpPr/>
          <p:nvPr/>
        </p:nvSpPr>
        <p:spPr>
          <a:xfrm rot="9999802">
            <a:off x="10754625" y="660788"/>
            <a:ext cx="2553637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00" scaled="0"/>
          </a:gradFill>
          <a:ln>
            <a:noFill/>
          </a:ln>
        </p:spPr>
        <p:txBody>
          <a:bodyPr spcFirstLastPara="1" wrap="square" lIns="45713" tIns="22850" rIns="45713" bIns="22850" anchor="ctr" anchorCtr="0">
            <a:noAutofit/>
          </a:bodyPr>
          <a:lstStyle/>
          <a:p>
            <a:endParaRPr sz="3266">
              <a:solidFill>
                <a:schemeClr val="dk1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45" name="Google Shape;145;p15"/>
          <p:cNvSpPr txBox="1"/>
          <p:nvPr/>
        </p:nvSpPr>
        <p:spPr>
          <a:xfrm>
            <a:off x="3109935" y="619851"/>
            <a:ext cx="5972148" cy="5539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13" tIns="22850" rIns="45713" bIns="22850" anchor="t" anchorCtr="0">
            <a:spAutoFit/>
          </a:bodyPr>
          <a:lstStyle/>
          <a:p>
            <a:pPr algn="ctr"/>
            <a:r>
              <a:rPr lang="en-US" sz="3300" b="1" dirty="0" err="1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rPr>
              <a:t>Quais</a:t>
            </a:r>
            <a:r>
              <a:rPr lang="en-US" sz="3300" b="1" dirty="0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-US" sz="3300" b="1" dirty="0" err="1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rPr>
              <a:t>os</a:t>
            </a:r>
            <a:r>
              <a:rPr lang="en-US" sz="3300" b="1" dirty="0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-US" sz="3300" b="1" dirty="0" err="1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rPr>
              <a:t>próximos</a:t>
            </a:r>
            <a:r>
              <a:rPr lang="en-US" sz="3300" b="1" dirty="0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-US" sz="3300" b="1" dirty="0" err="1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rPr>
              <a:t>passos</a:t>
            </a:r>
            <a:r>
              <a:rPr lang="en-US" sz="3300" b="1" dirty="0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rPr>
              <a:t>?</a:t>
            </a:r>
            <a:endParaRPr sz="3300" b="1" dirty="0">
              <a:solidFill>
                <a:schemeClr val="dk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46" name="Google Shape;146;p15"/>
          <p:cNvSpPr txBox="1"/>
          <p:nvPr/>
        </p:nvSpPr>
        <p:spPr>
          <a:xfrm>
            <a:off x="1298726" y="1686911"/>
            <a:ext cx="4534010" cy="2821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13" tIns="22850" rIns="45713" bIns="22850" anchor="t" anchorCtr="0">
            <a:spAutoFit/>
          </a:bodyPr>
          <a:lstStyle/>
          <a:p>
            <a:pPr>
              <a:lnSpc>
                <a:spcPct val="166666"/>
              </a:lnSpc>
              <a:buClr>
                <a:schemeClr val="dk1"/>
              </a:buClr>
              <a:buSzPts val="2400"/>
            </a:pPr>
            <a:r>
              <a:rPr lang="pt-BR" sz="1800" b="1" dirty="0">
                <a:solidFill>
                  <a:schemeClr val="accent6">
                    <a:lumMod val="10000"/>
                  </a:schemeClr>
                </a:solidFill>
                <a:latin typeface="Nunito Sans ExtraLight"/>
                <a:ea typeface="Nunito Sans ExtraLight"/>
                <a:cs typeface="Nunito Sans ExtraLight"/>
                <a:sym typeface="Nunito Sans ExtraLight"/>
              </a:rPr>
              <a:t>PL 1917 de 2015</a:t>
            </a:r>
          </a:p>
          <a:p>
            <a:pPr>
              <a:lnSpc>
                <a:spcPct val="166666"/>
              </a:lnSpc>
              <a:buClr>
                <a:schemeClr val="dk1"/>
              </a:buClr>
              <a:buSzPts val="2400"/>
            </a:pPr>
            <a:endParaRPr lang="pt-BR" sz="1800" dirty="0">
              <a:solidFill>
                <a:schemeClr val="accent6">
                  <a:lumMod val="10000"/>
                </a:schemeClr>
              </a:solidFill>
              <a:latin typeface="Nunito Sans ExtraLight"/>
              <a:sym typeface="Nunito Sans ExtraLight"/>
            </a:endParaRPr>
          </a:p>
          <a:p>
            <a:pPr>
              <a:lnSpc>
                <a:spcPct val="166666"/>
              </a:lnSpc>
              <a:buClr>
                <a:schemeClr val="dk1"/>
              </a:buClr>
              <a:buSzPts val="2400"/>
            </a:pPr>
            <a:r>
              <a:rPr lang="pt-BR" sz="1800" dirty="0">
                <a:solidFill>
                  <a:schemeClr val="accent6">
                    <a:lumMod val="10000"/>
                  </a:schemeClr>
                </a:solidFill>
                <a:latin typeface="Nunito Sans ExtraLight"/>
                <a:sym typeface="Nunito Sans ExtraLight"/>
              </a:rPr>
              <a:t>1- Deliberação do recurso;</a:t>
            </a:r>
          </a:p>
          <a:p>
            <a:pPr>
              <a:lnSpc>
                <a:spcPct val="166666"/>
              </a:lnSpc>
              <a:buClr>
                <a:schemeClr val="dk1"/>
              </a:buClr>
              <a:buSzPts val="2400"/>
            </a:pPr>
            <a:r>
              <a:rPr lang="pt-BR" sz="1800" dirty="0">
                <a:solidFill>
                  <a:schemeClr val="accent6">
                    <a:lumMod val="10000"/>
                  </a:schemeClr>
                </a:solidFill>
                <a:latin typeface="Nunito Sans ExtraLight"/>
                <a:sym typeface="Nunito Sans ExtraLight"/>
              </a:rPr>
              <a:t>2- Deliberação da matéria;</a:t>
            </a:r>
          </a:p>
          <a:p>
            <a:pPr>
              <a:lnSpc>
                <a:spcPct val="166666"/>
              </a:lnSpc>
              <a:buClr>
                <a:schemeClr val="dk1"/>
              </a:buClr>
              <a:buSzPts val="2400"/>
            </a:pPr>
            <a:r>
              <a:rPr lang="pt-BR" sz="1800" dirty="0">
                <a:solidFill>
                  <a:schemeClr val="accent6">
                    <a:lumMod val="10000"/>
                  </a:schemeClr>
                </a:solidFill>
                <a:latin typeface="Nunito Sans ExtraLight"/>
                <a:sym typeface="Nunito Sans ExtraLight"/>
              </a:rPr>
              <a:t>3- Matéria segue para análise do Senado Federal.</a:t>
            </a:r>
            <a:endParaRPr sz="1000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147" name="Google Shape;147;p15"/>
          <p:cNvSpPr txBox="1"/>
          <p:nvPr/>
        </p:nvSpPr>
        <p:spPr>
          <a:xfrm>
            <a:off x="6359264" y="1686911"/>
            <a:ext cx="4534010" cy="37466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13" tIns="22850" rIns="45713" bIns="22850" anchor="t" anchorCtr="0">
            <a:spAutoFit/>
          </a:bodyPr>
          <a:lstStyle/>
          <a:p>
            <a:pPr>
              <a:lnSpc>
                <a:spcPct val="166666"/>
              </a:lnSpc>
              <a:buClr>
                <a:schemeClr val="dk1"/>
              </a:buClr>
              <a:buSzPts val="2400"/>
            </a:pPr>
            <a:r>
              <a:rPr lang="pt-BR" sz="1800" b="1" dirty="0">
                <a:solidFill>
                  <a:schemeClr val="accent6">
                    <a:lumMod val="10000"/>
                  </a:schemeClr>
                </a:solidFill>
                <a:latin typeface="Nunito Sans ExtraLight"/>
                <a:ea typeface="Nunito Sans ExtraLight"/>
                <a:cs typeface="Nunito Sans ExtraLight"/>
                <a:sym typeface="Nunito Sans ExtraLight"/>
              </a:rPr>
              <a:t>PL 414 de 2021</a:t>
            </a:r>
          </a:p>
          <a:p>
            <a:pPr>
              <a:lnSpc>
                <a:spcPct val="166666"/>
              </a:lnSpc>
              <a:buClr>
                <a:schemeClr val="dk1"/>
              </a:buClr>
              <a:buSzPts val="2400"/>
            </a:pPr>
            <a:endParaRPr lang="pt-BR" sz="1800" dirty="0">
              <a:solidFill>
                <a:schemeClr val="accent6">
                  <a:lumMod val="10000"/>
                </a:schemeClr>
              </a:solidFill>
              <a:latin typeface="Nunito Sans ExtraLight"/>
              <a:sym typeface="Nunito Sans ExtraLight"/>
            </a:endParaRPr>
          </a:p>
          <a:p>
            <a:pPr>
              <a:lnSpc>
                <a:spcPct val="166666"/>
              </a:lnSpc>
              <a:buClr>
                <a:schemeClr val="dk1"/>
              </a:buClr>
              <a:buSzPts val="2400"/>
            </a:pPr>
            <a:r>
              <a:rPr lang="pt-BR" sz="1800" dirty="0">
                <a:solidFill>
                  <a:schemeClr val="accent6">
                    <a:lumMod val="10000"/>
                  </a:schemeClr>
                </a:solidFill>
                <a:latin typeface="Nunito Sans ExtraLight"/>
                <a:sym typeface="Nunito Sans ExtraLight"/>
              </a:rPr>
              <a:t>1- Apresentação do relatório pelo Dep. Fernando Filho;</a:t>
            </a:r>
          </a:p>
          <a:p>
            <a:pPr>
              <a:lnSpc>
                <a:spcPct val="166666"/>
              </a:lnSpc>
              <a:buClr>
                <a:schemeClr val="dk1"/>
              </a:buClr>
              <a:buSzPts val="2400"/>
            </a:pPr>
            <a:r>
              <a:rPr lang="pt-BR" sz="1800" dirty="0">
                <a:solidFill>
                  <a:schemeClr val="accent6">
                    <a:lumMod val="10000"/>
                  </a:schemeClr>
                </a:solidFill>
                <a:latin typeface="Nunito Sans ExtraLight"/>
                <a:sym typeface="Nunito Sans ExtraLight"/>
              </a:rPr>
              <a:t>2- Deliberação em Plenário</a:t>
            </a:r>
          </a:p>
          <a:p>
            <a:pPr>
              <a:lnSpc>
                <a:spcPct val="166666"/>
              </a:lnSpc>
              <a:buClr>
                <a:schemeClr val="dk1"/>
              </a:buClr>
              <a:buSzPts val="2400"/>
            </a:pPr>
            <a:endParaRPr lang="pt-BR" sz="1800" dirty="0">
              <a:solidFill>
                <a:schemeClr val="accent6">
                  <a:lumMod val="10000"/>
                </a:schemeClr>
              </a:solidFill>
              <a:latin typeface="Nunito Sans ExtraLight"/>
              <a:sym typeface="Nunito Sans ExtraLight"/>
            </a:endParaRPr>
          </a:p>
          <a:p>
            <a:pPr>
              <a:lnSpc>
                <a:spcPct val="166666"/>
              </a:lnSpc>
              <a:buClr>
                <a:schemeClr val="dk1"/>
              </a:buClr>
              <a:buSzPts val="2400"/>
            </a:pPr>
            <a:r>
              <a:rPr lang="pt-BR" sz="1800" dirty="0">
                <a:solidFill>
                  <a:schemeClr val="accent6">
                    <a:lumMod val="10000"/>
                  </a:schemeClr>
                </a:solidFill>
                <a:latin typeface="Nunito Sans ExtraLight"/>
                <a:sym typeface="Nunito Sans ExtraLight"/>
              </a:rPr>
              <a:t>(pendente o recurso para que a matéria seja apreciada em Plenário diretamente.</a:t>
            </a:r>
            <a:endParaRPr sz="1000" dirty="0">
              <a:solidFill>
                <a:schemeClr val="accent6">
                  <a:lumMod val="10000"/>
                </a:schemeClr>
              </a:solidFill>
            </a:endParaRPr>
          </a:p>
        </p:txBody>
      </p:sp>
      <p:pic>
        <p:nvPicPr>
          <p:cNvPr id="148" name="Google Shape;148;p1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94690" y="306186"/>
            <a:ext cx="951887" cy="58221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1" name="Google Shape;271;p16" descr="Uma imagem contendo edifício, guarda-chuva&#10;&#10;Descrição gerada automaticamente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88" y="0"/>
            <a:ext cx="12188825" cy="6857433"/>
          </a:xfrm>
          <a:prstGeom prst="rect">
            <a:avLst/>
          </a:prstGeom>
          <a:noFill/>
          <a:ln>
            <a:noFill/>
          </a:ln>
        </p:spPr>
      </p:pic>
      <p:sp>
        <p:nvSpPr>
          <p:cNvPr id="272" name="Google Shape;272;p16"/>
          <p:cNvSpPr/>
          <p:nvPr/>
        </p:nvSpPr>
        <p:spPr>
          <a:xfrm>
            <a:off x="1588" y="0"/>
            <a:ext cx="12188825" cy="6858000"/>
          </a:xfrm>
          <a:prstGeom prst="rect">
            <a:avLst/>
          </a:prstGeom>
          <a:solidFill>
            <a:schemeClr val="accent4">
              <a:alpha val="4980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599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73" name="Google Shape;273;p16" descr="Uma imagem contendo Texto&#10;&#10;Descrição gerada automaticamente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393471" y="5602007"/>
            <a:ext cx="1405059" cy="747492"/>
          </a:xfrm>
          <a:prstGeom prst="rect">
            <a:avLst/>
          </a:prstGeom>
          <a:noFill/>
          <a:ln>
            <a:noFill/>
          </a:ln>
        </p:spPr>
      </p:pic>
      <p:sp>
        <p:nvSpPr>
          <p:cNvPr id="274" name="Google Shape;274;p16"/>
          <p:cNvSpPr txBox="1"/>
          <p:nvPr/>
        </p:nvSpPr>
        <p:spPr>
          <a:xfrm>
            <a:off x="4613097" y="2139284"/>
            <a:ext cx="2938409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4000" b="1" dirty="0">
                <a:solidFill>
                  <a:srgbClr val="FFFFFF"/>
                </a:solidFill>
                <a:latin typeface="Poppins"/>
                <a:ea typeface="Poppins"/>
                <a:cs typeface="Poppins"/>
                <a:sym typeface="Poppins"/>
              </a:rPr>
              <a:t>Obrigado!</a:t>
            </a:r>
            <a:endParaRPr/>
          </a:p>
        </p:txBody>
      </p:sp>
      <p:sp>
        <p:nvSpPr>
          <p:cNvPr id="275" name="Google Shape;275;p16"/>
          <p:cNvSpPr txBox="1">
            <a:spLocks noGrp="1"/>
          </p:cNvSpPr>
          <p:nvPr>
            <p:ph type="subTitle" idx="1"/>
          </p:nvPr>
        </p:nvSpPr>
        <p:spPr>
          <a:xfrm>
            <a:off x="1525191" y="3268242"/>
            <a:ext cx="9141619" cy="11970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700"/>
              <a:buNone/>
            </a:pPr>
            <a:r>
              <a:rPr lang="pt-BR" sz="2700"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rPr>
              <a:t>Fale conosco em: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</a:pPr>
            <a:r>
              <a:rPr lang="pt-BR" sz="2000"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rPr>
              <a:t>www.abraceel.com.br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</a:pPr>
            <a:r>
              <a:rPr lang="pt-BR" sz="2000"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rPr>
              <a:t>abraceel@abraceel.com.br</a:t>
            </a:r>
            <a:endParaRPr/>
          </a:p>
          <a:p>
            <a:pPr marL="0" lvl="0" indent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</a:pPr>
            <a:endParaRPr sz="2000">
              <a:solidFill>
                <a:schemeClr val="lt1"/>
              </a:solidFill>
              <a:latin typeface="Poppins Light"/>
              <a:ea typeface="Poppins Light"/>
              <a:cs typeface="Poppins Light"/>
              <a:sym typeface="Poppins Light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200" b="1" dirty="0"/>
              <a:t>Varejista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Representação varejista para todas as unidades consumidoras com carga inferior a 500 kW que forem ao mercado livre, a serem denominadas consumidores varejistas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Aneel definirá os requisitos mínimos para atuação como agente varejista, contendo: </a:t>
            </a:r>
          </a:p>
          <a:p>
            <a:pPr marL="357188" lvl="0" algn="just"/>
            <a:r>
              <a:rPr lang="pt-BR" sz="2000" dirty="0"/>
              <a:t>-Capacidade financeira compatível com o volume representado na CCEE</a:t>
            </a:r>
          </a:p>
          <a:p>
            <a:pPr marL="357188" lvl="0" algn="just"/>
            <a:r>
              <a:rPr lang="pt-BR" sz="2000" dirty="0"/>
              <a:t>-Obrigatoriedade de divulgação do preço de referência de pelo menos um produto padrão definido pelo regulador</a:t>
            </a:r>
          </a:p>
          <a:p>
            <a:pPr marL="357188" lvl="0" algn="just"/>
            <a:r>
              <a:rPr lang="pt-BR" sz="2000" dirty="0"/>
              <a:t>-Carga representada de consumidores varejistas de pelo menos 3 MW, incluindo a carga própria</a:t>
            </a:r>
          </a:p>
          <a:p>
            <a:pPr lvl="0" algn="just"/>
            <a:endParaRPr lang="pt-BR" sz="20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Poderá ser suspenso o fornecimento ao consumidor varejista inadimplente no contrato de compra e venda de energia, conforme regulamento</a:t>
            </a:r>
          </a:p>
          <a:p>
            <a:pPr lvl="0">
              <a:buFont typeface="Wingdings" pitchFamily="2" charset="2"/>
              <a:buChar char="v"/>
            </a:pPr>
            <a:endParaRPr lang="pt-BR" sz="2000" dirty="0"/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7861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Agregador de carga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Qualquer pessoa jurídica poderá atuar como agente varejista, seja para comercializar energia ou apenas para atuar como agregador de carga</a:t>
            </a:r>
          </a:p>
          <a:p>
            <a:pPr algn="just"/>
            <a:endParaRPr lang="pt-BR" sz="2200" b="1" dirty="0"/>
          </a:p>
          <a:p>
            <a:pPr algn="just"/>
            <a:r>
              <a:rPr lang="pt-BR" sz="2200" b="1" dirty="0"/>
              <a:t>Encargo de operações financeiras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Consumidor que migrar para o mercado livre pagará </a:t>
            </a:r>
            <a:r>
              <a:rPr lang="pt-BR" sz="2000" dirty="0" err="1"/>
              <a:t>encargoreferente</a:t>
            </a:r>
            <a:r>
              <a:rPr lang="pt-BR" sz="2000" dirty="0"/>
              <a:t> aos custos de operações financeiras contratadas para atender à finalidade de modicidade tarifária </a:t>
            </a:r>
          </a:p>
          <a:p>
            <a:pPr algn="just"/>
            <a:endParaRPr lang="pt-BR" sz="2200" b="1" dirty="0"/>
          </a:p>
          <a:p>
            <a:pPr algn="just"/>
            <a:r>
              <a:rPr lang="pt-BR" sz="2200" b="1" dirty="0"/>
              <a:t>Encargo de sobrecontratação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Sobrecontratação involuntária das distribuidoras decorrente da migração de consumidores para o mercado livre será alocada a todos os consumidores do ACR e ACL mediante encargo tarifário na proporção do consumo:</a:t>
            </a:r>
          </a:p>
          <a:p>
            <a:pPr marL="357188" lvl="1" algn="just"/>
            <a:r>
              <a:rPr lang="pt-BR" sz="2000" dirty="0"/>
              <a:t>-Sobrecontratação será calculada pela Aneel</a:t>
            </a:r>
          </a:p>
          <a:p>
            <a:pPr marL="357188" lvl="1" algn="just"/>
            <a:r>
              <a:rPr lang="pt-BR" sz="2000" dirty="0"/>
              <a:t>-Encargo considerará o resultado positivo ou negativo da venda do excesso de energia feito pela distribuidora em mecanismo centralizado</a:t>
            </a:r>
          </a:p>
          <a:p>
            <a:pPr marL="357188" lvl="1" algn="just"/>
            <a:r>
              <a:rPr lang="pt-BR" sz="2000" dirty="0"/>
              <a:t>-Autoprodutor pagará o encargo com base no seu consumo líquido</a:t>
            </a:r>
          </a:p>
          <a:p>
            <a:pPr marL="357188" lvl="1" algn="just"/>
            <a:r>
              <a:rPr lang="pt-BR" sz="2000" dirty="0"/>
              <a:t>-Contratos de compra de energia assinados em até 12 meses da publicação da lei serão abatidos do encargo de sobrecontratação, conforme regulamento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6630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200" b="1" dirty="0"/>
              <a:t>Autoprodutor...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Autoprodutor é o consumidor que recebe outorga para produzir energia por sua conta e risco</a:t>
            </a:r>
          </a:p>
          <a:p>
            <a:pPr lvl="0" algn="just"/>
            <a:endParaRPr lang="pt-BR" sz="20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É assegurado livre acesso ao autoprodutor às redes de transmissão e distribuição</a:t>
            </a:r>
          </a:p>
          <a:p>
            <a:pPr lvl="1" algn="just"/>
            <a:r>
              <a:rPr lang="pt-BR" sz="2000" dirty="0"/>
              <a:t>Também é considerado autoprodutor o consumidor com carga mínima individual igual ou superior a 5 MW que:</a:t>
            </a:r>
          </a:p>
          <a:p>
            <a:pPr marL="357188" lvl="1" algn="just"/>
            <a:r>
              <a:rPr lang="pt-BR" sz="2000" dirty="0"/>
              <a:t>-Tenha participação direta ou indireta no capital social da sociedade titular da outorga, observada a proporção da participação com direito a voto; ou</a:t>
            </a:r>
          </a:p>
          <a:p>
            <a:pPr marL="357188" lvl="1" algn="just"/>
            <a:r>
              <a:rPr lang="pt-BR" sz="2000" dirty="0"/>
              <a:t>-Seja do mesmo grupo econômico do consumidor com participação na sociedade titular da outorga, observada a proporção da participação com direito a voto.</a:t>
            </a:r>
          </a:p>
          <a:p>
            <a:pPr marL="357188" lvl="1" algn="just"/>
            <a:endParaRPr lang="pt-BR" sz="20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Autoprodutor responsável pelo pagamento das diferenças de preços entre submercados</a:t>
            </a:r>
          </a:p>
          <a:p>
            <a:pPr lvl="1" algn="just">
              <a:buFont typeface="Wingdings" pitchFamily="2" charset="2"/>
              <a:buChar char="v"/>
            </a:pPr>
            <a:endParaRPr lang="pt-BR" sz="20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Pagamento de encargos pelo autoprodutor apurado com base no consumo líquido, que corresponde à diferença entre o total consumido pelo autoprodutor e a energia autoproduzida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6630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200" b="1" dirty="0"/>
              <a:t>...Autoprodutor</a:t>
            </a:r>
            <a:endParaRPr lang="pt-BR" sz="22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Consumo líquido será apurado nos mesmos períodos e formas usados na cobrança aos consumidores livres e regulados, considerando eventuais créditos ou débitos de períodos anteriores</a:t>
            </a:r>
          </a:p>
          <a:p>
            <a:pPr lvl="1" algn="just"/>
            <a:endParaRPr lang="pt-BR" sz="20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Outorga do autoprodutor será em regime de produção independente e deverá conter a identificação do acionista e a respectiva participação na sociedade titular da outorga</a:t>
            </a:r>
          </a:p>
          <a:p>
            <a:pPr lvl="1" algn="just"/>
            <a:endParaRPr lang="pt-BR" sz="20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Inclusão ou alteração do acionista autoprodutor, bem como da participação na sociedade titular da outorga, deverá ser precedida de anuência da Aneel</a:t>
            </a:r>
          </a:p>
          <a:p>
            <a:pPr lvl="1" algn="just"/>
            <a:endParaRPr lang="pt-BR" sz="20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Linhas de transmissão de interesse restrito de </a:t>
            </a:r>
            <a:r>
              <a:rPr lang="pt-BR" sz="2000" dirty="0" err="1"/>
              <a:t>autoprodução</a:t>
            </a:r>
            <a:r>
              <a:rPr lang="pt-BR" sz="2000" dirty="0"/>
              <a:t> poderão ser concedidas ou autorizadas, de forma simultânea ou complementar, aos respectivos atos de outorga</a:t>
            </a:r>
          </a:p>
          <a:p>
            <a:pPr lvl="1" algn="just"/>
            <a:r>
              <a:rPr lang="pt-BR" sz="2000" dirty="0"/>
              <a:t>Autoprodutor poderá vender excedentes aos consumidores dentro do condomínio industrial em que está localizado</a:t>
            </a:r>
          </a:p>
          <a:p>
            <a:pPr lvl="1" algn="just"/>
            <a:endParaRPr lang="pt-BR" sz="20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Regra de transição de 90 dias para autoprodutor com outorga em vigor alcançado pela Lei 11.488/2007 poder aderir às novas regras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355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200" b="1" dirty="0"/>
              <a:t>Acesso a redes exclusivas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2000" dirty="0"/>
              <a:t>Possibilidade de um agente acessaras instalações de transmissão para uso exclusivo de um consumidor ou produtor de energia, conforme regulamento da Aneel</a:t>
            </a:r>
          </a:p>
          <a:p>
            <a:pPr lvl="0" algn="just"/>
            <a:endParaRPr lang="pt-BR" sz="20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Regulação deverá tratar sobre as condições gerais de acesso, o ressarcimento a quem construiu, a incorporação da instalação à rede básica e a remuneração do agente de transmissão que incorporar a rede de transmissão</a:t>
            </a:r>
          </a:p>
          <a:p>
            <a:pPr lvl="1" algn="just"/>
            <a:endParaRPr lang="pt-BR" sz="20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Acessante deverá atender às mesmas exigências técnicas e legais previstas para o acesso ao sistema de transmissão</a:t>
            </a:r>
          </a:p>
          <a:p>
            <a:pPr lvl="1" algn="just"/>
            <a:endParaRPr lang="pt-BR" sz="20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Será doada à transmissora e incorporada à rede básica a parte de uso comum das instalações de transmissão acessada</a:t>
            </a:r>
          </a:p>
          <a:p>
            <a:pPr lvl="1" algn="just"/>
            <a:endParaRPr lang="pt-BR" sz="2000" dirty="0"/>
          </a:p>
          <a:p>
            <a:pPr lvl="1" algn="just">
              <a:buFont typeface="Wingdings" pitchFamily="2" charset="2"/>
              <a:buChar char="v"/>
            </a:pPr>
            <a:r>
              <a:rPr lang="pt-BR" sz="2000" dirty="0"/>
              <a:t>Ressarcimento poderá ser feito mediante desconto na TUST a quem construiu ou a responsabilidade pelo pagamento será da transmissora que incorporar a rede, assegurada a recomposição da sua RAP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4093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200" b="1" dirty="0"/>
              <a:t>Privatização</a:t>
            </a:r>
            <a:endParaRPr lang="pt-BR" sz="2200" dirty="0"/>
          </a:p>
          <a:p>
            <a:pPr lvl="0">
              <a:buFont typeface="Wingdings" pitchFamily="2" charset="2"/>
              <a:buChar char="v"/>
            </a:pPr>
            <a:r>
              <a:rPr lang="pt-BR" sz="2000" dirty="0"/>
              <a:t>Em caso de privatização, mudança do regime para produção independente</a:t>
            </a:r>
          </a:p>
          <a:p>
            <a:pPr lvl="0"/>
            <a:endParaRPr lang="pt-BR" sz="2000" dirty="0"/>
          </a:p>
          <a:p>
            <a:pPr lvl="0">
              <a:buFont typeface="Wingdings" pitchFamily="2" charset="2"/>
              <a:buChar char="v"/>
            </a:pPr>
            <a:r>
              <a:rPr lang="pt-BR" sz="2000" dirty="0"/>
              <a:t>Condicionantes para outorga de concessão em casos de privatização:</a:t>
            </a:r>
          </a:p>
          <a:p>
            <a:pPr marL="357188" lvl="1" algn="just"/>
            <a:r>
              <a:rPr lang="pt-BR" sz="2000" dirty="0"/>
              <a:t>-Pagamento de 50% à CDE e 50% de bônus sobre o valor da concessão</a:t>
            </a:r>
          </a:p>
          <a:p>
            <a:pPr marL="357188" lvl="1" algn="just"/>
            <a:r>
              <a:rPr lang="pt-BR" sz="2000" dirty="0"/>
              <a:t>-Assunção do risco hidrológico, vedada a repactuação</a:t>
            </a:r>
          </a:p>
          <a:p>
            <a:pPr marL="357188" lvl="1" algn="just"/>
            <a:r>
              <a:rPr lang="pt-BR" sz="2000" dirty="0"/>
              <a:t>-Recálculo da garantia física, sem limite de variação em relação à anterior e sujeita à revisão durante o novo prazo de concessão</a:t>
            </a:r>
          </a:p>
          <a:p>
            <a:pPr marL="357188" lvl="1" algn="just"/>
            <a:r>
              <a:rPr lang="pt-BR" sz="2000" dirty="0"/>
              <a:t>-MME e Ministério da Economia definirão o valor mínimo e a forma de pagamento da outorga</a:t>
            </a:r>
          </a:p>
          <a:p>
            <a:pPr marL="357188" lvl="1" algn="just"/>
            <a:r>
              <a:rPr lang="pt-BR" sz="2000" dirty="0"/>
              <a:t>-Novas regras não se aplicam às outorgas abrangidas pelo art. 7º da Lei 9648/1998, mas são aplicadas às hidrelétricas prorrogadas ou licitadas nos termos da MP 579 (Lei 12783/2013)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4b9944815_0_20"/>
          <p:cNvSpPr txBox="1"/>
          <p:nvPr/>
        </p:nvSpPr>
        <p:spPr>
          <a:xfrm>
            <a:off x="1037690" y="383789"/>
            <a:ext cx="1008922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buSzPts val="3300"/>
            </a:pPr>
            <a:r>
              <a:rPr lang="pt-BR" sz="3300" b="1" dirty="0">
                <a:latin typeface="Poppins"/>
                <a:ea typeface="Poppins"/>
                <a:cs typeface="Poppins"/>
                <a:sym typeface="Poppins"/>
              </a:rPr>
              <a:t>PL 1.917/2015</a:t>
            </a:r>
            <a:endParaRPr lang="pt-BR" sz="3600" dirty="0"/>
          </a:p>
        </p:txBody>
      </p:sp>
      <p:sp>
        <p:nvSpPr>
          <p:cNvPr id="189" name="Google Shape;189;gf4b9944815_0_20"/>
          <p:cNvSpPr/>
          <p:nvPr/>
        </p:nvSpPr>
        <p:spPr>
          <a:xfrm rot="5400000">
            <a:off x="-3300585" y="2400095"/>
            <a:ext cx="6177963" cy="1833001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0" name="Google Shape;190;gf4b9944815_0_20"/>
          <p:cNvSpPr/>
          <p:nvPr/>
        </p:nvSpPr>
        <p:spPr>
          <a:xfrm rot="-6177166">
            <a:off x="8920156" y="3363836"/>
            <a:ext cx="6174608" cy="1832006"/>
          </a:xfrm>
          <a:custGeom>
            <a:avLst/>
            <a:gdLst/>
            <a:ahLst/>
            <a:cxnLst/>
            <a:rect l="l" t="t" r="r" b="b"/>
            <a:pathLst>
              <a:path w="8023328" h="2380521" extrusionOk="0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1" name="Google Shape;191;gf4b9944815_0_20"/>
          <p:cNvSpPr/>
          <p:nvPr/>
        </p:nvSpPr>
        <p:spPr>
          <a:xfrm>
            <a:off x="-1149191" y="227614"/>
            <a:ext cx="2553632" cy="6324187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192" name="Google Shape;192;gf4b9944815_0_20"/>
          <p:cNvSpPr/>
          <p:nvPr/>
        </p:nvSpPr>
        <p:spPr>
          <a:xfrm rot="10025468">
            <a:off x="10790510" y="914469"/>
            <a:ext cx="2553639" cy="6324200"/>
          </a:xfrm>
          <a:custGeom>
            <a:avLst/>
            <a:gdLst/>
            <a:ahLst/>
            <a:cxnLst/>
            <a:rect l="l" t="t" r="r" b="b"/>
            <a:pathLst>
              <a:path w="4138" h="10245" extrusionOk="0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  <a:gs pos="100000">
                <a:schemeClr val="accent3"/>
              </a:gs>
            </a:gsLst>
            <a:lin ang="5400012" scaled="0"/>
          </a:gradFill>
          <a:ln>
            <a:noFill/>
          </a:ln>
        </p:spPr>
        <p:txBody>
          <a:bodyPr spcFirstLastPara="1" wrap="square" lIns="45700" tIns="22850" rIns="45700" bIns="2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66"/>
              <a:buFont typeface="Calibri"/>
              <a:buNone/>
            </a:pPr>
            <a:endParaRPr sz="3266" b="0" i="0" u="none" strike="noStrike" cap="none">
              <a:solidFill>
                <a:srgbClr val="272727"/>
              </a:solidFill>
              <a:latin typeface="Nunito Sans ExtraLight"/>
              <a:ea typeface="Nunito Sans ExtraLight"/>
              <a:cs typeface="Nunito Sans ExtraLight"/>
              <a:sym typeface="Nunito Sans ExtraLigh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1049153" y="1089980"/>
            <a:ext cx="10087275" cy="57400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200" b="1" dirty="0"/>
              <a:t>Competências Aneel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1900" dirty="0"/>
              <a:t>Multas aplicadas aos agentes passam a observar o limite de 2% do “benefício econômico anual” ao invés do “faturamento”</a:t>
            </a:r>
          </a:p>
          <a:p>
            <a:pPr lvl="0" algn="just"/>
            <a:endParaRPr lang="pt-BR" sz="1900" dirty="0"/>
          </a:p>
          <a:p>
            <a:pPr lvl="0" algn="just">
              <a:buFont typeface="Wingdings" pitchFamily="2" charset="2"/>
              <a:buChar char="v"/>
            </a:pPr>
            <a:r>
              <a:rPr lang="pt-BR" sz="1900" dirty="0"/>
              <a:t>Retira obrigação de estabelecer mecanismos de regulação e fiscalização para o atendimento “à totalidade” do mercado</a:t>
            </a:r>
          </a:p>
          <a:p>
            <a:pPr lvl="0" algn="just"/>
            <a:endParaRPr lang="pt-BR" sz="1900" dirty="0"/>
          </a:p>
          <a:p>
            <a:pPr lvl="0" algn="just">
              <a:buFont typeface="Wingdings" pitchFamily="2" charset="2"/>
              <a:buChar char="v"/>
            </a:pPr>
            <a:r>
              <a:rPr lang="pt-BR" sz="1900" dirty="0"/>
              <a:t>Aneel obrigada a estabelecer procedimentos para a caracterização da irregularidade de medição, disciplinando a forma de compensação pela distribuidora</a:t>
            </a:r>
          </a:p>
          <a:p>
            <a:pPr algn="just"/>
            <a:endParaRPr lang="pt-BR" sz="1900" b="1" dirty="0"/>
          </a:p>
          <a:p>
            <a:pPr algn="just"/>
            <a:r>
              <a:rPr lang="pt-BR" sz="2200" b="1" dirty="0"/>
              <a:t>Tarifas</a:t>
            </a:r>
            <a:endParaRPr lang="pt-BR" sz="2200" dirty="0"/>
          </a:p>
          <a:p>
            <a:pPr lvl="0" algn="just">
              <a:buFont typeface="Wingdings" pitchFamily="2" charset="2"/>
              <a:buChar char="v"/>
            </a:pPr>
            <a:r>
              <a:rPr lang="pt-BR" sz="1900" dirty="0"/>
              <a:t>Tarifas de uso devem considerar também o sinal locacional no sistema de distribuição e a valorização de eventuais benefícios da geração próxima à carga</a:t>
            </a:r>
          </a:p>
          <a:p>
            <a:pPr lvl="0" algn="just"/>
            <a:endParaRPr lang="pt-BR" sz="1900" dirty="0"/>
          </a:p>
          <a:p>
            <a:pPr lvl="0" algn="just">
              <a:buFont typeface="Wingdings" pitchFamily="2" charset="2"/>
              <a:buChar char="v"/>
            </a:pPr>
            <a:r>
              <a:rPr lang="pt-BR" sz="1900" dirty="0"/>
              <a:t>Possibilidade de tarifas diferenciadas por horário, sistema de pré-pagamento por adesão ou em caso de inadimplência recorrente e estímulo a inclusão de melhorias tecnológicas</a:t>
            </a:r>
          </a:p>
          <a:p>
            <a:pPr lvl="0" algn="just"/>
            <a:endParaRPr lang="pt-BR" sz="1900" dirty="0"/>
          </a:p>
          <a:p>
            <a:pPr lvl="0" algn="just">
              <a:buFont typeface="Wingdings" pitchFamily="2" charset="2"/>
              <a:buChar char="v"/>
            </a:pPr>
            <a:r>
              <a:rPr lang="pt-BR" sz="1900" dirty="0"/>
              <a:t>Obrigação de, em até 180 dias, discriminar os valores da compra regulada na fatura de todos os consumidores</a:t>
            </a:r>
          </a:p>
        </p:txBody>
      </p:sp>
    </p:spTree>
    <p:extLst>
      <p:ext uri="{BB962C8B-B14F-4D97-AF65-F5344CB8AC3E}">
        <p14:creationId xmlns:p14="http://schemas.microsoft.com/office/powerpoint/2010/main" val="130913218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SW - TMV3 - Light">
      <a:dk1>
        <a:srgbClr val="272727"/>
      </a:dk1>
      <a:lt1>
        <a:srgbClr val="FFFFFF"/>
      </a:lt1>
      <a:dk2>
        <a:srgbClr val="000000"/>
      </a:dk2>
      <a:lt2>
        <a:srgbClr val="FFFFFF"/>
      </a:lt2>
      <a:accent1>
        <a:srgbClr val="27AC95"/>
      </a:accent1>
      <a:accent2>
        <a:srgbClr val="1BB1EC"/>
      </a:accent2>
      <a:accent3>
        <a:srgbClr val="0A67D4"/>
      </a:accent3>
      <a:accent4>
        <a:srgbClr val="0F51A9"/>
      </a:accent4>
      <a:accent5>
        <a:srgbClr val="2E2E2E"/>
      </a:accent5>
      <a:accent6>
        <a:srgbClr val="EBEBEB"/>
      </a:accent6>
      <a:hlink>
        <a:srgbClr val="32A79F"/>
      </a:hlink>
      <a:folHlink>
        <a:srgbClr val="89E1DE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o Office">
  <a:themeElements>
    <a:clrScheme name="Escritório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15727</TotalTime>
  <Words>3064</Words>
  <Application>Microsoft Office PowerPoint</Application>
  <PresentationFormat>Widescreen</PresentationFormat>
  <Paragraphs>307</Paragraphs>
  <Slides>28</Slides>
  <Notes>28</Notes>
  <HiddenSlides>0</HiddenSlides>
  <MMClips>0</MMClips>
  <ScaleCrop>false</ScaleCrop>
  <HeadingPairs>
    <vt:vector size="6" baseType="variant">
      <vt:variant>
        <vt:lpstr>Fontes usadas</vt:lpstr>
      </vt:variant>
      <vt:variant>
        <vt:i4>8</vt:i4>
      </vt:variant>
      <vt:variant>
        <vt:lpstr>Tema</vt:lpstr>
      </vt:variant>
      <vt:variant>
        <vt:i4>2</vt:i4>
      </vt:variant>
      <vt:variant>
        <vt:lpstr>Títulos de slides</vt:lpstr>
      </vt:variant>
      <vt:variant>
        <vt:i4>28</vt:i4>
      </vt:variant>
    </vt:vector>
  </HeadingPairs>
  <TitlesOfParts>
    <vt:vector size="38" baseType="lpstr">
      <vt:lpstr>Poppins</vt:lpstr>
      <vt:lpstr>Poppins Light</vt:lpstr>
      <vt:lpstr>Calibri</vt:lpstr>
      <vt:lpstr>Arial</vt:lpstr>
      <vt:lpstr>Wingdings</vt:lpstr>
      <vt:lpstr>Nunito Sans ExtraLight</vt:lpstr>
      <vt:lpstr>Lato Light</vt:lpstr>
      <vt:lpstr>Poppins Medium</vt:lpstr>
      <vt:lpstr>Office Theme</vt:lpstr>
      <vt:lpstr>1_Office Theme</vt:lpstr>
      <vt:lpstr>PL 1.917/2015  Aprovado na Comissão Especial em 14/12/2021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Reunião do Conselho</dc:title>
  <dc:creator>Amanda</dc:creator>
  <cp:lastModifiedBy>Giovanna Bezerra</cp:lastModifiedBy>
  <cp:revision>65</cp:revision>
  <dcterms:created xsi:type="dcterms:W3CDTF">2020-11-17T14:46:07Z</dcterms:created>
  <dcterms:modified xsi:type="dcterms:W3CDTF">2022-01-31T13:17:20Z</dcterms:modified>
</cp:coreProperties>
</file>