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7" r:id="rId3"/>
    <p:sldMasterId id="2147483672" r:id="rId4"/>
  </p:sldMasterIdLst>
  <p:notesMasterIdLst>
    <p:notesMasterId r:id="rId26"/>
  </p:notesMasterIdLst>
  <p:sldIdLst>
    <p:sldId id="256" r:id="rId5"/>
    <p:sldId id="257" r:id="rId6"/>
    <p:sldId id="258" r:id="rId7"/>
    <p:sldId id="4059" r:id="rId8"/>
    <p:sldId id="4073" r:id="rId9"/>
    <p:sldId id="4079" r:id="rId10"/>
    <p:sldId id="4139" r:id="rId11"/>
    <p:sldId id="4049" r:id="rId12"/>
    <p:sldId id="4075" r:id="rId13"/>
    <p:sldId id="4077" r:id="rId14"/>
    <p:sldId id="4141" r:id="rId15"/>
    <p:sldId id="4134" r:id="rId16"/>
    <p:sldId id="4138" r:id="rId17"/>
    <p:sldId id="4142" r:id="rId18"/>
    <p:sldId id="4143" r:id="rId19"/>
    <p:sldId id="4068" r:id="rId20"/>
    <p:sldId id="4078" r:id="rId21"/>
    <p:sldId id="4082" r:id="rId22"/>
    <p:sldId id="4086" r:id="rId23"/>
    <p:sldId id="4140" r:id="rId24"/>
    <p:sldId id="27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 Light" panose="020F0302020204030204" pitchFamily="34" charset="0"/>
      <p:regular r:id="rId31"/>
      <p:italic r:id="rId32"/>
    </p:embeddedFont>
    <p:embeddedFont>
      <p:font typeface="Nunito Sans ExtraLight" pitchFamily="2" charset="77"/>
      <p:regular r:id="rId33"/>
      <p:bold r:id="rId34"/>
      <p:italic r:id="rId35"/>
      <p:boldItalic r:id="rId36"/>
    </p:embeddedFont>
    <p:embeddedFont>
      <p:font typeface="Poppins" pitchFamily="2" charset="77"/>
      <p:regular r:id="rId37"/>
      <p:bold r:id="rId38"/>
      <p:italic r:id="rId39"/>
      <p:boldItalic r:id="rId40"/>
    </p:embeddedFont>
    <p:embeddedFont>
      <p:font typeface="Poppins Light" panose="020B0604020202020204" pitchFamily="34" charset="0"/>
      <p:regular r:id="rId41"/>
      <p:italic r:id="rId42"/>
    </p:embeddedFont>
    <p:embeddedFont>
      <p:font typeface="Poppins Medium" panose="020B0604020202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HlbyRrAD8G2RWU6HCRM/Qq/dm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3BA37-5664-4C34-A6DF-F1B37608DA70}">
  <a:tblStyle styleId="{4123BA37-5664-4C34-A6DF-F1B37608DA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104" d="100"/>
          <a:sy n="104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66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884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:notes"/>
          <p:cNvSpPr txBox="1">
            <a:spLocks noGrp="1"/>
          </p:cNvSpPr>
          <p:nvPr>
            <p:ph type="sldNum" idx="12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latin typeface="Lato Light"/>
                <a:ea typeface="Lato Light"/>
                <a:cs typeface="Lato Light"/>
                <a:sym typeface="Lato Light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1" name="Google Shape;31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1350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2" name="Google Shape;312;p63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1249" cy="37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56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4:notes"/>
          <p:cNvSpPr txBox="1">
            <a:spLocks noGrp="1"/>
          </p:cNvSpPr>
          <p:nvPr>
            <p:ph type="sldNum" idx="12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latin typeface="Lato Light"/>
                <a:ea typeface="Lato Light"/>
                <a:cs typeface="Lato Light"/>
                <a:sym typeface="Lato Light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1" name="Google Shape;32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1350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2" name="Google Shape;322;p64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1249" cy="37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645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0:notes"/>
          <p:cNvSpPr txBox="1">
            <a:spLocks noGrp="1"/>
          </p:cNvSpPr>
          <p:nvPr>
            <p:ph type="sldNum" idx="12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latin typeface="Lato Light"/>
                <a:ea typeface="Lato Light"/>
                <a:cs typeface="Lato Light"/>
                <a:sym typeface="Lato Light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12</a:t>
            </a:fld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1" name="Google Shape;28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1350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" name="Google Shape;282;p60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1249" cy="37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1 (+1)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82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:notes"/>
          <p:cNvSpPr txBox="1">
            <a:spLocks noGrp="1"/>
          </p:cNvSpPr>
          <p:nvPr>
            <p:ph type="sldNum" idx="12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latin typeface="Lato Light"/>
                <a:ea typeface="Lato Light"/>
                <a:cs typeface="Lato Light"/>
                <a:sym typeface="Lato Light"/>
              </a:rPr>
              <a:t>13</a:t>
            </a:fld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1" name="Google Shape;30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1350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" name="Google Shape;302;p62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1249" cy="37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62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24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Lato Light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582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598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75288" cy="308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1638" cy="359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204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650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Lato Light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97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44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Lato Light"/>
                <a:buNone/>
              </a:pPr>
              <a:t>21</a:t>
            </a:fld>
            <a:endParaRPr sz="12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Lato Light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70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75288" cy="308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1638" cy="359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75288" cy="308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1638" cy="359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30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38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1:notes"/>
          <p:cNvSpPr txBox="1">
            <a:spLocks noGrp="1"/>
          </p:cNvSpPr>
          <p:nvPr>
            <p:ph type="sldNum" idx="12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latin typeface="Lato Light"/>
                <a:ea typeface="Lato Light"/>
                <a:cs typeface="Lato Light"/>
                <a:sym typeface="Lato Light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1" name="Google Shape;2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1350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2" name="Google Shape;292;p61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1249" cy="37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99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997"/>
              <a:buFont typeface="Poppins"/>
              <a:buNone/>
              <a:defRPr sz="5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50039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50039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391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>
            <a:spLocks noGrp="1"/>
          </p:cNvSpPr>
          <p:nvPr>
            <p:ph type="pic" idx="2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>
            <a:spLocks noGrp="1"/>
          </p:cNvSpPr>
          <p:nvPr>
            <p:ph type="pic" idx="2"/>
          </p:nvPr>
        </p:nvSpPr>
        <p:spPr>
          <a:xfrm>
            <a:off x="8417143" y="1878227"/>
            <a:ext cx="3774858" cy="49797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>
            <a:spLocks noGrp="1"/>
          </p:cNvSpPr>
          <p:nvPr>
            <p:ph type="pic" idx="2"/>
          </p:nvPr>
        </p:nvSpPr>
        <p:spPr>
          <a:xfrm>
            <a:off x="0" y="0"/>
            <a:ext cx="496871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99"/>
              <a:buFont typeface="Poppins"/>
              <a:buNone/>
              <a:defRPr sz="5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>
            <a:spLocks noGrp="1"/>
          </p:cNvSpPr>
          <p:nvPr>
            <p:ph type="pic" idx="2"/>
          </p:nvPr>
        </p:nvSpPr>
        <p:spPr>
          <a:xfrm>
            <a:off x="8417143" y="1878227"/>
            <a:ext cx="3774858" cy="49797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>
            <a:spLocks noGrp="1"/>
          </p:cNvSpPr>
          <p:nvPr>
            <p:ph type="pic" idx="2"/>
          </p:nvPr>
        </p:nvSpPr>
        <p:spPr>
          <a:xfrm>
            <a:off x="0" y="0"/>
            <a:ext cx="496871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>
            <a:spLocks noGrp="1"/>
          </p:cNvSpPr>
          <p:nvPr>
            <p:ph type="pic" idx="2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174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99"/>
              <a:buFont typeface="Poppins"/>
              <a:buNone/>
              <a:defRPr sz="5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80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>
            <a:spLocks noGrp="1"/>
          </p:cNvSpPr>
          <p:nvPr>
            <p:ph type="pic" idx="2"/>
          </p:nvPr>
        </p:nvSpPr>
        <p:spPr>
          <a:xfrm>
            <a:off x="8417143" y="1878227"/>
            <a:ext cx="3774858" cy="49797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28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>
            <a:spLocks noGrp="1"/>
          </p:cNvSpPr>
          <p:nvPr>
            <p:ph type="pic" idx="2"/>
          </p:nvPr>
        </p:nvSpPr>
        <p:spPr>
          <a:xfrm>
            <a:off x="0" y="0"/>
            <a:ext cx="496871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63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11069280" y="376277"/>
            <a:ext cx="356709" cy="356616"/>
          </a:xfrm>
          <a:prstGeom prst="ellipse">
            <a:avLst/>
          </a:prstGeom>
          <a:solidFill>
            <a:srgbClr val="26AC95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sz="8798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/>
          <p:nvPr/>
        </p:nvSpPr>
        <p:spPr>
          <a:xfrm>
            <a:off x="11074537" y="391770"/>
            <a:ext cx="356717" cy="35661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Poppins Medium"/>
                <a:buNone/>
              </a:pPr>
              <a:t>‹#›</a:t>
            </a:fld>
            <a:endParaRPr sz="11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/>
          <p:nvPr/>
        </p:nvSpPr>
        <p:spPr>
          <a:xfrm>
            <a:off x="11069280" y="376277"/>
            <a:ext cx="356709" cy="356616"/>
          </a:xfrm>
          <a:prstGeom prst="ellipse">
            <a:avLst/>
          </a:prstGeom>
          <a:solidFill>
            <a:srgbClr val="26AC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99"/>
              <a:buFont typeface="Poppins"/>
              <a:buNone/>
              <a:defRPr sz="4399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/>
          <p:nvPr/>
        </p:nvSpPr>
        <p:spPr>
          <a:xfrm>
            <a:off x="11074537" y="267124"/>
            <a:ext cx="356717" cy="60590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22850" tIns="45700" rIns="2285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‹#›</a:t>
            </a:fld>
            <a:endParaRPr sz="11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/>
          <p:nvPr/>
        </p:nvSpPr>
        <p:spPr>
          <a:xfrm>
            <a:off x="11069280" y="376277"/>
            <a:ext cx="356709" cy="356616"/>
          </a:xfrm>
          <a:prstGeom prst="ellipse">
            <a:avLst/>
          </a:prstGeom>
          <a:solidFill>
            <a:srgbClr val="26AC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99"/>
              <a:buFont typeface="Poppins"/>
              <a:buNone/>
              <a:defRPr sz="4399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/>
          <p:nvPr/>
        </p:nvSpPr>
        <p:spPr>
          <a:xfrm>
            <a:off x="11074537" y="267124"/>
            <a:ext cx="356717" cy="60590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22850" tIns="45700" rIns="2285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‹#›</a:t>
            </a:fld>
            <a:endParaRPr sz="11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07891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" descr="Imagem digital de cidade à noite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-500422"/>
            <a:ext cx="12188825" cy="813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/>
          <p:nvPr/>
        </p:nvSpPr>
        <p:spPr>
          <a:xfrm>
            <a:off x="-7290" y="-500422"/>
            <a:ext cx="12188825" cy="8136689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525191" y="1928260"/>
            <a:ext cx="9141619" cy="238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</a:pPr>
            <a:r>
              <a:rPr lang="pt-BR" sz="4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Reunião do Conselho</a:t>
            </a:r>
            <a:endParaRPr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525191" y="4407290"/>
            <a:ext cx="9141619" cy="3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sz="20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Brasília, 08 de dezembro de 2022</a:t>
            </a:r>
            <a:endParaRPr dirty="0"/>
          </a:p>
        </p:txBody>
      </p:sp>
      <p:pic>
        <p:nvPicPr>
          <p:cNvPr id="146" name="Google Shape;146;p1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0866" y="773020"/>
            <a:ext cx="2550270" cy="135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3"/>
          <p:cNvSpPr txBox="1"/>
          <p:nvPr/>
        </p:nvSpPr>
        <p:spPr>
          <a:xfrm>
            <a:off x="1546578" y="406122"/>
            <a:ext cx="938864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pt-BR" sz="3000" b="1" i="0" u="none" strike="noStrike" cap="none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Plano de </a:t>
            </a:r>
            <a:r>
              <a:rPr lang="pt-BR" sz="3000" b="1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metas</a:t>
            </a:r>
            <a:endParaRPr sz="3000" b="0" i="0" u="none" strike="noStrike" cap="none" dirty="0">
              <a:solidFill>
                <a:schemeClr val="accent6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63"/>
          <p:cNvSpPr txBox="1"/>
          <p:nvPr/>
        </p:nvSpPr>
        <p:spPr>
          <a:xfrm>
            <a:off x="883578" y="1040091"/>
            <a:ext cx="10737292" cy="405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SzPts val="1500"/>
            </a:pPr>
            <a:r>
              <a:rPr lang="pt-BR" sz="1800" b="1" i="0" u="none" strike="noStrike" cap="none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BANDEIRA 2: SEGURANÇA DE MERCADO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Aneel publicou a NT 167/22 com o resultado da CP 11, sobre processo de monitoramento do mercado de energia;</a:t>
            </a:r>
            <a:endParaRPr lang="x-none" sz="18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SRM recomenda a abertura de nova fase da CP 11/2022 da Aneel, desta vez para discutir a minuta de resolução normativa com vistas a aprimorar o processo de monitoramento;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Conforme pleiteado pela </a:t>
            </a: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, área técnica da Aneel sugere que  a discussão de garantias financeiras do MCP fique para depois do monitoramento;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contribuiu na Tomada de Subsídios sobre os procedimentos para autorização de comercialização e, em reunião com a Aneel, voltou a pedir revisão da distinção de comercializadores entre tipo 1 e 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4"/>
          <p:cNvSpPr txBox="1"/>
          <p:nvPr/>
        </p:nvSpPr>
        <p:spPr>
          <a:xfrm>
            <a:off x="1546578" y="406122"/>
            <a:ext cx="938864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pt-BR" sz="3000" b="1" i="0" u="none" strike="noStrike" cap="none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Plano de </a:t>
            </a:r>
            <a:r>
              <a:rPr lang="pt-BR" sz="3000" b="1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metas</a:t>
            </a:r>
          </a:p>
        </p:txBody>
      </p:sp>
      <p:pic>
        <p:nvPicPr>
          <p:cNvPr id="325" name="Google Shape;32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18;p63">
            <a:extLst>
              <a:ext uri="{FF2B5EF4-FFF2-40B4-BE49-F238E27FC236}">
                <a16:creationId xmlns:a16="http://schemas.microsoft.com/office/drawing/2014/main" id="{1B812119-5A9B-A19F-B267-64D28C4EBCB6}"/>
              </a:ext>
            </a:extLst>
          </p:cNvPr>
          <p:cNvSpPr txBox="1"/>
          <p:nvPr/>
        </p:nvSpPr>
        <p:spPr>
          <a:xfrm>
            <a:off x="450852" y="1340793"/>
            <a:ext cx="968927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SzPts val="1500"/>
            </a:pPr>
            <a:r>
              <a:rPr lang="pt-BR" sz="18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BANDEIRA 3: FORMAÇÃO DE PREÇOS</a:t>
            </a:r>
            <a:endParaRPr lang="pt-BR"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Depois de amplo debate no GT, </a:t>
            </a: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enviou contribuição para a CP 43/2022 da Aneel, sobre a revisão das regras de governança do PMO/PLD – processo foi sorteado para nova diretora Agnes;</a:t>
            </a: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Caiu a liminar da Abrace sobre os limites do PLD.</a:t>
            </a: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endParaRPr lang="pt-BR" sz="180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318;p63"/>
          <p:cNvSpPr txBox="1"/>
          <p:nvPr/>
        </p:nvSpPr>
        <p:spPr>
          <a:xfrm>
            <a:off x="450852" y="3671184"/>
            <a:ext cx="10737292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SzPts val="1500"/>
            </a:pPr>
            <a:r>
              <a:rPr lang="pt-BR" sz="1800" b="1" i="0" u="none" strike="noStrike" cap="none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EXTRA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se manifestou fortemente contra a sugestão da CCEE de ratear passivo do GSF (presente e futuro) pelos votos: parecer Julião, carta para a Aneel, artigo e matérias na mídia;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enviou contribuição para CP do MME de importação de energia.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9901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 txBox="1"/>
          <p:nvPr/>
        </p:nvSpPr>
        <p:spPr>
          <a:xfrm>
            <a:off x="1735453" y="402917"/>
            <a:ext cx="92718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pt-BR" sz="3600" b="1" i="0" u="none" strike="noStrike" cap="none" dirty="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Plano de </a:t>
            </a:r>
            <a:r>
              <a:rPr lang="pt-BR" sz="3600" b="1" dirty="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metas – avaliação mensal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0"/>
          <p:cNvSpPr/>
          <p:nvPr/>
        </p:nvSpPr>
        <p:spPr>
          <a:xfrm rot="5400000">
            <a:off x="-3300585" y="2400095"/>
            <a:ext cx="6177963" cy="183300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87" name="Google Shape;287;p60"/>
          <p:cNvSpPr/>
          <p:nvPr/>
        </p:nvSpPr>
        <p:spPr>
          <a:xfrm rot="-6177166">
            <a:off x="8920156" y="3363836"/>
            <a:ext cx="6174608" cy="1832006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graphicFrame>
        <p:nvGraphicFramePr>
          <p:cNvPr id="3" name="Google Shape;288;p60">
            <a:extLst>
              <a:ext uri="{FF2B5EF4-FFF2-40B4-BE49-F238E27FC236}">
                <a16:creationId xmlns:a16="http://schemas.microsoft.com/office/drawing/2014/main" id="{B38A20FF-5BA3-C4B4-B3BB-FB032F806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858751"/>
              </p:ext>
            </p:extLst>
          </p:nvPr>
        </p:nvGraphicFramePr>
        <p:xfrm>
          <a:off x="897742" y="1026346"/>
          <a:ext cx="10025895" cy="57495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746">
                  <a:extLst>
                    <a:ext uri="{9D8B030D-6E8A-4147-A177-3AD203B41FA5}">
                      <a16:colId xmlns:a16="http://schemas.microsoft.com/office/drawing/2014/main" val="829084283"/>
                    </a:ext>
                  </a:extLst>
                </a:gridCol>
              </a:tblGrid>
              <a:tr h="501507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B3C7E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AÇÕES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9A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CONCLUÍDAS</a:t>
                      </a:r>
                      <a:endParaRPr sz="1100" b="1" i="0" u="none" strike="noStrike" cap="none">
                        <a:solidFill>
                          <a:srgbClr val="009A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 /PERMANENTES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INICIADAS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POSTERGADAS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28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B3C7E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ABERTURA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Institucional e Técnica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Pauta Presidenciáveis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Temas técnicos específicos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5 (+2)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0 (-2)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Comunicação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0 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r>
                        <a:rPr lang="pt-BR" sz="1100" b="1" i="0" u="none" strike="noStrike" cap="none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r>
                        <a:rPr lang="pt-BR" sz="1400" b="1" i="0" u="none" strike="noStrike" cap="none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27</a:t>
                      </a:r>
                      <a:endParaRPr sz="1400" b="1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 (+2)</a:t>
                      </a:r>
                      <a:endParaRPr sz="1400" b="1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 (-2)</a:t>
                      </a:r>
                      <a:endParaRPr sz="1400" b="1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b="1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3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</a:txBody>
                  <a:tcPr marL="7625" marR="7625" marT="7625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628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A597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SEGURANÇA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Monitoramento Alavancagem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1 (+1)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1 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1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Eliminar burocracia sem segurança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Ampla visibilidade propostas Abraceel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Cooperação técnica com mercado financeiro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1 (+1)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 (-1)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Garantias no Mercado de Curto Prazo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4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r>
                        <a:rPr lang="pt-BR" sz="1100" b="1" i="0" u="none" strike="noStrike" cap="none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r>
                        <a:rPr lang="pt-BR" sz="14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(+2)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 (+1)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 (-1)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6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83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</a:txBody>
                  <a:tcPr marL="7625" marR="7625" marT="7625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628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F86B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PREÇOS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Governança de preços 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4 (+1)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 (-1)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Propostas acoplamento preço e operação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3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000080"/>
                        </a:highlight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38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Defesa da formação de preço por modelo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(+2)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0 (–2)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highlight>
                          <a:srgbClr val="000080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Barreiras para preço for oferta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2 (+1)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cs typeface="Poppins"/>
                          <a:sym typeface="Poppins"/>
                        </a:rPr>
                        <a:t>1 (-1)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0 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862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b="1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400" b="1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 (+4)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 (-2)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  <a:sym typeface="Arial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2"/>
          <p:cNvSpPr txBox="1"/>
          <p:nvPr/>
        </p:nvSpPr>
        <p:spPr>
          <a:xfrm>
            <a:off x="1282467" y="458704"/>
            <a:ext cx="94126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pt-BR" sz="3600" b="1" i="0" u="none" strike="noStrike" cap="none" dirty="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Destaques na mídia</a:t>
            </a:r>
            <a:endParaRPr sz="3600" b="1" dirty="0">
              <a:solidFill>
                <a:schemeClr val="accent5"/>
              </a:solidFill>
              <a:latin typeface="Poppins"/>
              <a:cs typeface="Poppins"/>
            </a:endParaRPr>
          </a:p>
        </p:txBody>
      </p:sp>
      <p:pic>
        <p:nvPicPr>
          <p:cNvPr id="305" name="Google Shape;30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2"/>
          <p:cNvSpPr/>
          <p:nvPr/>
        </p:nvSpPr>
        <p:spPr>
          <a:xfrm rot="5400000">
            <a:off x="-3300585" y="2400095"/>
            <a:ext cx="6177963" cy="183300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307" name="Google Shape;307;p62"/>
          <p:cNvSpPr/>
          <p:nvPr/>
        </p:nvSpPr>
        <p:spPr>
          <a:xfrm rot="-6177166">
            <a:off x="8920156" y="3363836"/>
            <a:ext cx="6174608" cy="1832006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308" name="Google Shape;308;p62"/>
          <p:cNvSpPr txBox="1"/>
          <p:nvPr/>
        </p:nvSpPr>
        <p:spPr>
          <a:xfrm>
            <a:off x="1070633" y="1104994"/>
            <a:ext cx="9790200" cy="1454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TODAS AS BANDEIRAS</a:t>
            </a:r>
            <a:endParaRPr sz="15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sng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Destaques:</a:t>
            </a:r>
            <a:endParaRPr sz="15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lnSpc>
                <a:spcPct val="150000"/>
              </a:lnSpc>
              <a:buSzPts val="1500"/>
              <a:buFont typeface="Arial"/>
              <a:buChar char="-"/>
            </a:pPr>
            <a:r>
              <a:rPr lang="pt-BR" b="1" dirty="0">
                <a:solidFill>
                  <a:schemeClr val="accent4"/>
                </a:solidFill>
                <a:latin typeface="Poppins" pitchFamily="50" charset="0"/>
                <a:cs typeface="Poppins" pitchFamily="50" charset="0"/>
                <a:sym typeface="Poppins"/>
              </a:rPr>
              <a:t>246 </a:t>
            </a:r>
            <a:r>
              <a:rPr lang="pt-BR" b="1" dirty="0">
                <a:solidFill>
                  <a:srgbClr val="0A67D4">
                    <a:lumMod val="75000"/>
                  </a:srgbClr>
                </a:solidFill>
                <a:latin typeface="Poppins" pitchFamily="50" charset="0"/>
                <a:cs typeface="Poppins" pitchFamily="50" charset="0"/>
                <a:sym typeface="Poppins"/>
              </a:rPr>
              <a:t>matérias publicadas na mídia </a:t>
            </a:r>
            <a:r>
              <a:rPr lang="pt-BR" b="1" dirty="0">
                <a:solidFill>
                  <a:schemeClr val="accent4"/>
                </a:solidFill>
                <a:latin typeface="Poppins" pitchFamily="50" charset="0"/>
                <a:cs typeface="Poppins" pitchFamily="50" charset="0"/>
                <a:sym typeface="Poppins"/>
              </a:rPr>
              <a:t>em novembro;</a:t>
            </a:r>
            <a:endParaRPr b="1" dirty="0">
              <a:solidFill>
                <a:schemeClr val="accent4"/>
              </a:solidFill>
              <a:latin typeface="Poppins" pitchFamily="50" charset="0"/>
              <a:cs typeface="Poppins" pitchFamily="50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pt-BR" sz="1500" b="0" i="0" u="none" strike="noStrike" cap="none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Destaques: O Estado de São Paulo, Valor Econômico, UOL e Terra</a:t>
            </a:r>
          </a:p>
        </p:txBody>
      </p:sp>
      <p:pic>
        <p:nvPicPr>
          <p:cNvPr id="3" name="Imagem 2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38D7E48-5CA0-39CF-BE7E-4E8032CCB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053" y="2899302"/>
            <a:ext cx="2540878" cy="3652512"/>
          </a:xfrm>
          <a:prstGeom prst="rect">
            <a:avLst/>
          </a:prstGeom>
        </p:spPr>
      </p:pic>
      <p:pic>
        <p:nvPicPr>
          <p:cNvPr id="7" name="Imagem 6" descr="Texto preto sobre fundo branco&#10;&#10;Descrição gerada automaticamente">
            <a:extLst>
              <a:ext uri="{FF2B5EF4-FFF2-40B4-BE49-F238E27FC236}">
                <a16:creationId xmlns:a16="http://schemas.microsoft.com/office/drawing/2014/main" id="{653D798D-84D6-4835-FD37-4BB919B5E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906300"/>
            <a:ext cx="3190875" cy="1951700"/>
          </a:xfrm>
          <a:prstGeom prst="rect">
            <a:avLst/>
          </a:prstGeom>
        </p:spPr>
      </p:pic>
      <p:pic>
        <p:nvPicPr>
          <p:cNvPr id="9" name="Imagem 8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D437953-1076-EFA7-5243-774A4B0AF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038" y="2773983"/>
            <a:ext cx="3421923" cy="2047800"/>
          </a:xfrm>
          <a:prstGeom prst="rect">
            <a:avLst/>
          </a:prstGeom>
        </p:spPr>
      </p:pic>
      <p:pic>
        <p:nvPicPr>
          <p:cNvPr id="11" name="Imagem 10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881CE29-CFEA-BC34-7D72-968B217FC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417" y="3166264"/>
            <a:ext cx="3190875" cy="30718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8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52" r="1312" b="10571"/>
          <a:stretch/>
        </p:blipFill>
        <p:spPr>
          <a:xfrm>
            <a:off x="-163069" y="-500423"/>
            <a:ext cx="12353481" cy="7358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-163069" y="-510583"/>
            <a:ext cx="12353400" cy="735840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8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451051" y="2540075"/>
            <a:ext cx="11289900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Calendário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922639" y="3026847"/>
            <a:ext cx="6179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16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/>
          <p:nvPr/>
        </p:nvSpPr>
        <p:spPr>
          <a:xfrm rot="5400000">
            <a:off x="-3300585" y="2400095"/>
            <a:ext cx="6177963" cy="183300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2" name="Google Shape;182;p9"/>
          <p:cNvSpPr/>
          <p:nvPr/>
        </p:nvSpPr>
        <p:spPr>
          <a:xfrm rot="-6177166">
            <a:off x="8920156" y="3363836"/>
            <a:ext cx="6174608" cy="1832006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-1149191" y="227614"/>
            <a:ext cx="2553632" cy="6324187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4" name="Google Shape;184;p9"/>
          <p:cNvSpPr/>
          <p:nvPr/>
        </p:nvSpPr>
        <p:spPr>
          <a:xfrm rot="10025468">
            <a:off x="10790510" y="914469"/>
            <a:ext cx="2553639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3" name="Google Shape;212;p13">
            <a:extLst>
              <a:ext uri="{FF2B5EF4-FFF2-40B4-BE49-F238E27FC236}">
                <a16:creationId xmlns:a16="http://schemas.microsoft.com/office/drawing/2014/main" id="{5C022C04-C55D-3C86-B70F-7B9E6076EC78}"/>
              </a:ext>
            </a:extLst>
          </p:cNvPr>
          <p:cNvSpPr txBox="1"/>
          <p:nvPr/>
        </p:nvSpPr>
        <p:spPr>
          <a:xfrm>
            <a:off x="3509595" y="191391"/>
            <a:ext cx="5602322" cy="5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3300" b="1" dirty="0">
                <a:latin typeface="Poppins"/>
                <a:cs typeface="Poppins"/>
                <a:sym typeface="Poppins"/>
              </a:rPr>
              <a:t>Calendário 2023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B12073-94F6-3FA5-BA1B-91D42897CAEC}"/>
              </a:ext>
            </a:extLst>
          </p:cNvPr>
          <p:cNvSpPr txBox="1"/>
          <p:nvPr/>
        </p:nvSpPr>
        <p:spPr>
          <a:xfrm>
            <a:off x="1015624" y="1064835"/>
            <a:ext cx="10276772" cy="629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Destaques (Reuniões do Conselho às 17 horas)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02.02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 – Reunião do Conselho: avaliação da prestação de contas 2022 para encaminhamento à AGO;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16.02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 - AGO prestação de contas 2022 + Reunião do Conselho: avaliação da metas </a:t>
            </a:r>
            <a:r>
              <a:rPr lang="pt-BR" sz="1500" dirty="0" err="1">
                <a:latin typeface="Poppins"/>
                <a:ea typeface="Poppins"/>
                <a:cs typeface="Poppins"/>
                <a:sym typeface="Poppins"/>
              </a:rPr>
              <a:t>Abraceel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08.03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– Confraternização pré-eleição do Conselho (cada um paga o seu);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09.03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– Eleição do Conselho;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16.03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- Primeira reunião do Conselho eleito (pautar eventual revisão do planejamento estratégico);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>
                <a:latin typeface="Poppins"/>
                <a:ea typeface="Poppins"/>
                <a:cs typeface="Poppins"/>
                <a:sym typeface="Poppins"/>
              </a:rPr>
              <a:t>12.04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– Revisão do planejamento estratégico [a confirmar];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19.04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 – Reunião do Conselho;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18.05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- Reunião do Conselho (escolha do Conselheiro Independente);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15.06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 - Reunião do Conselho;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13.07, 17.08, 21.09, 19.10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- Reunião do Conselho;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26 e 27.10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– Planejamento Estratégico;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23.11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– Reunião do Conselho: avaliação do orçamento 2024 e metas para encaminhamento à AGO;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500" b="1" dirty="0">
                <a:latin typeface="Poppins"/>
                <a:ea typeface="Poppins"/>
                <a:cs typeface="Poppins"/>
                <a:sym typeface="Poppins"/>
              </a:rPr>
              <a:t>07.12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 - Reunião do Conselho + AGO para deliberação do orçamento e metas + coquetel.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sz="15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sz="15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sz="1500" dirty="0"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Char char="-"/>
            </a:pPr>
            <a:endParaRPr lang="pt-BR" sz="15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3554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8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52" r="1312" b="10571"/>
          <a:stretch/>
        </p:blipFill>
        <p:spPr>
          <a:xfrm>
            <a:off x="-163069" y="-500423"/>
            <a:ext cx="12353481" cy="7358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-163069" y="-510583"/>
            <a:ext cx="12353400" cy="735840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8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451051" y="2540075"/>
            <a:ext cx="11289900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Missão Internacional ao </a:t>
            </a:r>
            <a:r>
              <a:rPr lang="pt-BR" sz="4000" b="1" dirty="0" err="1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Mibel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922639" y="3026847"/>
            <a:ext cx="6179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00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 rot="5400000">
            <a:off x="-3299185" y="2399335"/>
            <a:ext cx="6175803" cy="183236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3266" kern="0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30" name="Google Shape;130;p14"/>
          <p:cNvSpPr/>
          <p:nvPr/>
        </p:nvSpPr>
        <p:spPr>
          <a:xfrm rot="-6174538">
            <a:off x="8922055" y="3363191"/>
            <a:ext cx="6175803" cy="183236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3266" kern="0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-1149191" y="227614"/>
            <a:ext cx="2553637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3266" kern="0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32" name="Google Shape;132;p14"/>
          <p:cNvSpPr/>
          <p:nvPr/>
        </p:nvSpPr>
        <p:spPr>
          <a:xfrm rot="10025462">
            <a:off x="10790510" y="914472"/>
            <a:ext cx="2553637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3266" kern="0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2427051" y="284401"/>
            <a:ext cx="7685744" cy="5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300" b="1" kern="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Missão</a:t>
            </a:r>
            <a:r>
              <a:rPr lang="en-US" sz="33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b="1" dirty="0" err="1">
                <a:latin typeface="Poppins"/>
                <a:ea typeface="Poppins"/>
                <a:cs typeface="Poppins"/>
                <a:sym typeface="Poppins"/>
              </a:rPr>
              <a:t>Internacional</a:t>
            </a:r>
            <a:r>
              <a:rPr lang="en-US" sz="3300" b="1" dirty="0">
                <a:latin typeface="Poppins"/>
                <a:ea typeface="Poppins"/>
                <a:cs typeface="Poppins"/>
                <a:sym typeface="Poppins"/>
              </a:rPr>
              <a:t> - MIBEL</a:t>
            </a:r>
            <a:endParaRPr lang="en-US" sz="33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3D45BC0-3E90-A786-13E1-CD9F10205BFD}"/>
              </a:ext>
            </a:extLst>
          </p:cNvPr>
          <p:cNvSpPr txBox="1"/>
          <p:nvPr/>
        </p:nvSpPr>
        <p:spPr>
          <a:xfrm>
            <a:off x="1015624" y="1064835"/>
            <a:ext cx="495017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28 de novembro a 2 de dezembro - Portugal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sz="1500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Char char="-"/>
            </a:pP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Mais de </a:t>
            </a:r>
            <a:r>
              <a:rPr lang="pt-BR" sz="15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40 pessoas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, entre empresas associadas, MME, Aneel e Congresso Nacional;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Char char="-"/>
            </a:pPr>
            <a:r>
              <a:rPr lang="pt-BR" sz="1500" dirty="0" err="1">
                <a:latin typeface="Poppins"/>
                <a:ea typeface="Poppins"/>
                <a:cs typeface="Poppins"/>
                <a:sym typeface="Poppins"/>
              </a:rPr>
              <a:t>Abraceel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 e a </a:t>
            </a:r>
            <a:r>
              <a:rPr lang="pt-BR" sz="1500" dirty="0" err="1">
                <a:latin typeface="Poppins"/>
                <a:ea typeface="Poppins"/>
                <a:cs typeface="Poppins"/>
                <a:sym typeface="Poppins"/>
              </a:rPr>
              <a:t>Acemel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 (Associação de Comercializadores de Energia no Mercado Liberalizado Português) acertaram firmar um </a:t>
            </a:r>
            <a:r>
              <a:rPr lang="pt-BR" sz="15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acordo de cooperação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para condução de iniciativas em comum;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Char char="-"/>
            </a:pP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Sessões da programação do </a:t>
            </a:r>
            <a:r>
              <a:rPr lang="pt-BR" sz="1500" b="1" dirty="0" err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EVEx</a:t>
            </a:r>
            <a:r>
              <a:rPr lang="pt-BR" sz="15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Lisboa 2022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, que discutiu a abertura do mercado brasileiro e português;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Char char="-"/>
            </a:pPr>
            <a:r>
              <a:rPr lang="pt-BR" sz="15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Visitas à ERSE e EDP </a:t>
            </a:r>
            <a:r>
              <a:rPr lang="pt-BR" sz="1500" dirty="0">
                <a:latin typeface="Poppins"/>
                <a:ea typeface="Poppins"/>
                <a:cs typeface="Poppins"/>
                <a:sym typeface="Poppins"/>
              </a:rPr>
              <a:t>para entender a abertura e funcionamento do mercado português, práticas varejistas, etc. </a:t>
            </a:r>
          </a:p>
        </p:txBody>
      </p:sp>
      <p:pic>
        <p:nvPicPr>
          <p:cNvPr id="3" name="Imagem 2" descr="Grupo de pessoas em pé&#10;&#10;Descrição gerada automaticamente">
            <a:extLst>
              <a:ext uri="{FF2B5EF4-FFF2-40B4-BE49-F238E27FC236}">
                <a16:creationId xmlns:a16="http://schemas.microsoft.com/office/drawing/2014/main" id="{ED6E98D7-A34B-ED1E-3F58-FB36D7A5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6" t="23042" r="3851" b="18059"/>
          <a:stretch/>
        </p:blipFill>
        <p:spPr>
          <a:xfrm>
            <a:off x="6014470" y="3671527"/>
            <a:ext cx="5995486" cy="2902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m 5" descr="Grupo de pessoas sentadas em sala de aula&#10;&#10;Descrição gerada automaticamente">
            <a:extLst>
              <a:ext uri="{FF2B5EF4-FFF2-40B4-BE49-F238E27FC236}">
                <a16:creationId xmlns:a16="http://schemas.microsoft.com/office/drawing/2014/main" id="{A8708EF9-D352-3A0B-14A1-61FD14374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760" y="812281"/>
            <a:ext cx="4324746" cy="3243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475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8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52" r="1312" b="10571"/>
          <a:stretch/>
        </p:blipFill>
        <p:spPr>
          <a:xfrm>
            <a:off x="-163069" y="-500423"/>
            <a:ext cx="12353481" cy="7358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-163069" y="-510583"/>
            <a:ext cx="12353400" cy="735840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8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451051" y="2540075"/>
            <a:ext cx="11289900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Ação Judicial Eletrobras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922639" y="3026847"/>
            <a:ext cx="6179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01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/>
          <p:nvPr/>
        </p:nvSpPr>
        <p:spPr>
          <a:xfrm rot="5400000">
            <a:off x="-3300585" y="2400095"/>
            <a:ext cx="6177963" cy="183300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2" name="Google Shape;182;p9"/>
          <p:cNvSpPr/>
          <p:nvPr/>
        </p:nvSpPr>
        <p:spPr>
          <a:xfrm rot="-6177166">
            <a:off x="8920156" y="3363836"/>
            <a:ext cx="6174608" cy="1832006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-1149191" y="227614"/>
            <a:ext cx="2553632" cy="6324187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4" name="Google Shape;184;p9"/>
          <p:cNvSpPr/>
          <p:nvPr/>
        </p:nvSpPr>
        <p:spPr>
          <a:xfrm rot="10025468">
            <a:off x="10790510" y="914469"/>
            <a:ext cx="2553639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3" name="Google Shape;212;p13">
            <a:extLst>
              <a:ext uri="{FF2B5EF4-FFF2-40B4-BE49-F238E27FC236}">
                <a16:creationId xmlns:a16="http://schemas.microsoft.com/office/drawing/2014/main" id="{5C022C04-C55D-3C86-B70F-7B9E6076EC78}"/>
              </a:ext>
            </a:extLst>
          </p:cNvPr>
          <p:cNvSpPr txBox="1"/>
          <p:nvPr/>
        </p:nvSpPr>
        <p:spPr>
          <a:xfrm>
            <a:off x="3509595" y="191391"/>
            <a:ext cx="5602322" cy="5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3300" b="1" dirty="0">
                <a:latin typeface="Poppins"/>
                <a:cs typeface="Poppins"/>
                <a:sym typeface="Poppins"/>
              </a:rPr>
              <a:t>Ação Judicial Eletrobras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380F2F6-8013-D4C2-5AB2-4A844E3CE001}"/>
              </a:ext>
            </a:extLst>
          </p:cNvPr>
          <p:cNvSpPr txBox="1"/>
          <p:nvPr/>
        </p:nvSpPr>
        <p:spPr>
          <a:xfrm>
            <a:off x="1070633" y="1369635"/>
            <a:ext cx="10276772" cy="4099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000" b="1" dirty="0">
                <a:latin typeface="Poppins"/>
                <a:ea typeface="Poppins"/>
                <a:cs typeface="Poppins"/>
                <a:sym typeface="Poppins"/>
              </a:rPr>
              <a:t>05/</a:t>
            </a:r>
            <a:r>
              <a:rPr lang="pt-BR" sz="2000" b="1" dirty="0" err="1">
                <a:latin typeface="Poppins"/>
                <a:ea typeface="Poppins"/>
                <a:cs typeface="Poppins"/>
                <a:sym typeface="Poppins"/>
              </a:rPr>
              <a:t>nov</a:t>
            </a:r>
            <a:r>
              <a:rPr lang="pt-BR" sz="2000" b="1" dirty="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pt-BR" sz="2000" dirty="0">
                <a:latin typeface="Poppins"/>
                <a:ea typeface="Poppins"/>
                <a:cs typeface="Poppins"/>
                <a:sym typeface="Poppins"/>
              </a:rPr>
              <a:t>Juiz decidiu extinguir a ação sem análise do mérito e sem analisar o pedido subsidiário;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sz="20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000" dirty="0">
                <a:latin typeface="Poppins"/>
                <a:ea typeface="Poppins"/>
                <a:cs typeface="Poppins"/>
                <a:sym typeface="Poppins"/>
              </a:rPr>
              <a:t>- Advogado Serrão sugeriu interpor embargo de declaração para fazer a apelação à decisão do juiz no TRF;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sz="20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000" b="1" dirty="0">
                <a:latin typeface="Poppins"/>
                <a:ea typeface="Poppins"/>
                <a:cs typeface="Poppins"/>
                <a:sym typeface="Poppins"/>
              </a:rPr>
              <a:t>21/</a:t>
            </a:r>
            <a:r>
              <a:rPr lang="pt-BR" sz="2000" b="1" dirty="0" err="1">
                <a:latin typeface="Poppins"/>
                <a:ea typeface="Poppins"/>
                <a:cs typeface="Poppins"/>
                <a:sym typeface="Poppins"/>
              </a:rPr>
              <a:t>nov</a:t>
            </a:r>
            <a:r>
              <a:rPr lang="pt-BR" sz="2000" b="1" dirty="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pt-BR" sz="2000" dirty="0">
                <a:latin typeface="Poppins"/>
                <a:ea typeface="Poppins"/>
                <a:cs typeface="Poppins"/>
                <a:sym typeface="Poppins"/>
              </a:rPr>
              <a:t>Serrão mandou a minuta do embargo de declaração e sem nenhuma contribuição, o embargo foi protocolado.</a:t>
            </a:r>
            <a:endParaRPr lang="pt-BR" sz="1500" dirty="0"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Char char="-"/>
            </a:pPr>
            <a:endParaRPr lang="pt-BR" sz="15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0756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/>
        </p:nvSpPr>
        <p:spPr>
          <a:xfrm>
            <a:off x="4136665" y="306186"/>
            <a:ext cx="3918701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PAUTA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979592" y="1596398"/>
            <a:ext cx="425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>
                <a:solidFill>
                  <a:srgbClr val="27AC95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664945" y="1596097"/>
            <a:ext cx="597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 dirty="0">
                <a:solidFill>
                  <a:srgbClr val="1BB1E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1468903" y="1711728"/>
            <a:ext cx="4549423" cy="115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Deliberativa: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800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pt-BR" sz="1800" dirty="0">
                <a:latin typeface="Poppins"/>
                <a:cs typeface="Poppins"/>
                <a:sym typeface="Poppins"/>
              </a:rPr>
              <a:t>Acompanhamento orçamentário;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pt-BR" sz="1800" dirty="0">
                <a:latin typeface="Poppins"/>
                <a:cs typeface="Poppins"/>
                <a:sym typeface="Poppins"/>
              </a:rPr>
              <a:t>Pedidos de adesão</a:t>
            </a:r>
          </a:p>
        </p:txBody>
      </p:sp>
      <p:pic>
        <p:nvPicPr>
          <p:cNvPr id="161" name="Google Shape;1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57;p2">
            <a:extLst>
              <a:ext uri="{FF2B5EF4-FFF2-40B4-BE49-F238E27FC236}">
                <a16:creationId xmlns:a16="http://schemas.microsoft.com/office/drawing/2014/main" id="{42763DB7-3989-2450-A911-BE31BA4058D9}"/>
              </a:ext>
            </a:extLst>
          </p:cNvPr>
          <p:cNvSpPr txBox="1"/>
          <p:nvPr/>
        </p:nvSpPr>
        <p:spPr>
          <a:xfrm>
            <a:off x="7460128" y="1711728"/>
            <a:ext cx="4337495" cy="19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Pontos de acompanhamento: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800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pt-BR" sz="1800" dirty="0">
                <a:latin typeface="Poppins"/>
                <a:cs typeface="Poppins"/>
                <a:sym typeface="Poppins"/>
              </a:rPr>
              <a:t>Acompanhamento das metas;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pt-BR" sz="1800" dirty="0">
                <a:latin typeface="Poppins"/>
                <a:cs typeface="Poppins"/>
                <a:sym typeface="Poppins"/>
              </a:rPr>
              <a:t>Calendário 2023;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pt-BR" sz="1800" dirty="0">
                <a:latin typeface="Poppins"/>
                <a:cs typeface="Poppins"/>
                <a:sym typeface="Poppins"/>
              </a:rPr>
              <a:t>Missão Internacional ao </a:t>
            </a:r>
            <a:r>
              <a:rPr lang="pt-BR" sz="1800" dirty="0" err="1">
                <a:latin typeface="Poppins"/>
                <a:cs typeface="Poppins"/>
                <a:sym typeface="Poppins"/>
              </a:rPr>
              <a:t>Mibel</a:t>
            </a:r>
            <a:r>
              <a:rPr lang="pt-BR" sz="1800" dirty="0">
                <a:latin typeface="Poppins"/>
                <a:cs typeface="Poppins"/>
                <a:sym typeface="Poppins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pt-BR" sz="1800" dirty="0">
                <a:latin typeface="Poppins"/>
                <a:cs typeface="Poppins"/>
                <a:sym typeface="Poppins"/>
              </a:rPr>
              <a:t>Ação Judicial Eletrobras;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pt-BR" sz="1800" dirty="0">
                <a:latin typeface="Poppins"/>
                <a:cs typeface="Poppins"/>
                <a:sym typeface="Poppins"/>
              </a:rPr>
              <a:t>Assuntos Gerais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8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52" r="1312" b="10571"/>
          <a:stretch/>
        </p:blipFill>
        <p:spPr>
          <a:xfrm>
            <a:off x="-163069" y="-500423"/>
            <a:ext cx="12353481" cy="7358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-163069" y="-510583"/>
            <a:ext cx="12353400" cy="735840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8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451051" y="2540075"/>
            <a:ext cx="11289900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Assuntos Gerais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922639" y="3026847"/>
            <a:ext cx="6179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76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6" descr="Uma imagem contendo edifício, guarda-chuv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6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accent4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6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6"/>
          <p:cNvSpPr txBox="1"/>
          <p:nvPr/>
        </p:nvSpPr>
        <p:spPr>
          <a:xfrm>
            <a:off x="4532962" y="2406365"/>
            <a:ext cx="31260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Obrigado!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subTitle" idx="1"/>
          </p:nvPr>
        </p:nvSpPr>
        <p:spPr>
          <a:xfrm>
            <a:off x="1525191" y="3268242"/>
            <a:ext cx="9141619" cy="119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pt-BR" sz="2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Fale conosco em: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www.abraceel.com.br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abraceel@abraceel.com.br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4"/>
          <a:stretch/>
        </p:blipFill>
        <p:spPr>
          <a:xfrm>
            <a:off x="-163069" y="-500423"/>
            <a:ext cx="12353481" cy="73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"/>
          <p:cNvSpPr/>
          <p:nvPr/>
        </p:nvSpPr>
        <p:spPr>
          <a:xfrm>
            <a:off x="-163069" y="-500423"/>
            <a:ext cx="12353481" cy="7358423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/>
          <p:nvPr/>
        </p:nvSpPr>
        <p:spPr>
          <a:xfrm>
            <a:off x="-163931" y="2847895"/>
            <a:ext cx="12355200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Acompanhamento Orçamentário</a:t>
            </a:r>
            <a:endParaRPr sz="40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/>
        </p:nvSpPr>
        <p:spPr>
          <a:xfrm>
            <a:off x="1735455" y="406122"/>
            <a:ext cx="856271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Acompanhamento Orçamentário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/>
          <p:nvPr/>
        </p:nvSpPr>
        <p:spPr>
          <a:xfrm rot="5400000">
            <a:off x="-3300585" y="2400095"/>
            <a:ext cx="6177963" cy="183300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2" name="Google Shape;182;p9"/>
          <p:cNvSpPr/>
          <p:nvPr/>
        </p:nvSpPr>
        <p:spPr>
          <a:xfrm rot="-6177166">
            <a:off x="8920156" y="3363836"/>
            <a:ext cx="6174608" cy="1832006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-1149191" y="227614"/>
            <a:ext cx="2553632" cy="6324187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4" name="Google Shape;184;p9"/>
          <p:cNvSpPr/>
          <p:nvPr/>
        </p:nvSpPr>
        <p:spPr>
          <a:xfrm rot="10025468">
            <a:off x="10790510" y="914469"/>
            <a:ext cx="2553639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  <a:tabLst/>
              <a:defRPr/>
            </a:pPr>
            <a:endParaRPr kumimoji="0" sz="3266" b="0" i="0" u="none" strike="noStrike" kern="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CD981-1671-4514-5986-17EDD1666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80" y="1839927"/>
            <a:ext cx="10990459" cy="4180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1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52" r="1312" b="10571"/>
          <a:stretch/>
        </p:blipFill>
        <p:spPr>
          <a:xfrm>
            <a:off x="-163069" y="-500423"/>
            <a:ext cx="12353481" cy="7358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/>
          <p:nvPr/>
        </p:nvSpPr>
        <p:spPr>
          <a:xfrm>
            <a:off x="-163069" y="-500423"/>
            <a:ext cx="12353400" cy="735840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1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451051" y="2540075"/>
            <a:ext cx="11289900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rgbClr val="FFFFFF"/>
                </a:solidFill>
                <a:latin typeface="Poppins"/>
                <a:ea typeface="Arial"/>
                <a:cs typeface="Poppins"/>
                <a:sym typeface="Poppins"/>
              </a:rPr>
              <a:t>Pedidos de adesão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2922639" y="3026847"/>
            <a:ext cx="6179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64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/>
          <p:nvPr/>
        </p:nvSpPr>
        <p:spPr>
          <a:xfrm rot="5400000">
            <a:off x="-3299185" y="2399335"/>
            <a:ext cx="6175803" cy="183236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09" name="Google Shape;209;p13"/>
          <p:cNvSpPr/>
          <p:nvPr/>
        </p:nvSpPr>
        <p:spPr>
          <a:xfrm rot="-6174538">
            <a:off x="8922055" y="3363191"/>
            <a:ext cx="6175803" cy="183236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-1149191" y="227614"/>
            <a:ext cx="2553637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11" name="Google Shape;211;p13"/>
          <p:cNvSpPr/>
          <p:nvPr/>
        </p:nvSpPr>
        <p:spPr>
          <a:xfrm rot="10025462">
            <a:off x="10790510" y="914472"/>
            <a:ext cx="2553637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3509595" y="191391"/>
            <a:ext cx="5602322" cy="5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33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Pedido de adesão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2815768" y="1406729"/>
            <a:ext cx="871155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100"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Copérnico Comercializadora de Energia LTDA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Representante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Eduardo Rossetti Lopes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Abonado por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Matrix e </a:t>
            </a:r>
            <a:r>
              <a:rPr lang="pt-BR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Statkraft</a:t>
            </a:r>
            <a:endParaRPr lang="pt-BR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Composição societária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100% Copérnico Energias Renováveis SA, Avenida Paulista, 1063 andar 2 CNPJ 39.439.388/0001-67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Capital Social Integralizado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R$ 1.000.000,00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 de Autorização: </a:t>
            </a:r>
            <a:r>
              <a:rPr lang="pt-BR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26</a:t>
            </a: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.12.2020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Volume Comercializado CCEE (</a:t>
            </a:r>
            <a:r>
              <a:rPr lang="pt-BR" b="1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MWmédio</a:t>
            </a: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nos últimos 12 meses)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-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Presidência/Diretoria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Eduardo Rossetti (ex-diretor BTG e ex-diretor Matrix)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Política de gestão de risco e crédito e de mercado da empresa</a:t>
            </a:r>
            <a:r>
              <a:rPr lang="pt-BR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Foco da Copérnico Comercializadora são clientes finais. A política de risco da Copérnico Comercializadora prevê o calculo do V@R do book utilizando 95% de confiança. O V@R máximo é definido pelo Comitê de Estratégia da Comercializadora, operações que ultrapassem este limites devem ser aprovada por este comitê</a:t>
            </a:r>
            <a:endParaRPr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2" descr="SOL Copérnico | LinkedIn">
            <a:extLst>
              <a:ext uri="{FF2B5EF4-FFF2-40B4-BE49-F238E27FC236}">
                <a16:creationId xmlns:a16="http://schemas.microsoft.com/office/drawing/2014/main" id="{13623FC6-BB91-CDF5-E928-E906450A9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2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/>
          <p:nvPr/>
        </p:nvSpPr>
        <p:spPr>
          <a:xfrm rot="5400000">
            <a:off x="-3299185" y="2399335"/>
            <a:ext cx="6175803" cy="183236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09" name="Google Shape;209;p13"/>
          <p:cNvSpPr/>
          <p:nvPr/>
        </p:nvSpPr>
        <p:spPr>
          <a:xfrm rot="-6174538">
            <a:off x="8922055" y="3363191"/>
            <a:ext cx="6175803" cy="183236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-1149191" y="227614"/>
            <a:ext cx="2553637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11" name="Google Shape;211;p13"/>
          <p:cNvSpPr/>
          <p:nvPr/>
        </p:nvSpPr>
        <p:spPr>
          <a:xfrm rot="10025462">
            <a:off x="10790510" y="914472"/>
            <a:ext cx="2553637" cy="6324200"/>
          </a:xfrm>
          <a:custGeom>
            <a:avLst/>
            <a:gdLst/>
            <a:ahLst/>
            <a:cxnLst/>
            <a:rect l="l" t="t" r="r" b="b"/>
            <a:pathLst>
              <a:path w="4138" h="10245" extrusionOk="0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3509595" y="191391"/>
            <a:ext cx="5602322" cy="5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33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Pedido de adesão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2690070" y="745369"/>
            <a:ext cx="8907240" cy="6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100"/>
            </a:pPr>
            <a:r>
              <a:rPr lang="pt-BR" b="1" dirty="0">
                <a:latin typeface="Poppins"/>
                <a:cs typeface="Poppins"/>
                <a:sym typeface="Poppins"/>
              </a:rPr>
              <a:t>D3 Trading LTDA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Representante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Carlos Augusto Leite Brandão</a:t>
            </a:r>
            <a:endParaRPr lang="pt-BR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Abonado por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Beta e Matrix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BR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A D3 Trading é empresa do grupo D3 Energias Renováveis, grupo empresarial mineiro em engenharia, projetos, construção, operação e manutenção de geração em energias renováveis e forte atuação em comercialização de energia. Com forte atuação na consultoria em compra e venda de energia, o grupo teve aprovada sua empresa D3 Trading pela ANEEL, conforme Despacho 1.835 de 08 de julho de 2022. Possuindo como característica sua rígida governança e ação na gestão de riscos, a D3 Trading segue o planejamento estratégico de compor suas operações dentro da sua politica de risco, garantindo liquidez segura.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Composição societária: </a:t>
            </a:r>
            <a:r>
              <a:rPr lang="pt-BR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100% D3 Energias Renováveis - CNPJ: 29.364.855/0001-83, 20% José da Costa Neto, 20% Carlos Augusto Brandão, 20% Jussara </a:t>
            </a:r>
            <a:r>
              <a:rPr lang="pt-BR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Attademo</a:t>
            </a:r>
            <a:r>
              <a:rPr lang="pt-BR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Aguiar, 20% Cesar Vaz Fernandes, 20% Luciana </a:t>
            </a:r>
            <a:r>
              <a:rPr lang="pt-BR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Schuffner</a:t>
            </a:r>
            <a:endParaRPr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Capital Social Integralizado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R$ 2.000.000,00</a:t>
            </a:r>
            <a:endParaRPr lang="pt-BR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 de Autorização: </a:t>
            </a: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08.07.2022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Volume Comercializado CCEE (</a:t>
            </a:r>
            <a:r>
              <a:rPr lang="pt-BR" b="1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MWmédio</a:t>
            </a: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nos últimos 12 meses)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0,1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Presidência/Diretoria</a:t>
            </a:r>
            <a:r>
              <a:rPr lang="pt-BR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Carlos Brandão (</a:t>
            </a:r>
            <a:r>
              <a:rPr lang="pt-BR" dirty="0" err="1">
                <a:latin typeface="Poppins"/>
                <a:ea typeface="Poppins"/>
                <a:cs typeface="Poppins"/>
                <a:sym typeface="Poppins"/>
              </a:rPr>
              <a:t>ex-VP</a:t>
            </a: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 AES e CEO </a:t>
            </a:r>
            <a:r>
              <a:rPr lang="pt-BR" dirty="0" err="1">
                <a:latin typeface="Poppins"/>
                <a:ea typeface="Poppins"/>
                <a:cs typeface="Poppins"/>
                <a:sym typeface="Poppins"/>
              </a:rPr>
              <a:t>Desa</a:t>
            </a: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) e Fernando </a:t>
            </a:r>
            <a:r>
              <a:rPr lang="pt-BR" dirty="0" err="1">
                <a:latin typeface="Poppins"/>
                <a:ea typeface="Poppins"/>
                <a:cs typeface="Poppins"/>
                <a:sym typeface="Poppins"/>
              </a:rPr>
              <a:t>Schuffner</a:t>
            </a:r>
            <a:r>
              <a:rPr lang="pt-BR" dirty="0">
                <a:latin typeface="Poppins"/>
                <a:ea typeface="Poppins"/>
                <a:cs typeface="Poppins"/>
                <a:sym typeface="Poppins"/>
              </a:rPr>
              <a:t> (ex-Diretor Cemig)</a:t>
            </a:r>
            <a:endParaRPr lang="pt-BR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Política de gestão de risco e crédito e de mercado da empresa</a:t>
            </a:r>
            <a:r>
              <a:rPr lang="pt-BR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Ter caixa recursos financeiros para cumprir todos os compromisso das suas compras de energia, não ficar com posição que exponha mais de 25% do PL da companhia. Operar produtos limitados até o ano corrente mais 1.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50" name="Picture 2" descr="Site D3 Energia">
            <a:extLst>
              <a:ext uri="{FF2B5EF4-FFF2-40B4-BE49-F238E27FC236}">
                <a16:creationId xmlns:a16="http://schemas.microsoft.com/office/drawing/2014/main" id="{CE6E2F66-5966-1109-39FD-A49C98E4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6" y="3315515"/>
            <a:ext cx="2118334" cy="3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4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8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52" r="1312" b="10571"/>
          <a:stretch/>
        </p:blipFill>
        <p:spPr>
          <a:xfrm>
            <a:off x="-163069" y="-500423"/>
            <a:ext cx="12353481" cy="7358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-163069" y="-510583"/>
            <a:ext cx="12353400" cy="735840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8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451051" y="2540075"/>
            <a:ext cx="11289900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Acompanhamento de metas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922639" y="3026847"/>
            <a:ext cx="6179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1"/>
          <p:cNvSpPr txBox="1"/>
          <p:nvPr/>
        </p:nvSpPr>
        <p:spPr>
          <a:xfrm>
            <a:off x="1546578" y="406122"/>
            <a:ext cx="935106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pt-BR" sz="3000" b="1" i="0" u="none" strike="noStrike" cap="none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Plano de metas</a:t>
            </a:r>
            <a:endParaRPr sz="3000" b="0" i="0" u="none" strike="noStrike" cap="none" dirty="0">
              <a:solidFill>
                <a:schemeClr val="accent6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1"/>
          <p:cNvSpPr txBox="1"/>
          <p:nvPr/>
        </p:nvSpPr>
        <p:spPr>
          <a:xfrm>
            <a:off x="606175" y="1152348"/>
            <a:ext cx="11044719" cy="343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BANDEIRA 1: ABERTURA DO MERCADO PARA O CONSUMIDOR</a:t>
            </a:r>
            <a:endParaRPr lang="pt-BR" sz="1800" b="0" i="0" u="sng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CP 137/22: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Abraceel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enviou sua contribuição e mapeou as demais, que 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mostram amplo apoio para a abertura completa do mercado de energia</a:t>
            </a:r>
            <a:r>
              <a:rPr lang="x-none" sz="18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;</a:t>
            </a:r>
          </a:p>
          <a:p>
            <a:pPr marL="285750" lvl="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77% dos agentes apoiaram o cronograma proposto pelo MME;</a:t>
            </a:r>
          </a:p>
          <a:p>
            <a:pPr marL="285750" lvl="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Na Aneel, </a:t>
            </a: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Sachsida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diz que poderia abrir todo o mercado de energia ainda este ano;</a:t>
            </a:r>
          </a:p>
          <a:p>
            <a:pPr marL="285750" lvl="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Abraceel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esteve reunida com a equipe de transição dia 07.12;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Permanecem esforços de forte interação com a mídia, </a:t>
            </a:r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onde temos encontrado espaço para divulgar informações, sendo protagonista nas principais matérias sobre o tema.</a:t>
            </a:r>
            <a:endParaRPr lang="pt-BR" sz="1500" b="0" i="0" u="sng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1405</Words>
  <Application>Microsoft Macintosh PowerPoint</Application>
  <PresentationFormat>Widescreen</PresentationFormat>
  <Paragraphs>243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Poppins</vt:lpstr>
      <vt:lpstr>Calibri</vt:lpstr>
      <vt:lpstr>Poppins Medium</vt:lpstr>
      <vt:lpstr>Nunito Sans ExtraLight</vt:lpstr>
      <vt:lpstr>Lato Light</vt:lpstr>
      <vt:lpstr>Arial</vt:lpstr>
      <vt:lpstr>Poppins Light</vt:lpstr>
      <vt:lpstr>Office Theme</vt:lpstr>
      <vt:lpstr>2_Office Theme</vt:lpstr>
      <vt:lpstr>1_Office Theme</vt:lpstr>
      <vt:lpstr>3_Office Theme</vt:lpstr>
      <vt:lpstr>Reunião do Conselho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do Conselho</dc:title>
  <dc:creator>Amanda</dc:creator>
  <cp:lastModifiedBy>frederico rodrigues</cp:lastModifiedBy>
  <cp:revision>45</cp:revision>
  <dcterms:created xsi:type="dcterms:W3CDTF">2020-11-17T14:46:07Z</dcterms:created>
  <dcterms:modified xsi:type="dcterms:W3CDTF">2022-12-08T12:28:04Z</dcterms:modified>
</cp:coreProperties>
</file>