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9" r:id="rId4"/>
    <p:sldId id="261" r:id="rId5"/>
    <p:sldId id="262" r:id="rId6"/>
    <p:sldId id="292" r:id="rId7"/>
    <p:sldId id="294" r:id="rId8"/>
    <p:sldId id="293" r:id="rId9"/>
    <p:sldId id="295" r:id="rId10"/>
    <p:sldId id="263" r:id="rId11"/>
    <p:sldId id="264" r:id="rId12"/>
    <p:sldId id="285" r:id="rId13"/>
    <p:sldId id="287" r:id="rId14"/>
    <p:sldId id="265" r:id="rId15"/>
    <p:sldId id="266" r:id="rId16"/>
    <p:sldId id="267" r:id="rId17"/>
    <p:sldId id="4015" r:id="rId18"/>
    <p:sldId id="268" r:id="rId19"/>
    <p:sldId id="270" r:id="rId20"/>
    <p:sldId id="271" r:id="rId21"/>
    <p:sldId id="272" r:id="rId22"/>
    <p:sldId id="274" r:id="rId23"/>
    <p:sldId id="275" r:id="rId24"/>
    <p:sldId id="296" r:id="rId25"/>
    <p:sldId id="277" r:id="rId26"/>
    <p:sldId id="278" r:id="rId27"/>
    <p:sldId id="289" r:id="rId28"/>
    <p:sldId id="291" r:id="rId29"/>
    <p:sldId id="297" r:id="rId30"/>
    <p:sldId id="281" r:id="rId31"/>
    <p:sldId id="288" r:id="rId32"/>
    <p:sldId id="282" r:id="rId33"/>
    <p:sldId id="283" r:id="rId34"/>
    <p:sldId id="284" r:id="rId35"/>
  </p:sldIdLst>
  <p:sldSz cx="18288000" cy="10287000"/>
  <p:notesSz cx="6858000" cy="9144000"/>
  <p:embeddedFontLst>
    <p:embeddedFont>
      <p:font typeface="Garet Ultra-Bold" panose="020B0604020202020204" charset="0"/>
      <p:regular r:id="rId37"/>
      <p:bold r:id="rId38"/>
      <p:italic r:id="rId39"/>
      <p:boldItalic r:id="rId40"/>
    </p:embeddedFont>
    <p:embeddedFont>
      <p:font typeface="Helvetica" panose="020B0604020202020204" pitchFamily="34" charset="0"/>
      <p:regular r:id="rId41"/>
      <p:bold r:id="rId42"/>
      <p:italic r:id="rId43"/>
      <p:boldItalic r:id="rId44"/>
    </p:embeddedFont>
    <p:embeddedFont>
      <p:font typeface="Lato Light" panose="020F0502020204030203" pitchFamily="34" charset="0"/>
      <p:regular r:id="rId45"/>
      <p:italic r:id="rId46"/>
    </p:embeddedFont>
    <p:embeddedFont>
      <p:font typeface="Nunito Sans ExtraLight" pitchFamily="2" charset="0"/>
      <p:regular r:id="rId47"/>
      <p:italic r:id="rId48"/>
    </p:embeddedFont>
    <p:embeddedFont>
      <p:font typeface="Poppins" panose="00000500000000000000" pitchFamily="2" charset="0"/>
      <p:regular r:id="rId49"/>
      <p:bold r:id="rId50"/>
      <p:italic r:id="rId51"/>
      <p:boldItalic r:id="rId52"/>
    </p:embeddedFont>
    <p:embeddedFont>
      <p:font typeface="Poppins Bold" panose="00000800000000000000" charset="0"/>
      <p:regular r:id="rId53"/>
      <p:bold r:id="rId54"/>
    </p:embeddedFont>
    <p:embeddedFont>
      <p:font typeface="Poppins Heavy" panose="020B0604020202020204" charset="0"/>
      <p:regular r:id="rId55"/>
      <p:bold r:id="rId56"/>
    </p:embeddedFont>
    <p:embeddedFont>
      <p:font typeface="Poppins Light" panose="00000400000000000000" pitchFamily="2" charset="0"/>
      <p:regular r:id="rId57"/>
      <p:italic r:id="rId58"/>
    </p:embeddedFont>
    <p:embeddedFont>
      <p:font typeface="Poppins Ultra-Bold" panose="020B0604020202020204" charset="0"/>
      <p:regular r:id="rId59"/>
      <p:bold r:id="rId60"/>
    </p:embeddedFont>
    <p:embeddedFont>
      <p:font typeface="Roboto" panose="02000000000000000000" pitchFamily="2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1" autoAdjust="0"/>
    <p:restoredTop sz="96054" autoAdjust="0"/>
  </p:normalViewPr>
  <p:slideViewPr>
    <p:cSldViewPr>
      <p:cViewPr varScale="1">
        <p:scale>
          <a:sx n="61" d="100"/>
          <a:sy n="61" d="100"/>
        </p:scale>
        <p:origin x="586" y="-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font" Target="fonts/font2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2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A04F8-214C-451C-B64B-6B2676F4354C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007EC-AEB9-4219-AA3B-31629D9B53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847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007EC-AEB9-4219-AA3B-31629D9B539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357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007EC-AEB9-4219-AA3B-31629D9B539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357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007EC-AEB9-4219-AA3B-31629D9B539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35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007EC-AEB9-4219-AA3B-31629D9B539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357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007EC-AEB9-4219-AA3B-31629D9B539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357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007EC-AEB9-4219-AA3B-31629D9B539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705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D35B7-DAF1-5B4D-94FA-36B61FD74AC4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 pitchFamily="34" charset="0"/>
              <a:ea typeface="+mn-ea"/>
              <a:cs typeface="+mn-cs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8975" y="1143000"/>
            <a:ext cx="5475288" cy="308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1638" cy="3595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240553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49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9634" y="-212211"/>
            <a:ext cx="5104297" cy="10711421"/>
            <a:chOff x="0" y="0"/>
            <a:chExt cx="1344342" cy="28211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4342" cy="2821115"/>
            </a:xfrm>
            <a:custGeom>
              <a:avLst/>
              <a:gdLst/>
              <a:ahLst/>
              <a:cxnLst/>
              <a:rect l="l" t="t" r="r" b="b"/>
              <a:pathLst>
                <a:path w="1344342" h="2821115">
                  <a:moveTo>
                    <a:pt x="0" y="0"/>
                  </a:moveTo>
                  <a:lnTo>
                    <a:pt x="1344342" y="0"/>
                  </a:lnTo>
                  <a:lnTo>
                    <a:pt x="1344342" y="2821115"/>
                  </a:lnTo>
                  <a:lnTo>
                    <a:pt x="0" y="282111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44342" cy="2849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27759" y="1539838"/>
            <a:ext cx="2934379" cy="7207324"/>
            <a:chOff x="0" y="0"/>
            <a:chExt cx="772841" cy="18982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2841" cy="1898225"/>
            </a:xfrm>
            <a:custGeom>
              <a:avLst/>
              <a:gdLst/>
              <a:ahLst/>
              <a:cxnLst/>
              <a:rect l="l" t="t" r="r" b="b"/>
              <a:pathLst>
                <a:path w="772841" h="1898225">
                  <a:moveTo>
                    <a:pt x="0" y="0"/>
                  </a:moveTo>
                  <a:lnTo>
                    <a:pt x="772841" y="0"/>
                  </a:lnTo>
                  <a:lnTo>
                    <a:pt x="772841" y="1898225"/>
                  </a:lnTo>
                  <a:lnTo>
                    <a:pt x="0" y="1898225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772841" cy="1926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47306" y="1539838"/>
            <a:ext cx="4334713" cy="7207324"/>
            <a:chOff x="0" y="0"/>
            <a:chExt cx="5779617" cy="9609766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5779617" cy="9609766"/>
            </a:xfrm>
            <a:prstGeom prst="rect">
              <a:avLst/>
            </a:pr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69161" y="1568413"/>
            <a:ext cx="1113939" cy="1113939"/>
          </a:xfrm>
          <a:custGeom>
            <a:avLst/>
            <a:gdLst/>
            <a:ahLst/>
            <a:cxnLst/>
            <a:rect l="l" t="t" r="r" b="b"/>
            <a:pathLst>
              <a:path w="1113939" h="1113939">
                <a:moveTo>
                  <a:pt x="0" y="0"/>
                </a:moveTo>
                <a:lnTo>
                  <a:pt x="1113939" y="0"/>
                </a:lnTo>
                <a:lnTo>
                  <a:pt x="1113939" y="1113938"/>
                </a:lnTo>
                <a:lnTo>
                  <a:pt x="0" y="1113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7220144" y="423046"/>
            <a:ext cx="9206072" cy="9206072"/>
            <a:chOff x="0" y="0"/>
            <a:chExt cx="12274762" cy="122747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274762" cy="12274762"/>
            </a:xfrm>
            <a:custGeom>
              <a:avLst/>
              <a:gdLst/>
              <a:ahLst/>
              <a:cxnLst/>
              <a:rect l="l" t="t" r="r" b="b"/>
              <a:pathLst>
                <a:path w="12274762" h="12274762">
                  <a:moveTo>
                    <a:pt x="0" y="0"/>
                  </a:moveTo>
                  <a:lnTo>
                    <a:pt x="12274762" y="0"/>
                  </a:lnTo>
                  <a:lnTo>
                    <a:pt x="12274762" y="12274762"/>
                  </a:lnTo>
                  <a:lnTo>
                    <a:pt x="0" y="12274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 rot="1346159">
              <a:off x="5654892" y="3304459"/>
              <a:ext cx="1422694" cy="1450793"/>
            </a:xfrm>
            <a:custGeom>
              <a:avLst/>
              <a:gdLst/>
              <a:ahLst/>
              <a:cxnLst/>
              <a:rect l="l" t="t" r="r" b="b"/>
              <a:pathLst>
                <a:path w="1422694" h="1450793">
                  <a:moveTo>
                    <a:pt x="0" y="0"/>
                  </a:moveTo>
                  <a:lnTo>
                    <a:pt x="1422694" y="0"/>
                  </a:lnTo>
                  <a:lnTo>
                    <a:pt x="1422694" y="1450793"/>
                  </a:lnTo>
                  <a:lnTo>
                    <a:pt x="0" y="1450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05624" y="-124869"/>
            <a:ext cx="9089063" cy="10536738"/>
            <a:chOff x="0" y="0"/>
            <a:chExt cx="2502627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2627" cy="2901236"/>
            </a:xfrm>
            <a:custGeom>
              <a:avLst/>
              <a:gdLst/>
              <a:ahLst/>
              <a:cxnLst/>
              <a:rect l="l" t="t" r="r" b="b"/>
              <a:pathLst>
                <a:path w="2502627" h="2901236">
                  <a:moveTo>
                    <a:pt x="0" y="0"/>
                  </a:moveTo>
                  <a:lnTo>
                    <a:pt x="2502627" y="0"/>
                  </a:lnTo>
                  <a:lnTo>
                    <a:pt x="2502627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02627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74229" y="1424102"/>
            <a:ext cx="1325747" cy="1325747"/>
          </a:xfrm>
          <a:custGeom>
            <a:avLst/>
            <a:gdLst/>
            <a:ahLst/>
            <a:cxnLst/>
            <a:rect l="l" t="t" r="r" b="b"/>
            <a:pathLst>
              <a:path w="1325747" h="1325747">
                <a:moveTo>
                  <a:pt x="0" y="0"/>
                </a:moveTo>
                <a:lnTo>
                  <a:pt x="1325747" y="0"/>
                </a:lnTo>
                <a:lnTo>
                  <a:pt x="1325747" y="1325747"/>
                </a:lnTo>
                <a:lnTo>
                  <a:pt x="0" y="1325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28700" y="8156349"/>
            <a:ext cx="6268650" cy="94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4"/>
              </a:lnSpc>
            </a:pPr>
            <a:r>
              <a:rPr lang="en-US" sz="7483" spc="-150" dirty="0">
                <a:solidFill>
                  <a:srgbClr val="FFFFFF"/>
                </a:solidFill>
                <a:latin typeface="Poppins Bold"/>
              </a:rPr>
              <a:t>VP </a:t>
            </a:r>
            <a:r>
              <a:rPr lang="en-US" sz="7483" spc="-150" dirty="0" err="1">
                <a:solidFill>
                  <a:srgbClr val="FFFFFF"/>
                </a:solidFill>
                <a:latin typeface="Poppins Bold"/>
              </a:rPr>
              <a:t>Executiva</a:t>
            </a:r>
            <a:endParaRPr lang="en-US" sz="7483" spc="-150" dirty="0">
              <a:solidFill>
                <a:srgbClr val="FFFFFF"/>
              </a:solidFill>
              <a:latin typeface="Poppins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5856025" y="8042049"/>
            <a:ext cx="2034549" cy="2034549"/>
            <a:chOff x="0" y="0"/>
            <a:chExt cx="2712733" cy="27127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9429" y="-249738"/>
            <a:ext cx="4865063" cy="2232160"/>
            <a:chOff x="0" y="0"/>
            <a:chExt cx="1339570" cy="61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9429" y="9420658"/>
            <a:ext cx="4865063" cy="2232160"/>
            <a:chOff x="0" y="0"/>
            <a:chExt cx="1339570" cy="61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30758" y="1677865"/>
            <a:ext cx="8288618" cy="10786475"/>
            <a:chOff x="0" y="0"/>
            <a:chExt cx="2282228" cy="29700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2228" cy="2970000"/>
            </a:xfrm>
            <a:custGeom>
              <a:avLst/>
              <a:gdLst/>
              <a:ahLst/>
              <a:cxnLst/>
              <a:rect l="l" t="t" r="r" b="b"/>
              <a:pathLst>
                <a:path w="2282228" h="2970000">
                  <a:moveTo>
                    <a:pt x="0" y="0"/>
                  </a:moveTo>
                  <a:lnTo>
                    <a:pt x="2282228" y="0"/>
                  </a:lnTo>
                  <a:lnTo>
                    <a:pt x="2282228" y="2970000"/>
                  </a:lnTo>
                  <a:lnTo>
                    <a:pt x="0" y="297000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82228" cy="2998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5981191"/>
            <a:ext cx="7614194" cy="217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0"/>
              </a:lnSpc>
            </a:pPr>
            <a:r>
              <a:rPr lang="en-US" sz="7990" spc="-150" err="1">
                <a:solidFill>
                  <a:srgbClr val="343434"/>
                </a:solidFill>
                <a:latin typeface="Poppins Bold"/>
              </a:rPr>
              <a:t>Principais</a:t>
            </a:r>
            <a:r>
              <a:rPr lang="en-US" sz="7990" spc="-150">
                <a:solidFill>
                  <a:srgbClr val="343434"/>
                </a:solidFill>
                <a:latin typeface="Poppins Bold"/>
              </a:rPr>
              <a:t> </a:t>
            </a:r>
          </a:p>
          <a:p>
            <a:pPr>
              <a:lnSpc>
                <a:spcPts val="8150"/>
              </a:lnSpc>
            </a:pPr>
            <a:r>
              <a:rPr lang="en-US" sz="7990" spc="-150" err="1">
                <a:solidFill>
                  <a:srgbClr val="343434"/>
                </a:solidFill>
                <a:latin typeface="Poppins Bold"/>
              </a:rPr>
              <a:t>assuntos</a:t>
            </a:r>
            <a:endParaRPr lang="en-US" sz="7990" spc="-150">
              <a:solidFill>
                <a:srgbClr val="343434"/>
              </a:solidFill>
              <a:latin typeface="Poppi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004844" y="1158856"/>
            <a:ext cx="1476856" cy="147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21"/>
              </a:lnSpc>
            </a:pPr>
            <a:r>
              <a:rPr lang="en-US" sz="10217" spc="-756">
                <a:solidFill>
                  <a:srgbClr val="343434"/>
                </a:solidFill>
                <a:latin typeface="Poppins Bold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64134" y="1158856"/>
            <a:ext cx="3851450" cy="90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en-US" sz="2604" err="1">
                <a:solidFill>
                  <a:srgbClr val="343434"/>
                </a:solidFill>
                <a:latin typeface="Poppins"/>
              </a:rPr>
              <a:t>Missão</a:t>
            </a:r>
            <a:r>
              <a:rPr lang="en-US" sz="2604">
                <a:solidFill>
                  <a:srgbClr val="343434"/>
                </a:solidFill>
                <a:latin typeface="Poppins"/>
              </a:rPr>
              <a:t> Internacional 2024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04844" y="4404275"/>
            <a:ext cx="1476856" cy="1478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21"/>
              </a:lnSpc>
            </a:pPr>
            <a:r>
              <a:rPr lang="en-US" sz="10217" spc="-756">
                <a:solidFill>
                  <a:srgbClr val="343434"/>
                </a:solidFill>
                <a:latin typeface="Poppins Bold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64134" y="4610100"/>
            <a:ext cx="4123466" cy="90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en-US" sz="2604" dirty="0" err="1">
                <a:latin typeface="Poppins"/>
              </a:rPr>
              <a:t>Ingresso</a:t>
            </a:r>
            <a:r>
              <a:rPr lang="en-US" sz="2604" dirty="0">
                <a:latin typeface="Poppins"/>
              </a:rPr>
              <a:t> de </a:t>
            </a:r>
            <a:r>
              <a:rPr lang="en-US" sz="2604" dirty="0" err="1">
                <a:latin typeface="Poppins"/>
              </a:rPr>
              <a:t>associadas</a:t>
            </a:r>
            <a:r>
              <a:rPr lang="en-US" sz="2604" dirty="0">
                <a:latin typeface="Poppins"/>
              </a:rPr>
              <a:t>: </a:t>
            </a:r>
            <a:r>
              <a:rPr lang="en-US" sz="2604" b="1" dirty="0">
                <a:latin typeface="Poppins"/>
              </a:rPr>
              <a:t>VOQEN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305578" y="1028700"/>
            <a:ext cx="953722" cy="953722"/>
          </a:xfrm>
          <a:custGeom>
            <a:avLst/>
            <a:gdLst/>
            <a:ahLst/>
            <a:cxnLst/>
            <a:rect l="l" t="t" r="r" b="b"/>
            <a:pathLst>
              <a:path w="953722" h="953722">
                <a:moveTo>
                  <a:pt x="0" y="0"/>
                </a:moveTo>
                <a:lnTo>
                  <a:pt x="953722" y="0"/>
                </a:lnTo>
                <a:lnTo>
                  <a:pt x="953722" y="953722"/>
                </a:lnTo>
                <a:lnTo>
                  <a:pt x="0" y="9537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15856025" y="8042049"/>
            <a:ext cx="2034549" cy="2034549"/>
            <a:chOff x="0" y="0"/>
            <a:chExt cx="2712733" cy="27127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21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9429" y="-249738"/>
            <a:ext cx="4865063" cy="2232160"/>
            <a:chOff x="0" y="0"/>
            <a:chExt cx="1339570" cy="61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9429" y="9420658"/>
            <a:ext cx="4865063" cy="2232160"/>
            <a:chOff x="0" y="0"/>
            <a:chExt cx="1339570" cy="61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43156" y="462680"/>
            <a:ext cx="10205048" cy="9846091"/>
            <a:chOff x="-527679" y="-28575"/>
            <a:chExt cx="2809907" cy="2998576"/>
          </a:xfrm>
        </p:grpSpPr>
        <p:sp>
          <p:nvSpPr>
            <p:cNvPr id="9" name="Freeform 9"/>
            <p:cNvSpPr/>
            <p:nvPr/>
          </p:nvSpPr>
          <p:spPr>
            <a:xfrm>
              <a:off x="-527679" y="34114"/>
              <a:ext cx="2809907" cy="2935886"/>
            </a:xfrm>
            <a:custGeom>
              <a:avLst/>
              <a:gdLst/>
              <a:ahLst/>
              <a:cxnLst/>
              <a:rect l="l" t="t" r="r" b="b"/>
              <a:pathLst>
                <a:path w="2282228" h="2970000">
                  <a:moveTo>
                    <a:pt x="0" y="0"/>
                  </a:moveTo>
                  <a:lnTo>
                    <a:pt x="2282228" y="0"/>
                  </a:lnTo>
                  <a:lnTo>
                    <a:pt x="2282228" y="2970000"/>
                  </a:lnTo>
                  <a:lnTo>
                    <a:pt x="0" y="297000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82228" cy="2998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9600" y="4967461"/>
            <a:ext cx="7614194" cy="319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0"/>
              </a:lnSpc>
            </a:pPr>
            <a:r>
              <a:rPr lang="en-US" sz="7990" spc="-150" err="1">
                <a:solidFill>
                  <a:srgbClr val="343434"/>
                </a:solidFill>
                <a:latin typeface="Poppins Bold"/>
              </a:rPr>
              <a:t>Missão</a:t>
            </a:r>
            <a:r>
              <a:rPr lang="en-US" sz="7990" spc="-150">
                <a:solidFill>
                  <a:srgbClr val="343434"/>
                </a:solidFill>
                <a:latin typeface="Poppins Bold"/>
              </a:rPr>
              <a:t> </a:t>
            </a:r>
            <a:r>
              <a:rPr lang="en-US" sz="7990" spc="-150" err="1">
                <a:solidFill>
                  <a:srgbClr val="343434"/>
                </a:solidFill>
                <a:latin typeface="Poppins Bold"/>
              </a:rPr>
              <a:t>Internacional</a:t>
            </a:r>
            <a:r>
              <a:rPr lang="en-US" sz="7990" spc="-150">
                <a:solidFill>
                  <a:srgbClr val="343434"/>
                </a:solidFill>
                <a:latin typeface="Poppins Bold"/>
              </a:rPr>
              <a:t> 2024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01000" y="350884"/>
            <a:ext cx="8991345" cy="446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en-US" sz="2604" b="1" err="1">
                <a:solidFill>
                  <a:srgbClr val="343434"/>
                </a:solidFill>
                <a:latin typeface="Poppins"/>
              </a:rPr>
              <a:t>Evento</a:t>
            </a:r>
            <a:r>
              <a:rPr lang="en-US" sz="2604" b="1">
                <a:solidFill>
                  <a:srgbClr val="343434"/>
                </a:solidFill>
                <a:latin typeface="Poppins"/>
              </a:rPr>
              <a:t> CIGRE - </a:t>
            </a:r>
            <a:r>
              <a:rPr lang="x-none" sz="2604" b="1">
                <a:solidFill>
                  <a:srgbClr val="343434"/>
                </a:solidFill>
                <a:latin typeface="Poppins"/>
              </a:rPr>
              <a:t>Paris Session 2024</a:t>
            </a:r>
            <a:r>
              <a:rPr lang="en-US" sz="2604" b="1">
                <a:solidFill>
                  <a:srgbClr val="343434"/>
                </a:solidFill>
                <a:latin typeface="Poppins"/>
              </a:rPr>
              <a:t>. </a:t>
            </a:r>
            <a:r>
              <a:rPr lang="x-none" sz="2604" b="1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604" b="1">
                <a:solidFill>
                  <a:srgbClr val="343434"/>
                </a:solidFill>
                <a:latin typeface="Poppins"/>
              </a:rPr>
              <a:t>25 a 30 </a:t>
            </a:r>
            <a:r>
              <a:rPr lang="en-US" sz="2604" b="1" err="1">
                <a:solidFill>
                  <a:srgbClr val="343434"/>
                </a:solidFill>
                <a:latin typeface="Poppins"/>
              </a:rPr>
              <a:t>agosto</a:t>
            </a:r>
            <a:endParaRPr lang="en-US" sz="2604" b="1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7094482" y="80697"/>
            <a:ext cx="953722" cy="953722"/>
          </a:xfrm>
          <a:custGeom>
            <a:avLst/>
            <a:gdLst/>
            <a:ahLst/>
            <a:cxnLst/>
            <a:rect l="l" t="t" r="r" b="b"/>
            <a:pathLst>
              <a:path w="953722" h="953722">
                <a:moveTo>
                  <a:pt x="0" y="0"/>
                </a:moveTo>
                <a:lnTo>
                  <a:pt x="953722" y="0"/>
                </a:lnTo>
                <a:lnTo>
                  <a:pt x="953722" y="953722"/>
                </a:lnTo>
                <a:lnTo>
                  <a:pt x="0" y="953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6ECBC1-F21D-0C5F-F848-D9123B604B9B}"/>
              </a:ext>
            </a:extLst>
          </p:cNvPr>
          <p:cNvSpPr txBox="1"/>
          <p:nvPr/>
        </p:nvSpPr>
        <p:spPr>
          <a:xfrm>
            <a:off x="7967747" y="895803"/>
            <a:ext cx="10068975" cy="9664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sng" strike="noStrike" dirty="0"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 O que </a:t>
            </a:r>
            <a:r>
              <a:rPr lang="en-US" sz="1800" b="1" i="0" u="sng" strike="noStrike" dirty="0" err="1"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é</a:t>
            </a:r>
            <a:endParaRPr lang="en-US" sz="1800" b="1" i="0" u="sng" strike="noStrike" dirty="0">
              <a:solidFill>
                <a:srgbClr val="000066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Maior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evento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internacional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 de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sistemas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elétricos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, com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mais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 de 9.000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participantes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 de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mais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 de 100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países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tem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sessões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plenárias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conferências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, workshops e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sessões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latin typeface="Arial" panose="020B0604020202020204" pitchFamily="34" charset="0"/>
              </a:rPr>
              <a:t>técnicas</a:t>
            </a: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</a:rPr>
              <a:t>. 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</a:rPr>
              <a:t>O C5 – Electricity Markets and Regulation é o </a:t>
            </a:r>
            <a:r>
              <a:rPr lang="en-US" b="1" dirty="0" err="1">
                <a:solidFill>
                  <a:srgbClr val="000066"/>
                </a:solidFill>
                <a:latin typeface="Arial" panose="020B0604020202020204" pitchFamily="34" charset="0"/>
              </a:rPr>
              <a:t>grupo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</a:rPr>
              <a:t> de maior interesse para </a:t>
            </a:r>
            <a:r>
              <a:rPr lang="en-US" b="1" dirty="0" err="1">
                <a:solidFill>
                  <a:srgbClr val="000066"/>
                </a:solidFill>
                <a:latin typeface="Arial" panose="020B0604020202020204" pitchFamily="34" charset="0"/>
              </a:rPr>
              <a:t>nós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br>
              <a:rPr lang="en-US" sz="1800" b="0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manhã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último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30agosto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haverá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um workshop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especialmente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desenhado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para 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missão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da Abraceel,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cujo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speaker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será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Alexandre Viana, que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conduzirá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discussão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sobre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temas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“</a:t>
            </a:r>
            <a:r>
              <a:rPr lang="en-US" b="1" i="0" u="none" strike="noStrike" dirty="0">
                <a:solidFill>
                  <a:srgbClr val="262626"/>
                </a:solidFill>
                <a:effectLst/>
                <a:latin typeface="Roboto" panose="02000000000000000000" pitchFamily="2" charset="0"/>
              </a:rPr>
              <a:t>Progress of retail markets in selected countries”; “How markets develop” e “Regulatory and transitional issues</a:t>
            </a:r>
            <a:r>
              <a:rPr lang="en-US" b="0" i="0" u="none" strike="noStrike" dirty="0">
                <a:solidFill>
                  <a:srgbClr val="262626"/>
                </a:solidFill>
                <a:effectLst/>
                <a:latin typeface="Roboto" panose="02000000000000000000" pitchFamily="2" charset="0"/>
              </a:rPr>
              <a:t>” com </a:t>
            </a:r>
            <a:r>
              <a:rPr lang="en-US" b="0" i="0" u="none" strike="noStrike" dirty="0" err="1">
                <a:solidFill>
                  <a:srgbClr val="262626"/>
                </a:solidFill>
                <a:effectLst/>
                <a:latin typeface="Roboto" panose="02000000000000000000" pitchFamily="2" charset="0"/>
              </a:rPr>
              <a:t>especialistas</a:t>
            </a:r>
            <a:r>
              <a:rPr lang="en-US" b="0" i="0" u="none" strike="noStrike" dirty="0">
                <a:solidFill>
                  <a:srgbClr val="262626"/>
                </a:solidFill>
                <a:effectLst/>
                <a:latin typeface="Roboto" panose="02000000000000000000" pitchFamily="2" charset="0"/>
              </a:rPr>
              <a:t> de </a:t>
            </a:r>
            <a:r>
              <a:rPr lang="en-US" b="0" i="0" u="none" strike="noStrike" dirty="0" err="1">
                <a:solidFill>
                  <a:srgbClr val="262626"/>
                </a:solidFill>
                <a:effectLst/>
                <a:latin typeface="Roboto" panose="02000000000000000000" pitchFamily="2" charset="0"/>
              </a:rPr>
              <a:t>cinco</a:t>
            </a:r>
            <a:r>
              <a:rPr lang="en-US" b="0" i="0" u="none" strike="noStrike" dirty="0">
                <a:solidFill>
                  <a:srgbClr val="26262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u="none" strike="noStrike" dirty="0" err="1">
                <a:solidFill>
                  <a:srgbClr val="262626"/>
                </a:solidFill>
                <a:effectLst/>
                <a:latin typeface="Roboto" panose="02000000000000000000" pitchFamily="2" charset="0"/>
              </a:rPr>
              <a:t>países</a:t>
            </a:r>
            <a:r>
              <a:rPr lang="en-US" dirty="0">
                <a:solidFill>
                  <a:srgbClr val="262626"/>
                </a:solidFill>
                <a:latin typeface="Roboto" panose="02000000000000000000" pitchFamily="2" charset="0"/>
              </a:rPr>
              <a:t>, entre </a:t>
            </a:r>
            <a:r>
              <a:rPr lang="en-US" dirty="0" err="1">
                <a:solidFill>
                  <a:srgbClr val="262626"/>
                </a:solidFill>
                <a:latin typeface="Roboto" panose="02000000000000000000" pitchFamily="2" charset="0"/>
              </a:rPr>
              <a:t>os</a:t>
            </a:r>
            <a:r>
              <a:rPr lang="en-US" dirty="0">
                <a:solidFill>
                  <a:srgbClr val="262626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Roboto" panose="02000000000000000000" pitchFamily="2" charset="0"/>
              </a:rPr>
              <a:t>quais</a:t>
            </a:r>
            <a:r>
              <a:rPr lang="en-US" dirty="0">
                <a:solidFill>
                  <a:srgbClr val="262626"/>
                </a:solidFill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Roboto" panose="02000000000000000000" pitchFamily="2" charset="0"/>
              </a:rPr>
              <a:t>Noruega</a:t>
            </a:r>
            <a:r>
              <a:rPr lang="en-US" dirty="0">
                <a:solidFill>
                  <a:srgbClr val="262626"/>
                </a:solidFill>
                <a:latin typeface="Roboto" panose="02000000000000000000" pitchFamily="2" charset="0"/>
              </a:rPr>
              <a:t>, </a:t>
            </a:r>
            <a:r>
              <a:rPr lang="en-US" dirty="0" err="1">
                <a:solidFill>
                  <a:srgbClr val="262626"/>
                </a:solidFill>
                <a:latin typeface="Roboto" panose="02000000000000000000" pitchFamily="2" charset="0"/>
              </a:rPr>
              <a:t>Alemanha</a:t>
            </a:r>
            <a:r>
              <a:rPr lang="en-US" dirty="0">
                <a:solidFill>
                  <a:srgbClr val="262626"/>
                </a:solidFill>
                <a:latin typeface="Roboto" panose="02000000000000000000" pitchFamily="2" charset="0"/>
              </a:rPr>
              <a:t>, </a:t>
            </a:r>
            <a:r>
              <a:rPr lang="en-US" dirty="0" err="1">
                <a:solidFill>
                  <a:srgbClr val="262626"/>
                </a:solidFill>
                <a:latin typeface="Roboto" panose="02000000000000000000" pitchFamily="2" charset="0"/>
              </a:rPr>
              <a:t>Rússia</a:t>
            </a:r>
            <a:r>
              <a:rPr lang="en-US" dirty="0">
                <a:solidFill>
                  <a:srgbClr val="262626"/>
                </a:solidFill>
                <a:latin typeface="Roboto" panose="02000000000000000000" pitchFamily="2" charset="0"/>
              </a:rPr>
              <a:t>, Israel, </a:t>
            </a:r>
            <a:r>
              <a:rPr lang="en-US" dirty="0" err="1">
                <a:solidFill>
                  <a:srgbClr val="262626"/>
                </a:solidFill>
                <a:latin typeface="Roboto" panose="02000000000000000000" pitchFamily="2" charset="0"/>
              </a:rPr>
              <a:t>Austrália</a:t>
            </a:r>
            <a:r>
              <a:rPr lang="en-US" dirty="0">
                <a:solidFill>
                  <a:srgbClr val="262626"/>
                </a:solidFill>
                <a:latin typeface="Roboto" panose="02000000000000000000" pitchFamily="2" charset="0"/>
              </a:rPr>
              <a:t> entre outros.</a:t>
            </a:r>
            <a:endParaRPr lang="en-US" b="0" i="0" u="none" strike="noStrike" dirty="0">
              <a:solidFill>
                <a:srgbClr val="262626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US" dirty="0">
              <a:solidFill>
                <a:srgbClr val="262626"/>
              </a:solidFill>
              <a:latin typeface="Roboto" panose="02000000000000000000" pitchFamily="2" charset="0"/>
            </a:endParaRPr>
          </a:p>
          <a:p>
            <a:pPr algn="l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programação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atualizada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acessada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session.cigre.org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/general-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programme.html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b="1" i="0" u="none" strike="noStrike" dirty="0">
              <a:solidFill>
                <a:srgbClr val="262626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US" sz="1800" b="1" i="0" u="sng" strike="noStrike" dirty="0">
              <a:solidFill>
                <a:srgbClr val="000066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800" b="1" i="0" u="sng" strike="noStrike" dirty="0"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Inscrição</a:t>
            </a:r>
            <a:b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ingresso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evento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o que se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dá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por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meio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pagamento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uma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taxa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inscrição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até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30/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maio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  </a:t>
            </a:r>
            <a:r>
              <a:rPr lang="en-US" sz="1800" b="1" i="0" u="none" strike="noStrike" dirty="0"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€ 1.483,00 Euros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a ser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feito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feito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diretamente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CIGRE, por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meio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seu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site.</a:t>
            </a:r>
            <a:b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b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1800" b="1" i="0" u="sng" strike="noStrike" dirty="0" err="1"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Alimentação</a:t>
            </a:r>
            <a:b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alimentação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será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livre 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suportada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por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cada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participante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Eventos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sociais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encontros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oficiais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com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refeições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 que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sejam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organizados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pela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missão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serão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informados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posteriormente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suportados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por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cada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um, por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adesão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1" i="0" u="sng" strike="noStrike" dirty="0" err="1"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Transporte</a:t>
            </a:r>
            <a:b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contratação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transporte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aéreo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até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cidade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Paris, e na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cidade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até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 local do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evento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são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responsabilidade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cada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participante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1" i="0" u="sng" strike="noStrike" dirty="0" err="1"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Hospedagem</a:t>
            </a:r>
            <a:br>
              <a:rPr lang="en-US" sz="1800" b="0" i="0" u="none" strike="noStrike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Hotel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oficial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evento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é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 Hyatt Regency Paris Etoile, e 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reserva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deverá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será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feita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paga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por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cada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participante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Cada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um,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contudo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definir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seu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hotel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livremente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1" i="0" u="sng" strike="noStrike" dirty="0" err="1">
                <a:solidFill>
                  <a:srgbClr val="000066"/>
                </a:solidFill>
                <a:effectLst/>
                <a:latin typeface="Arial" panose="020B0604020202020204" pitchFamily="34" charset="0"/>
              </a:rPr>
              <a:t>Materiais</a:t>
            </a:r>
            <a:br>
              <a:rPr lang="en-US" sz="1800" b="1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participantes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terão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acesso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ao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relatório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final da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missão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com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os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principais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pontos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discussões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realizadas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a ser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elaborado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pela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Thymos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C:\Users\Usuário\AppData\Local\Packages\Microsoft.Windows.Photos_8wekyb3d8bbwe\TempState\ShareServiceTempFolder\unnamed (18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1"/>
          <a:stretch/>
        </p:blipFill>
        <p:spPr bwMode="auto">
          <a:xfrm>
            <a:off x="-2" y="-1"/>
            <a:ext cx="4185636" cy="362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78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9429" y="-249738"/>
            <a:ext cx="4865063" cy="2232160"/>
            <a:chOff x="0" y="0"/>
            <a:chExt cx="1339570" cy="61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9429" y="9420658"/>
            <a:ext cx="4865063" cy="2232160"/>
            <a:chOff x="0" y="0"/>
            <a:chExt cx="1339570" cy="61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77946" y="-431694"/>
            <a:ext cx="8288618" cy="10786475"/>
            <a:chOff x="0" y="0"/>
            <a:chExt cx="2282228" cy="29700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2228" cy="2970000"/>
            </a:xfrm>
            <a:custGeom>
              <a:avLst/>
              <a:gdLst/>
              <a:ahLst/>
              <a:cxnLst/>
              <a:rect l="l" t="t" r="r" b="b"/>
              <a:pathLst>
                <a:path w="2282228" h="2970000">
                  <a:moveTo>
                    <a:pt x="0" y="0"/>
                  </a:moveTo>
                  <a:lnTo>
                    <a:pt x="2282228" y="0"/>
                  </a:lnTo>
                  <a:lnTo>
                    <a:pt x="2282228" y="2970000"/>
                  </a:lnTo>
                  <a:lnTo>
                    <a:pt x="0" y="297000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82228" cy="2998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305578" y="205134"/>
            <a:ext cx="953722" cy="953722"/>
          </a:xfrm>
          <a:custGeom>
            <a:avLst/>
            <a:gdLst/>
            <a:ahLst/>
            <a:cxnLst/>
            <a:rect l="l" t="t" r="r" b="b"/>
            <a:pathLst>
              <a:path w="953722" h="953722">
                <a:moveTo>
                  <a:pt x="0" y="0"/>
                </a:moveTo>
                <a:lnTo>
                  <a:pt x="953722" y="0"/>
                </a:lnTo>
                <a:lnTo>
                  <a:pt x="953722" y="953722"/>
                </a:lnTo>
                <a:lnTo>
                  <a:pt x="0" y="953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18086294" y="17106900"/>
            <a:ext cx="2034549" cy="2034549"/>
            <a:chOff x="0" y="0"/>
            <a:chExt cx="2712733" cy="27127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21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TextBox 15">
            <a:extLst>
              <a:ext uri="{FF2B5EF4-FFF2-40B4-BE49-F238E27FC236}">
                <a16:creationId xmlns:a16="http://schemas.microsoft.com/office/drawing/2014/main" id="{7CBEE53B-CEC3-F0AC-D40A-6917875ADF61}"/>
              </a:ext>
            </a:extLst>
          </p:cNvPr>
          <p:cNvSpPr txBox="1"/>
          <p:nvPr/>
        </p:nvSpPr>
        <p:spPr>
          <a:xfrm>
            <a:off x="298520" y="3761167"/>
            <a:ext cx="8602548" cy="3199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50"/>
              </a:lnSpc>
            </a:pPr>
            <a:r>
              <a:rPr lang="en-US" sz="7990" spc="-150" dirty="0" err="1">
                <a:solidFill>
                  <a:srgbClr val="343434"/>
                </a:solidFill>
                <a:latin typeface="Poppins Bold"/>
              </a:rPr>
              <a:t>Ingresso</a:t>
            </a:r>
            <a:r>
              <a:rPr lang="en-US" sz="7990" spc="-150" dirty="0">
                <a:solidFill>
                  <a:srgbClr val="343434"/>
                </a:solidFill>
                <a:latin typeface="Poppins Bold"/>
              </a:rPr>
              <a:t> de </a:t>
            </a:r>
            <a:r>
              <a:rPr lang="en-US" sz="7990" spc="-150" dirty="0" err="1">
                <a:solidFill>
                  <a:srgbClr val="343434"/>
                </a:solidFill>
                <a:latin typeface="Poppins Bold"/>
              </a:rPr>
              <a:t>novas</a:t>
            </a:r>
            <a:r>
              <a:rPr lang="en-US" sz="7990" spc="-150" dirty="0">
                <a:solidFill>
                  <a:srgbClr val="343434"/>
                </a:solidFill>
                <a:latin typeface="Poppins Bold"/>
              </a:rPr>
              <a:t> </a:t>
            </a:r>
            <a:r>
              <a:rPr lang="en-US" sz="7990" spc="-150" dirty="0" err="1">
                <a:solidFill>
                  <a:srgbClr val="343434"/>
                </a:solidFill>
                <a:latin typeface="Poppins Bold"/>
              </a:rPr>
              <a:t>associadas</a:t>
            </a:r>
            <a:endParaRPr lang="en-US" sz="7990" spc="-150" dirty="0">
              <a:solidFill>
                <a:srgbClr val="343434"/>
              </a:solidFill>
              <a:latin typeface="Poppins 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14691B-7966-5538-1D35-695FE43FDC86}"/>
              </a:ext>
            </a:extLst>
          </p:cNvPr>
          <p:cNvSpPr txBox="1"/>
          <p:nvPr/>
        </p:nvSpPr>
        <p:spPr>
          <a:xfrm>
            <a:off x="9982200" y="1218347"/>
            <a:ext cx="8104094" cy="631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2604" dirty="0">
                <a:solidFill>
                  <a:srgbClr val="343434"/>
                </a:solidFill>
                <a:latin typeface="Poppins"/>
              </a:rPr>
              <a:t>Em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maio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,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ingressou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na Abraceel a </a:t>
            </a:r>
            <a:r>
              <a:rPr lang="en-US" sz="2604" b="1" dirty="0">
                <a:solidFill>
                  <a:srgbClr val="343434"/>
                </a:solidFill>
                <a:latin typeface="Poppins"/>
              </a:rPr>
              <a:t>VOQEN ENERGIA LTDA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,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sendo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a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nossa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112ª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associada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.</a:t>
            </a:r>
          </a:p>
          <a:p>
            <a:pPr algn="just">
              <a:spcAft>
                <a:spcPts val="800"/>
              </a:spcAft>
            </a:pPr>
            <a:endParaRPr lang="en-US" sz="2604" dirty="0">
              <a:solidFill>
                <a:srgbClr val="343434"/>
              </a:solidFill>
              <a:latin typeface="Poppins"/>
            </a:endParaRPr>
          </a:p>
          <a:p>
            <a:pPr algn="just">
              <a:spcAft>
                <a:spcPts val="800"/>
              </a:spcAft>
            </a:pPr>
            <a:r>
              <a:rPr lang="en-US" sz="2604" dirty="0">
                <a:solidFill>
                  <a:srgbClr val="343434"/>
                </a:solidFill>
                <a:latin typeface="Poppins"/>
              </a:rPr>
              <a:t>A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Voqen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foi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criada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em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2022, 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é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uma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empresa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do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grupo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Braskem,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formada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por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uma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equipe de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especialistas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com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mais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de 20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anos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de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experiência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na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gestão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de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energia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elétrica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e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gás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2604" dirty="0">
                <a:solidFill>
                  <a:srgbClr val="343434"/>
                </a:solidFill>
                <a:latin typeface="Poppins"/>
              </a:rPr>
              <a:t> </a:t>
            </a:r>
          </a:p>
          <a:p>
            <a:pPr algn="just">
              <a:spcAft>
                <a:spcPts val="800"/>
              </a:spcAft>
            </a:pPr>
            <a:r>
              <a:rPr lang="en-US" sz="2604" dirty="0" err="1">
                <a:solidFill>
                  <a:srgbClr val="343434"/>
                </a:solidFill>
                <a:latin typeface="Poppins"/>
              </a:rPr>
              <a:t>Atualmente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gere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um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portfólio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de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mais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de R$ 3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bilhões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em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contratos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. </a:t>
            </a:r>
          </a:p>
          <a:p>
            <a:pPr algn="just">
              <a:spcAft>
                <a:spcPts val="800"/>
              </a:spcAft>
            </a:pPr>
            <a:endParaRPr lang="en-US" sz="2604" dirty="0">
              <a:solidFill>
                <a:srgbClr val="343434"/>
              </a:solidFill>
              <a:latin typeface="Poppins"/>
            </a:endParaRPr>
          </a:p>
          <a:p>
            <a:pPr algn="just">
              <a:spcAft>
                <a:spcPts val="800"/>
              </a:spcAft>
            </a:pPr>
            <a:r>
              <a:rPr lang="en-US" sz="2604" dirty="0" err="1">
                <a:solidFill>
                  <a:srgbClr val="343434"/>
                </a:solidFill>
                <a:latin typeface="Poppins"/>
              </a:rPr>
              <a:t>Representante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junto a Abraceel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é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Bruna de Paula Pinto.</a:t>
            </a:r>
            <a:endParaRPr lang="x-none" sz="2604">
              <a:solidFill>
                <a:srgbClr val="343434"/>
              </a:solidFill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20468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05624" y="-124869"/>
            <a:ext cx="9089063" cy="10536738"/>
            <a:chOff x="0" y="0"/>
            <a:chExt cx="2502627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2627" cy="2901236"/>
            </a:xfrm>
            <a:custGeom>
              <a:avLst/>
              <a:gdLst/>
              <a:ahLst/>
              <a:cxnLst/>
              <a:rect l="l" t="t" r="r" b="b"/>
              <a:pathLst>
                <a:path w="2502627" h="2901236">
                  <a:moveTo>
                    <a:pt x="0" y="0"/>
                  </a:moveTo>
                  <a:lnTo>
                    <a:pt x="2502627" y="0"/>
                  </a:lnTo>
                  <a:lnTo>
                    <a:pt x="2502627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02627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74229" y="1424102"/>
            <a:ext cx="1325747" cy="1325747"/>
          </a:xfrm>
          <a:custGeom>
            <a:avLst/>
            <a:gdLst/>
            <a:ahLst/>
            <a:cxnLst/>
            <a:rect l="l" t="t" r="r" b="b"/>
            <a:pathLst>
              <a:path w="1325747" h="1325747">
                <a:moveTo>
                  <a:pt x="0" y="0"/>
                </a:moveTo>
                <a:lnTo>
                  <a:pt x="1325747" y="0"/>
                </a:lnTo>
                <a:lnTo>
                  <a:pt x="1325747" y="1325747"/>
                </a:lnTo>
                <a:lnTo>
                  <a:pt x="0" y="1325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28700" y="8156349"/>
            <a:ext cx="6268650" cy="94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4"/>
              </a:lnSpc>
            </a:pPr>
            <a:r>
              <a:rPr lang="en-US" sz="7483" spc="-150" dirty="0">
                <a:solidFill>
                  <a:srgbClr val="004AAD"/>
                </a:solidFill>
                <a:latin typeface="Poppins Bold"/>
              </a:rPr>
              <a:t>VP </a:t>
            </a:r>
            <a:r>
              <a:rPr lang="en-US" sz="7483" spc="-150" dirty="0" err="1">
                <a:solidFill>
                  <a:srgbClr val="004AAD"/>
                </a:solidFill>
                <a:latin typeface="Poppins Bold"/>
              </a:rPr>
              <a:t>Energia</a:t>
            </a:r>
            <a:endParaRPr lang="en-US" sz="7483" spc="-150" dirty="0">
              <a:solidFill>
                <a:srgbClr val="004AAD"/>
              </a:solidFill>
              <a:latin typeface="Poppins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5856025" y="8042049"/>
            <a:ext cx="2034549" cy="2034549"/>
            <a:chOff x="0" y="0"/>
            <a:chExt cx="2712733" cy="27127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72043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0692" y="-124869"/>
            <a:ext cx="10713767" cy="10536738"/>
            <a:chOff x="0" y="0"/>
            <a:chExt cx="2908862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862" cy="2901236"/>
            </a:xfrm>
            <a:custGeom>
              <a:avLst/>
              <a:gdLst/>
              <a:ahLst/>
              <a:cxnLst/>
              <a:rect l="l" t="t" r="r" b="b"/>
              <a:pathLst>
                <a:path w="2908862" h="2901236">
                  <a:moveTo>
                    <a:pt x="0" y="0"/>
                  </a:moveTo>
                  <a:lnTo>
                    <a:pt x="2908862" y="0"/>
                  </a:lnTo>
                  <a:lnTo>
                    <a:pt x="2908862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908862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6150" y="6177848"/>
            <a:ext cx="6871494" cy="1130934"/>
            <a:chOff x="0" y="0"/>
            <a:chExt cx="3240498" cy="5333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40498" cy="533332"/>
            </a:xfrm>
            <a:custGeom>
              <a:avLst/>
              <a:gdLst/>
              <a:ahLst/>
              <a:cxnLst/>
              <a:rect l="l" t="t" r="r" b="b"/>
              <a:pathLst>
                <a:path w="3240498" h="533332">
                  <a:moveTo>
                    <a:pt x="0" y="0"/>
                  </a:moveTo>
                  <a:lnTo>
                    <a:pt x="3240498" y="0"/>
                  </a:lnTo>
                  <a:lnTo>
                    <a:pt x="3240498" y="533332"/>
                  </a:lnTo>
                  <a:lnTo>
                    <a:pt x="0" y="533332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3240498" cy="600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Poppins Heavy"/>
                </a:rPr>
                <a:t>PRÓXIMOS PASSOS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03433" y="-225413"/>
            <a:ext cx="6871494" cy="2721866"/>
            <a:chOff x="0" y="0"/>
            <a:chExt cx="3240498" cy="1283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40498" cy="1283593"/>
            </a:xfrm>
            <a:custGeom>
              <a:avLst/>
              <a:gdLst/>
              <a:ahLst/>
              <a:cxnLst/>
              <a:rect l="l" t="t" r="r" b="b"/>
              <a:pathLst>
                <a:path w="3240498" h="1283593">
                  <a:moveTo>
                    <a:pt x="0" y="0"/>
                  </a:moveTo>
                  <a:lnTo>
                    <a:pt x="3240498" y="0"/>
                  </a:lnTo>
                  <a:lnTo>
                    <a:pt x="3240498" y="1283593"/>
                  </a:lnTo>
                  <a:lnTo>
                    <a:pt x="0" y="128359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3240498" cy="1350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49169" y="656881"/>
            <a:ext cx="6316811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11"/>
              </a:lnSpc>
            </a:pPr>
            <a:r>
              <a:rPr lang="en-US" sz="8727" spc="-150" dirty="0" err="1">
                <a:solidFill>
                  <a:srgbClr val="FFFFFF"/>
                </a:solidFill>
                <a:latin typeface="Poppins Bold"/>
              </a:rPr>
              <a:t>Varejista</a:t>
            </a:r>
            <a:endParaRPr lang="en-US" sz="8727" spc="-150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36150" y="2676153"/>
            <a:ext cx="6938777" cy="3465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>
              <a:lnSpc>
                <a:spcPts val="3360"/>
              </a:lnSpc>
              <a:buFont typeface="Arial"/>
              <a:buChar char="•"/>
            </a:pPr>
            <a:r>
              <a:rPr lang="en-US" sz="2000" dirty="0">
                <a:solidFill>
                  <a:srgbClr val="343434"/>
                </a:solidFill>
                <a:latin typeface="Poppins"/>
              </a:rPr>
              <a:t>2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reuniões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do GT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sobre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a 2ª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fase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da CP 28</a:t>
            </a:r>
          </a:p>
          <a:p>
            <a:pPr marL="518160" lvl="1" indent="-259080">
              <a:lnSpc>
                <a:spcPts val="3360"/>
              </a:lnSpc>
              <a:buFont typeface="Arial"/>
              <a:buChar char="•"/>
            </a:pP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518160" lvl="1" indent="-259080">
              <a:lnSpc>
                <a:spcPts val="3360"/>
              </a:lnSpc>
              <a:buFont typeface="Arial"/>
              <a:buChar char="•"/>
            </a:pPr>
            <a:r>
              <a:rPr lang="en-US" sz="2000" dirty="0">
                <a:solidFill>
                  <a:srgbClr val="343434"/>
                </a:solidFill>
                <a:latin typeface="Poppins"/>
              </a:rPr>
              <a:t>Workshop CCEE e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Momento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Capacita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sobre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a 2ª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fase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da CP 28</a:t>
            </a:r>
          </a:p>
          <a:p>
            <a:pPr marL="518160" lvl="1" indent="-259080">
              <a:lnSpc>
                <a:spcPts val="3360"/>
              </a:lnSpc>
              <a:buFont typeface="Arial"/>
              <a:buChar char="•"/>
            </a:pP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518160" lvl="1" indent="-259080">
              <a:lnSpc>
                <a:spcPts val="3360"/>
              </a:lnSpc>
              <a:buFont typeface="Arial"/>
              <a:buChar char="•"/>
            </a:pPr>
            <a:r>
              <a:rPr lang="en-US" sz="2000" dirty="0" err="1">
                <a:solidFill>
                  <a:srgbClr val="343434"/>
                </a:solidFill>
                <a:latin typeface="Poppins"/>
              </a:rPr>
              <a:t>Contratação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da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consultoria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BIP Group para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estudo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de benchmarking do Open Energy</a:t>
            </a:r>
          </a:p>
          <a:p>
            <a:pPr>
              <a:lnSpc>
                <a:spcPts val="3360"/>
              </a:lnSpc>
            </a:pPr>
            <a:endParaRPr lang="en-US" sz="2400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95400" y="7643607"/>
            <a:ext cx="836907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>
              <a:buFont typeface="Arial"/>
              <a:buChar char="•"/>
            </a:pPr>
            <a:r>
              <a:rPr lang="en-US" sz="2000" dirty="0" err="1">
                <a:solidFill>
                  <a:srgbClr val="343434"/>
                </a:solidFill>
                <a:latin typeface="Poppins"/>
              </a:rPr>
              <a:t>Minuta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de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contribuição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enviada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às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associadas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,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recebe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contribuições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até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27.05,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segunda-feira</a:t>
            </a: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518160" lvl="1" indent="-259080">
              <a:buFont typeface="Arial"/>
              <a:buChar char="•"/>
            </a:pP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518160" lvl="1" indent="-259080">
              <a:buFont typeface="Arial"/>
              <a:buChar char="•"/>
            </a:pPr>
            <a:r>
              <a:rPr lang="en-US" sz="2000" dirty="0" err="1">
                <a:solidFill>
                  <a:srgbClr val="343434"/>
                </a:solidFill>
                <a:latin typeface="Poppins"/>
              </a:rPr>
              <a:t>Reunião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do GT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sobre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2ª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fase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CP 28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em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03.06</a:t>
            </a:r>
          </a:p>
          <a:p>
            <a:pPr marL="518160" lvl="1" indent="-259080">
              <a:buFont typeface="Arial"/>
              <a:buChar char="•"/>
            </a:pP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518160" lvl="1" indent="-259080">
              <a:buFont typeface="Arial"/>
              <a:buChar char="•"/>
            </a:pPr>
            <a:r>
              <a:rPr lang="en-US" sz="2000" dirty="0" err="1">
                <a:solidFill>
                  <a:srgbClr val="343434"/>
                </a:solidFill>
                <a:latin typeface="Poppins"/>
              </a:rPr>
              <a:t>Reunião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do GT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sobre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estudo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do Open Energy a ser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agendado</a:t>
            </a: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518160" lvl="1" indent="-259080">
              <a:buFont typeface="Arial"/>
              <a:buChar char="•"/>
            </a:pP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518160" lvl="1" indent="-259080">
              <a:buFont typeface="Arial"/>
              <a:buChar char="•"/>
            </a:pPr>
            <a:r>
              <a:rPr lang="en-US" sz="2000" dirty="0" err="1">
                <a:solidFill>
                  <a:srgbClr val="343434"/>
                </a:solidFill>
                <a:latin typeface="Poppins"/>
              </a:rPr>
              <a:t>Divulgação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no site da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Abraceel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de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associados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varejistas</a:t>
            </a:r>
            <a:endParaRPr lang="en-US" sz="2000" dirty="0">
              <a:solidFill>
                <a:srgbClr val="343434"/>
              </a:solidFill>
              <a:latin typeface="Poppins"/>
            </a:endParaRPr>
          </a:p>
        </p:txBody>
      </p:sp>
      <p:pic>
        <p:nvPicPr>
          <p:cNvPr id="15" name="Imagem 1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180B175-3B82-DE18-26FA-7E0C7078A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679" y="5753100"/>
            <a:ext cx="7278080" cy="3121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m 2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8A1E2C6A-A451-8542-DFE7-231CC024D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52" y="1618177"/>
            <a:ext cx="7278080" cy="3525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0692" y="-124869"/>
            <a:ext cx="10564432" cy="10536738"/>
            <a:chOff x="0" y="0"/>
            <a:chExt cx="2908862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862" cy="2901236"/>
            </a:xfrm>
            <a:custGeom>
              <a:avLst/>
              <a:gdLst/>
              <a:ahLst/>
              <a:cxnLst/>
              <a:rect l="l" t="t" r="r" b="b"/>
              <a:pathLst>
                <a:path w="2908862" h="2901236">
                  <a:moveTo>
                    <a:pt x="0" y="0"/>
                  </a:moveTo>
                  <a:lnTo>
                    <a:pt x="2908862" y="0"/>
                  </a:lnTo>
                  <a:lnTo>
                    <a:pt x="2908862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908862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9200" y="5676900"/>
            <a:ext cx="6871494" cy="1272319"/>
            <a:chOff x="0" y="-66675"/>
            <a:chExt cx="3240498" cy="6000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40498" cy="533332"/>
            </a:xfrm>
            <a:custGeom>
              <a:avLst/>
              <a:gdLst/>
              <a:ahLst/>
              <a:cxnLst/>
              <a:rect l="l" t="t" r="r" b="b"/>
              <a:pathLst>
                <a:path w="3240498" h="533332">
                  <a:moveTo>
                    <a:pt x="0" y="0"/>
                  </a:moveTo>
                  <a:lnTo>
                    <a:pt x="3240498" y="0"/>
                  </a:lnTo>
                  <a:lnTo>
                    <a:pt x="3240498" y="533332"/>
                  </a:lnTo>
                  <a:lnTo>
                    <a:pt x="0" y="533332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3240498" cy="600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FFFFFF"/>
                  </a:solidFill>
                  <a:latin typeface="Poppins Heavy"/>
                </a:rPr>
                <a:t>PRÓXIMOS PASSOS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7798" y="-332233"/>
            <a:ext cx="6871494" cy="2721866"/>
            <a:chOff x="0" y="0"/>
            <a:chExt cx="3240498" cy="12835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40498" cy="1283593"/>
            </a:xfrm>
            <a:custGeom>
              <a:avLst/>
              <a:gdLst/>
              <a:ahLst/>
              <a:cxnLst/>
              <a:rect l="l" t="t" r="r" b="b"/>
              <a:pathLst>
                <a:path w="3240498" h="1283593">
                  <a:moveTo>
                    <a:pt x="0" y="0"/>
                  </a:moveTo>
                  <a:lnTo>
                    <a:pt x="3240498" y="0"/>
                  </a:lnTo>
                  <a:lnTo>
                    <a:pt x="3240498" y="1283593"/>
                  </a:lnTo>
                  <a:lnTo>
                    <a:pt x="0" y="128359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240498" cy="1350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580743" y="5524500"/>
            <a:ext cx="6871494" cy="3890153"/>
          </a:xfrm>
          <a:custGeom>
            <a:avLst/>
            <a:gdLst/>
            <a:ahLst/>
            <a:cxnLst/>
            <a:rect l="l" t="t" r="r" b="b"/>
            <a:pathLst>
              <a:path w="6871494" h="3890153">
                <a:moveTo>
                  <a:pt x="0" y="0"/>
                </a:moveTo>
                <a:lnTo>
                  <a:pt x="6871494" y="0"/>
                </a:lnTo>
                <a:lnTo>
                  <a:pt x="6871494" y="3890153"/>
                </a:lnTo>
                <a:lnTo>
                  <a:pt x="0" y="3890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467798" y="2780131"/>
            <a:ext cx="6871494" cy="2683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400" dirty="0">
                <a:solidFill>
                  <a:srgbClr val="343434"/>
                </a:solidFill>
                <a:latin typeface="Poppins"/>
              </a:rPr>
              <a:t>Aneel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divulga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painel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com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problemas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relatados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na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Ouvidoria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, 187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relacionados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à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migração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e com base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em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categorização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sugerida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pela Abraceel</a:t>
            </a: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400" dirty="0">
                <a:solidFill>
                  <a:srgbClr val="343434"/>
                </a:solidFill>
                <a:latin typeface="Poppins"/>
              </a:rPr>
              <a:t>Aneel e Abraceel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em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tratativas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sobre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casos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concretos</a:t>
            </a:r>
            <a:endParaRPr lang="en-US" sz="2400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19200" y="7431750"/>
            <a:ext cx="7219002" cy="3029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Reuniões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com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Ouvidoria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, SFF, SFT e STD da Aneel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sobre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encaminhamentos</a:t>
            </a: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>
              <a:lnSpc>
                <a:spcPts val="3359"/>
              </a:lnSpc>
            </a:pP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Mapeamento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casos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recebidos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Avanço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na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elaboração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do manual para a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migração</a:t>
            </a:r>
            <a:endParaRPr lang="en-US" sz="2400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922767" y="550061"/>
            <a:ext cx="5961555" cy="139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1"/>
              </a:lnSpc>
            </a:pPr>
            <a:r>
              <a:rPr lang="en-US" sz="8727">
                <a:solidFill>
                  <a:srgbClr val="FFFFFF"/>
                </a:solidFill>
                <a:latin typeface="Poppins Bold"/>
              </a:rPr>
              <a:t>Migração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42A57F8-0649-09B6-5A9A-BD16F138E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564" y="1413641"/>
            <a:ext cx="6866578" cy="3043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1">
            <a:extLst>
              <a:ext uri="{FF2B5EF4-FFF2-40B4-BE49-F238E27FC236}">
                <a16:creationId xmlns:a16="http://schemas.microsoft.com/office/drawing/2014/main" id="{A8276DB9-ECDE-CB4D-94C9-A73B6F75EA06}"/>
              </a:ext>
            </a:extLst>
          </p:cNvPr>
          <p:cNvSpPr>
            <a:spLocks noChangeAspect="1"/>
          </p:cNvSpPr>
          <p:nvPr/>
        </p:nvSpPr>
        <p:spPr>
          <a:xfrm>
            <a:off x="896282" y="1785878"/>
            <a:ext cx="430788" cy="430788"/>
          </a:xfrm>
          <a:prstGeom prst="donut">
            <a:avLst>
              <a:gd name="adj" fmla="val 81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326"/>
            <a:endParaRPr lang="pt-BR" sz="3300" dirty="0">
              <a:solidFill>
                <a:srgbClr val="FFFFFF"/>
              </a:solidFill>
              <a:latin typeface="Nunito Sans ExtraLight" pitchFamily="2" charset="77"/>
            </a:endParaRPr>
          </a:p>
        </p:txBody>
      </p:sp>
      <p:sp>
        <p:nvSpPr>
          <p:cNvPr id="37" name="Donut 36">
            <a:extLst>
              <a:ext uri="{FF2B5EF4-FFF2-40B4-BE49-F238E27FC236}">
                <a16:creationId xmlns:a16="http://schemas.microsoft.com/office/drawing/2014/main" id="{045EC588-95B2-934D-86A8-579D04F0CA79}"/>
              </a:ext>
            </a:extLst>
          </p:cNvPr>
          <p:cNvSpPr>
            <a:spLocks noChangeAspect="1"/>
          </p:cNvSpPr>
          <p:nvPr/>
        </p:nvSpPr>
        <p:spPr>
          <a:xfrm>
            <a:off x="851777" y="3858336"/>
            <a:ext cx="430788" cy="430788"/>
          </a:xfrm>
          <a:prstGeom prst="donut">
            <a:avLst>
              <a:gd name="adj" fmla="val 81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326"/>
            <a:endParaRPr lang="pt-BR" sz="3300" dirty="0">
              <a:solidFill>
                <a:srgbClr val="FFFFFF"/>
              </a:solidFill>
              <a:latin typeface="Nunito Sans ExtraLight" pitchFamily="2" charset="77"/>
            </a:endParaRPr>
          </a:p>
        </p:txBody>
      </p:sp>
      <p:sp>
        <p:nvSpPr>
          <p:cNvPr id="40" name="Donut 39">
            <a:extLst>
              <a:ext uri="{FF2B5EF4-FFF2-40B4-BE49-F238E27FC236}">
                <a16:creationId xmlns:a16="http://schemas.microsoft.com/office/drawing/2014/main" id="{54518AA7-7D00-9149-A298-85EB8A9BF304}"/>
              </a:ext>
            </a:extLst>
          </p:cNvPr>
          <p:cNvSpPr>
            <a:spLocks noChangeAspect="1"/>
          </p:cNvSpPr>
          <p:nvPr/>
        </p:nvSpPr>
        <p:spPr>
          <a:xfrm>
            <a:off x="851777" y="5588799"/>
            <a:ext cx="430788" cy="430788"/>
          </a:xfrm>
          <a:prstGeom prst="donut">
            <a:avLst>
              <a:gd name="adj" fmla="val 81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326"/>
            <a:endParaRPr lang="pt-BR" sz="3300" dirty="0">
              <a:solidFill>
                <a:srgbClr val="FFFFFF"/>
              </a:solidFill>
              <a:latin typeface="Nunito Sans ExtraLight" pitchFamily="2" charset="77"/>
            </a:endParaRPr>
          </a:p>
        </p:txBody>
      </p:sp>
      <p:sp>
        <p:nvSpPr>
          <p:cNvPr id="41" name="Donut 40">
            <a:extLst>
              <a:ext uri="{FF2B5EF4-FFF2-40B4-BE49-F238E27FC236}">
                <a16:creationId xmlns:a16="http://schemas.microsoft.com/office/drawing/2014/main" id="{24333D15-0025-2C49-8088-D4BA016DD9D4}"/>
              </a:ext>
            </a:extLst>
          </p:cNvPr>
          <p:cNvSpPr>
            <a:spLocks noChangeAspect="1"/>
          </p:cNvSpPr>
          <p:nvPr/>
        </p:nvSpPr>
        <p:spPr>
          <a:xfrm>
            <a:off x="851777" y="7634697"/>
            <a:ext cx="430788" cy="430788"/>
          </a:xfrm>
          <a:prstGeom prst="donut">
            <a:avLst>
              <a:gd name="adj" fmla="val 81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326"/>
            <a:endParaRPr lang="pt-BR" sz="3300" dirty="0">
              <a:solidFill>
                <a:srgbClr val="FFFFFF"/>
              </a:solidFill>
              <a:latin typeface="Nunito Sans ExtraLight" pitchFamily="2" charset="77"/>
            </a:endParaRPr>
          </a:p>
        </p:txBody>
      </p:sp>
      <p:sp>
        <p:nvSpPr>
          <p:cNvPr id="55" name="Donut 54">
            <a:extLst>
              <a:ext uri="{FF2B5EF4-FFF2-40B4-BE49-F238E27FC236}">
                <a16:creationId xmlns:a16="http://schemas.microsoft.com/office/drawing/2014/main" id="{B670CF3A-19D5-6D4A-853C-86965D1202BF}"/>
              </a:ext>
            </a:extLst>
          </p:cNvPr>
          <p:cNvSpPr>
            <a:spLocks noChangeAspect="1"/>
          </p:cNvSpPr>
          <p:nvPr/>
        </p:nvSpPr>
        <p:spPr>
          <a:xfrm>
            <a:off x="896282" y="9356687"/>
            <a:ext cx="430788" cy="430788"/>
          </a:xfrm>
          <a:prstGeom prst="donut">
            <a:avLst>
              <a:gd name="adj" fmla="val 81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326"/>
            <a:endParaRPr lang="pt-BR" sz="3300" dirty="0">
              <a:solidFill>
                <a:srgbClr val="FFFFFF"/>
              </a:solidFill>
              <a:latin typeface="Nunito Sans ExtraLight" pitchFamily="2" charset="77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9E6E3C0-1C3D-AF4F-A334-0DA4DA039437}"/>
              </a:ext>
            </a:extLst>
          </p:cNvPr>
          <p:cNvSpPr txBox="1"/>
          <p:nvPr/>
        </p:nvSpPr>
        <p:spPr>
          <a:xfrm>
            <a:off x="1477307" y="770053"/>
            <a:ext cx="431626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defTabSz="1371326"/>
            <a:r>
              <a:rPr lang="pt-BR" sz="2700" b="1" spc="113" dirty="0"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Comunicação com a distribuidora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372D8B03-C106-6545-B076-0B990722954E}"/>
              </a:ext>
            </a:extLst>
          </p:cNvPr>
          <p:cNvSpPr txBox="1">
            <a:spLocks/>
          </p:cNvSpPr>
          <p:nvPr/>
        </p:nvSpPr>
        <p:spPr>
          <a:xfrm>
            <a:off x="1578345" y="1622135"/>
            <a:ext cx="4215222" cy="1333763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l" defTabSz="815727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Demora excessiva para respostas ou falta de prazo para retorno</a:t>
            </a:r>
          </a:p>
          <a:p>
            <a:pPr marL="257175" indent="-257175" algn="l" defTabSz="815727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Dificuldade para encontrar responsável e orientações para migração</a:t>
            </a:r>
          </a:p>
          <a:p>
            <a:pPr marL="257175" indent="-257175" algn="l" defTabSz="815727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E-mails e números de telefone inexistentes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BCBB35D-6ABF-CE4A-8531-2778D60C64CC}"/>
              </a:ext>
            </a:extLst>
          </p:cNvPr>
          <p:cNvSpPr txBox="1"/>
          <p:nvPr/>
        </p:nvSpPr>
        <p:spPr>
          <a:xfrm>
            <a:off x="1538348" y="2809457"/>
            <a:ext cx="5189060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defTabSz="1371326"/>
            <a:r>
              <a:rPr lang="pt-BR" sz="2700" b="1" spc="113" dirty="0"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Descumprimento de prazos pelas distribuidoras</a:t>
            </a:r>
          </a:p>
        </p:txBody>
      </p:sp>
      <p:sp>
        <p:nvSpPr>
          <p:cNvPr id="74" name="Subtitle 2">
            <a:extLst>
              <a:ext uri="{FF2B5EF4-FFF2-40B4-BE49-F238E27FC236}">
                <a16:creationId xmlns:a16="http://schemas.microsoft.com/office/drawing/2014/main" id="{0CFDD534-4B05-D640-B5E1-98B66DD54DEB}"/>
              </a:ext>
            </a:extLst>
          </p:cNvPr>
          <p:cNvSpPr txBox="1">
            <a:spLocks/>
          </p:cNvSpPr>
          <p:nvPr/>
        </p:nvSpPr>
        <p:spPr>
          <a:xfrm>
            <a:off x="1538348" y="4198102"/>
            <a:ext cx="4255220" cy="50680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l" defTabSz="815727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Inobservância aos prazos regulatórios ou pactuados entre as partes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65214D5-4626-234C-B569-476D29CE1A81}"/>
              </a:ext>
            </a:extLst>
          </p:cNvPr>
          <p:cNvSpPr txBox="1"/>
          <p:nvPr/>
        </p:nvSpPr>
        <p:spPr>
          <a:xfrm>
            <a:off x="1538348" y="4490878"/>
            <a:ext cx="529543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defTabSz="1371326"/>
            <a:r>
              <a:rPr lang="pt-BR" sz="2700" b="1" spc="113" dirty="0"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Abuso de poder de mercado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7C8DA79E-C323-994E-9872-B3D2A217FE40}"/>
              </a:ext>
            </a:extLst>
          </p:cNvPr>
          <p:cNvSpPr txBox="1">
            <a:spLocks/>
          </p:cNvSpPr>
          <p:nvPr/>
        </p:nvSpPr>
        <p:spPr>
          <a:xfrm>
            <a:off x="1538348" y="5469581"/>
            <a:ext cx="5295431" cy="121526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l" defTabSz="815727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Distribuidora compartilha com comercializadora do grupo base de dados e contato do consumidor que inicia a denúncia com outra comercializadora</a:t>
            </a:r>
          </a:p>
          <a:p>
            <a:pPr marL="257175" indent="-257175" algn="l" defTabSz="815727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Comercializadora do grupo oferece tratamento diferenciado em etapas que envolvem a distribuidora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141DF43-619F-CB47-9499-30E2AC024241}"/>
              </a:ext>
            </a:extLst>
          </p:cNvPr>
          <p:cNvSpPr txBox="1"/>
          <p:nvPr/>
        </p:nvSpPr>
        <p:spPr>
          <a:xfrm>
            <a:off x="1538348" y="6730255"/>
            <a:ext cx="518906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defTabSz="1371326"/>
            <a:r>
              <a:rPr lang="pt-BR" sz="2700" b="1" spc="113" dirty="0"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Aceitação de documentos pelas distribuidoras</a:t>
            </a: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E0342747-6FBB-9744-BA19-281897EC22E3}"/>
              </a:ext>
            </a:extLst>
          </p:cNvPr>
          <p:cNvSpPr txBox="1">
            <a:spLocks/>
          </p:cNvSpPr>
          <p:nvPr/>
        </p:nvSpPr>
        <p:spPr>
          <a:xfrm>
            <a:off x="1519811" y="7653585"/>
            <a:ext cx="3710564" cy="992964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l" defTabSz="815727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Modelo de procuração da comercializadora em pessoa física</a:t>
            </a:r>
          </a:p>
          <a:p>
            <a:pPr marL="257175" indent="-257175" algn="l" defTabSz="815727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Distribuidora não aceita assinatura física e rejeita a eletrônica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AAA4B1F-A1AE-E64A-AB9D-2C53E1D1EE5E}"/>
              </a:ext>
            </a:extLst>
          </p:cNvPr>
          <p:cNvSpPr txBox="1"/>
          <p:nvPr/>
        </p:nvSpPr>
        <p:spPr>
          <a:xfrm>
            <a:off x="1538387" y="8800936"/>
            <a:ext cx="551359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defTabSz="1371326"/>
            <a:r>
              <a:rPr lang="pt-BR" sz="2700" b="1" spc="113" dirty="0"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Exigência descabida de documentação e processos</a:t>
            </a:r>
          </a:p>
        </p:txBody>
      </p:sp>
      <p:sp>
        <p:nvSpPr>
          <p:cNvPr id="86" name="Subtitle 2">
            <a:extLst>
              <a:ext uri="{FF2B5EF4-FFF2-40B4-BE49-F238E27FC236}">
                <a16:creationId xmlns:a16="http://schemas.microsoft.com/office/drawing/2014/main" id="{1FC2677F-9EC4-E940-AC78-AFE7F63815EA}"/>
              </a:ext>
            </a:extLst>
          </p:cNvPr>
          <p:cNvSpPr txBox="1">
            <a:spLocks/>
          </p:cNvSpPr>
          <p:nvPr/>
        </p:nvSpPr>
        <p:spPr>
          <a:xfrm>
            <a:off x="1519811" y="9771359"/>
            <a:ext cx="5244464" cy="28450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l" defTabSz="815727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Distribuidora exige preenchimento de CUSD ACL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D95973B-261A-B54E-A414-4DADF138B2B9}"/>
              </a:ext>
            </a:extLst>
          </p:cNvPr>
          <p:cNvSpPr txBox="1"/>
          <p:nvPr/>
        </p:nvSpPr>
        <p:spPr>
          <a:xfrm>
            <a:off x="11142923" y="4954798"/>
            <a:ext cx="461997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defTabSz="1371326"/>
            <a:r>
              <a:rPr lang="pt-BR" sz="2700" b="1" spc="113" dirty="0"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Adequação de medição descabida</a:t>
            </a:r>
          </a:p>
        </p:txBody>
      </p:sp>
      <p:sp>
        <p:nvSpPr>
          <p:cNvPr id="89" name="Subtitle 2">
            <a:extLst>
              <a:ext uri="{FF2B5EF4-FFF2-40B4-BE49-F238E27FC236}">
                <a16:creationId xmlns:a16="http://schemas.microsoft.com/office/drawing/2014/main" id="{7299D0FF-D9EA-7845-9673-8176AA0EF87F}"/>
              </a:ext>
            </a:extLst>
          </p:cNvPr>
          <p:cNvSpPr txBox="1">
            <a:spLocks/>
          </p:cNvSpPr>
          <p:nvPr/>
        </p:nvSpPr>
        <p:spPr>
          <a:xfrm>
            <a:off x="11122135" y="5866994"/>
            <a:ext cx="3870548" cy="992964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l" defTabSz="815727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Exigências sem relação com a mudança do ambiente de contratação</a:t>
            </a:r>
          </a:p>
          <a:p>
            <a:pPr marL="257175" indent="-257175" algn="l" defTabSz="815727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Solicitação para o consumidor enviar projeto de medição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1EC7EC0-4B3C-2342-9822-4E190D9E3114}"/>
              </a:ext>
            </a:extLst>
          </p:cNvPr>
          <p:cNvSpPr txBox="1"/>
          <p:nvPr/>
        </p:nvSpPr>
        <p:spPr>
          <a:xfrm>
            <a:off x="10404251" y="7057120"/>
            <a:ext cx="4475649" cy="507831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defTabSz="1371326"/>
            <a:r>
              <a:rPr lang="pt-BR" sz="2700" b="1" spc="113" dirty="0"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Falta de padronização</a:t>
            </a:r>
          </a:p>
        </p:txBody>
      </p:sp>
      <p:sp>
        <p:nvSpPr>
          <p:cNvPr id="92" name="Subtitle 2">
            <a:extLst>
              <a:ext uri="{FF2B5EF4-FFF2-40B4-BE49-F238E27FC236}">
                <a16:creationId xmlns:a16="http://schemas.microsoft.com/office/drawing/2014/main" id="{5D346F76-CA35-AA47-9C2C-196A3358171E}"/>
              </a:ext>
            </a:extLst>
          </p:cNvPr>
          <p:cNvSpPr txBox="1">
            <a:spLocks/>
          </p:cNvSpPr>
          <p:nvPr/>
        </p:nvSpPr>
        <p:spPr>
          <a:xfrm>
            <a:off x="10367141" y="7653587"/>
            <a:ext cx="4252332" cy="50680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l" defTabSz="815727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Envio da DHC no mês anterior ao da migração</a:t>
            </a:r>
          </a:p>
        </p:txBody>
      </p:sp>
      <p:sp>
        <p:nvSpPr>
          <p:cNvPr id="11" name="TextBox 78">
            <a:extLst>
              <a:ext uri="{FF2B5EF4-FFF2-40B4-BE49-F238E27FC236}">
                <a16:creationId xmlns:a16="http://schemas.microsoft.com/office/drawing/2014/main" id="{6ACC84F4-F189-6EAE-0B41-6346B9531441}"/>
              </a:ext>
            </a:extLst>
          </p:cNvPr>
          <p:cNvSpPr txBox="1"/>
          <p:nvPr/>
        </p:nvSpPr>
        <p:spPr>
          <a:xfrm>
            <a:off x="10404251" y="1416385"/>
            <a:ext cx="518906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defTabSz="1371326"/>
            <a:r>
              <a:rPr lang="pt-BR" sz="2700" b="1" spc="113" dirty="0"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Renovação CCER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16A9D23-823F-620B-99BB-56A2D41E06D9}"/>
              </a:ext>
            </a:extLst>
          </p:cNvPr>
          <p:cNvSpPr txBox="1">
            <a:spLocks/>
          </p:cNvSpPr>
          <p:nvPr/>
        </p:nvSpPr>
        <p:spPr>
          <a:xfrm>
            <a:off x="10404251" y="1979588"/>
            <a:ext cx="4215221" cy="50680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l" defTabSz="815727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Aceitação pela distribuidora do novo dispositivo de CCER indeterminado</a:t>
            </a:r>
          </a:p>
        </p:txBody>
      </p:sp>
      <p:sp>
        <p:nvSpPr>
          <p:cNvPr id="24" name="TextBox 81">
            <a:extLst>
              <a:ext uri="{FF2B5EF4-FFF2-40B4-BE49-F238E27FC236}">
                <a16:creationId xmlns:a16="http://schemas.microsoft.com/office/drawing/2014/main" id="{C7150EB5-C80D-1D74-665E-001E2CBFE4AA}"/>
              </a:ext>
            </a:extLst>
          </p:cNvPr>
          <p:cNvSpPr txBox="1"/>
          <p:nvPr/>
        </p:nvSpPr>
        <p:spPr>
          <a:xfrm>
            <a:off x="10350402" y="2974065"/>
            <a:ext cx="541249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/>
          <a:p>
            <a:pPr defTabSz="1371326"/>
            <a:r>
              <a:rPr lang="pt-BR" sz="2700" b="1" spc="113" dirty="0">
                <a:latin typeface="Poppins" panose="00000500000000000000" pitchFamily="2" charset="0"/>
                <a:ea typeface="Source Sans Pro" panose="020B0503030403020204" pitchFamily="34" charset="0"/>
                <a:cs typeface="Poppins" panose="00000500000000000000" pitchFamily="2" charset="0"/>
              </a:rPr>
              <a:t>Falta de informação dos contratos cativos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FF2ABCD0-5F1B-8229-20B0-D228139F8AF0}"/>
              </a:ext>
            </a:extLst>
          </p:cNvPr>
          <p:cNvSpPr txBox="1">
            <a:spLocks/>
          </p:cNvSpPr>
          <p:nvPr/>
        </p:nvSpPr>
        <p:spPr>
          <a:xfrm>
            <a:off x="10291868" y="3883757"/>
            <a:ext cx="4716039" cy="77066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l" defTabSz="815727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Consumidor não tem acesso ao seu CCER/CUSD</a:t>
            </a:r>
          </a:p>
          <a:p>
            <a:pPr marL="257175" indent="-257175" algn="l" defTabSz="815727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t-BR" sz="1350" kern="100" dirty="0">
                <a:solidFill>
                  <a:schemeClr val="accent6">
                    <a:lumMod val="10000"/>
                  </a:schemeClr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Demora da distribuidora em fornecer informação sobre data de vigência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532673E-0C25-BD26-BBB9-6B431236D6B0}"/>
              </a:ext>
            </a:extLst>
          </p:cNvPr>
          <p:cNvSpPr/>
          <p:nvPr/>
        </p:nvSpPr>
        <p:spPr>
          <a:xfrm flipH="1">
            <a:off x="-27401" y="0"/>
            <a:ext cx="641031" cy="10327881"/>
          </a:xfrm>
          <a:prstGeom prst="rect">
            <a:avLst/>
          </a:prstGeom>
          <a:solidFill>
            <a:srgbClr val="2863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>
              <a:solidFill>
                <a:srgbClr val="2863B2"/>
              </a:solidFill>
            </a:endParaRPr>
          </a:p>
        </p:txBody>
      </p:sp>
      <p:sp>
        <p:nvSpPr>
          <p:cNvPr id="7" name="Donut 1">
            <a:extLst>
              <a:ext uri="{FF2B5EF4-FFF2-40B4-BE49-F238E27FC236}">
                <a16:creationId xmlns:a16="http://schemas.microsoft.com/office/drawing/2014/main" id="{03AE16F4-4558-1E99-6A11-00DE94B169E9}"/>
              </a:ext>
            </a:extLst>
          </p:cNvPr>
          <p:cNvSpPr>
            <a:spLocks noChangeAspect="1"/>
          </p:cNvSpPr>
          <p:nvPr/>
        </p:nvSpPr>
        <p:spPr>
          <a:xfrm>
            <a:off x="9727419" y="1924215"/>
            <a:ext cx="430788" cy="430788"/>
          </a:xfrm>
          <a:prstGeom prst="donut">
            <a:avLst>
              <a:gd name="adj" fmla="val 81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326"/>
            <a:endParaRPr lang="pt-BR" sz="3300" dirty="0">
              <a:solidFill>
                <a:srgbClr val="FFFFFF"/>
              </a:solidFill>
              <a:latin typeface="Nunito Sans ExtraLight" pitchFamily="2" charset="77"/>
            </a:endParaRPr>
          </a:p>
        </p:txBody>
      </p:sp>
      <p:sp>
        <p:nvSpPr>
          <p:cNvPr id="8" name="Donut 36">
            <a:extLst>
              <a:ext uri="{FF2B5EF4-FFF2-40B4-BE49-F238E27FC236}">
                <a16:creationId xmlns:a16="http://schemas.microsoft.com/office/drawing/2014/main" id="{56F4318C-F976-32DB-DA6A-70BD4788ADF5}"/>
              </a:ext>
            </a:extLst>
          </p:cNvPr>
          <p:cNvSpPr>
            <a:spLocks noChangeAspect="1"/>
          </p:cNvSpPr>
          <p:nvPr/>
        </p:nvSpPr>
        <p:spPr>
          <a:xfrm>
            <a:off x="9727419" y="3883757"/>
            <a:ext cx="430788" cy="430788"/>
          </a:xfrm>
          <a:prstGeom prst="donut">
            <a:avLst>
              <a:gd name="adj" fmla="val 81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326"/>
            <a:endParaRPr lang="pt-BR" sz="3300" dirty="0">
              <a:solidFill>
                <a:srgbClr val="FFFFFF"/>
              </a:solidFill>
              <a:latin typeface="Nunito Sans ExtraLight" pitchFamily="2" charset="77"/>
            </a:endParaRPr>
          </a:p>
        </p:txBody>
      </p:sp>
      <p:sp>
        <p:nvSpPr>
          <p:cNvPr id="16" name="Donut 39">
            <a:extLst>
              <a:ext uri="{FF2B5EF4-FFF2-40B4-BE49-F238E27FC236}">
                <a16:creationId xmlns:a16="http://schemas.microsoft.com/office/drawing/2014/main" id="{6CE354E3-683A-D969-097A-6D67843B8387}"/>
              </a:ext>
            </a:extLst>
          </p:cNvPr>
          <p:cNvSpPr>
            <a:spLocks noChangeAspect="1"/>
          </p:cNvSpPr>
          <p:nvPr/>
        </p:nvSpPr>
        <p:spPr>
          <a:xfrm>
            <a:off x="10482414" y="5680169"/>
            <a:ext cx="430788" cy="430788"/>
          </a:xfrm>
          <a:prstGeom prst="donut">
            <a:avLst>
              <a:gd name="adj" fmla="val 81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326"/>
            <a:endParaRPr lang="pt-BR" sz="3300" dirty="0">
              <a:solidFill>
                <a:srgbClr val="FFFFFF"/>
              </a:solidFill>
              <a:latin typeface="Nunito Sans ExtraLight" pitchFamily="2" charset="77"/>
            </a:endParaRPr>
          </a:p>
        </p:txBody>
      </p:sp>
      <p:sp>
        <p:nvSpPr>
          <p:cNvPr id="17" name="Donut 40">
            <a:extLst>
              <a:ext uri="{FF2B5EF4-FFF2-40B4-BE49-F238E27FC236}">
                <a16:creationId xmlns:a16="http://schemas.microsoft.com/office/drawing/2014/main" id="{BD6819CD-E56E-F4C5-E9E2-CBBDEB19EE22}"/>
              </a:ext>
            </a:extLst>
          </p:cNvPr>
          <p:cNvSpPr>
            <a:spLocks noChangeAspect="1"/>
          </p:cNvSpPr>
          <p:nvPr/>
        </p:nvSpPr>
        <p:spPr>
          <a:xfrm>
            <a:off x="9727419" y="7412814"/>
            <a:ext cx="430788" cy="430788"/>
          </a:xfrm>
          <a:prstGeom prst="donut">
            <a:avLst>
              <a:gd name="adj" fmla="val 8150"/>
            </a:avLst>
          </a:prstGeom>
          <a:gradFill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326"/>
            <a:endParaRPr lang="pt-BR" sz="3300" dirty="0">
              <a:solidFill>
                <a:srgbClr val="FFFFFF"/>
              </a:solidFill>
              <a:latin typeface="Nunito Sans ExtraLight" pitchFamily="2" charset="77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CF162C-2784-88C8-3492-F6665D3F4B6A}"/>
              </a:ext>
            </a:extLst>
          </p:cNvPr>
          <p:cNvSpPr/>
          <p:nvPr/>
        </p:nvSpPr>
        <p:spPr>
          <a:xfrm>
            <a:off x="5793567" y="1278857"/>
            <a:ext cx="3501570" cy="1282583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Proposta </a:t>
            </a:r>
            <a:r>
              <a:rPr lang="pt-BR" sz="1500" dirty="0" err="1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Abraceel</a:t>
            </a:r>
            <a:r>
              <a:rPr lang="pt-BR" sz="150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que denúncia seja feita no sistema da CCEE diminui necessidade de interações com a Distribuidora e centraliza processo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892CE233-2F6E-FF09-E512-AD24C8A1A223}"/>
              </a:ext>
            </a:extLst>
          </p:cNvPr>
          <p:cNvSpPr/>
          <p:nvPr/>
        </p:nvSpPr>
        <p:spPr>
          <a:xfrm>
            <a:off x="6035306" y="3406653"/>
            <a:ext cx="3233637" cy="1530357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Distribuidora terá prazo para validar etapas no sistema da CCEE. </a:t>
            </a:r>
            <a:r>
              <a:rPr lang="pt-BR" sz="1500" dirty="0" err="1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Abraceel</a:t>
            </a:r>
            <a:r>
              <a:rPr lang="pt-BR" sz="150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propõe que descumprimentos gerem penalização e cobrança automática.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8D9ABF55-A60E-8267-983B-782F12D2FBB7}"/>
              </a:ext>
            </a:extLst>
          </p:cNvPr>
          <p:cNvSpPr/>
          <p:nvPr/>
        </p:nvSpPr>
        <p:spPr>
          <a:xfrm>
            <a:off x="6647813" y="5181353"/>
            <a:ext cx="3501570" cy="1704575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 algn="ctr">
              <a:buFontTx/>
              <a:buChar char="-"/>
            </a:pPr>
            <a:r>
              <a:rPr lang="pt-BR" sz="135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Sistema da CCEE permitirá que consumidor autorize acesso de terceiros às suas informações.</a:t>
            </a:r>
          </a:p>
          <a:p>
            <a:pPr marL="257175" indent="-257175" algn="ctr">
              <a:buFontTx/>
              <a:buChar char="-"/>
            </a:pPr>
            <a:r>
              <a:rPr lang="pt-BR" sz="135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Sistema da CCEE terá campo “justificativa” em caso de negação na validação de etapas, que pode gerar evidências para atuação da Aneel. 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A384DA49-9898-4664-8F42-D8E7DFE54800}"/>
              </a:ext>
            </a:extLst>
          </p:cNvPr>
          <p:cNvSpPr/>
          <p:nvPr/>
        </p:nvSpPr>
        <p:spPr>
          <a:xfrm>
            <a:off x="5005505" y="7802464"/>
            <a:ext cx="4307064" cy="625559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Cadastro diretamente no sistema da CCEE. Consumidor não acessa o sistema.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5C67BA6E-C22E-4D0C-191D-5FA35D1E623C}"/>
              </a:ext>
            </a:extLst>
          </p:cNvPr>
          <p:cNvSpPr/>
          <p:nvPr/>
        </p:nvSpPr>
        <p:spPr>
          <a:xfrm>
            <a:off x="6192866" y="9174349"/>
            <a:ext cx="2605149" cy="701414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Já regulamentado e esclarecido pela Aneel, cabendo fiscalização.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B26A632A-30AE-9A78-CEC7-6DA3319D99D8}"/>
              </a:ext>
            </a:extLst>
          </p:cNvPr>
          <p:cNvSpPr/>
          <p:nvPr/>
        </p:nvSpPr>
        <p:spPr>
          <a:xfrm>
            <a:off x="14160977" y="1462550"/>
            <a:ext cx="3135216" cy="1046714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Diminuição de problemas com andamento da transição e esclarecimentos promovidos pela Aneel. 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EE756D51-2794-3604-7DBF-B19BA22D2FD6}"/>
              </a:ext>
            </a:extLst>
          </p:cNvPr>
          <p:cNvSpPr/>
          <p:nvPr/>
        </p:nvSpPr>
        <p:spPr>
          <a:xfrm>
            <a:off x="15141568" y="3372387"/>
            <a:ext cx="2369783" cy="936057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CCER com prazo indeterminado mitiga tais problemas.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8578E419-1F81-300C-129E-F26044A85490}"/>
              </a:ext>
            </a:extLst>
          </p:cNvPr>
          <p:cNvSpPr/>
          <p:nvPr/>
        </p:nvSpPr>
        <p:spPr>
          <a:xfrm>
            <a:off x="15007907" y="5244066"/>
            <a:ext cx="2880539" cy="1579146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Proposta </a:t>
            </a:r>
            <a:r>
              <a:rPr lang="pt-BR" sz="1500" dirty="0" err="1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Abraceel</a:t>
            </a:r>
            <a:r>
              <a:rPr lang="pt-BR" sz="150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desvincular processo de adequação de medição para o consumidor do modelo simplificado que já é </a:t>
            </a:r>
            <a:r>
              <a:rPr lang="pt-BR" sz="1500" dirty="0" err="1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telemedido</a:t>
            </a:r>
            <a:r>
              <a:rPr lang="pt-BR" sz="150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204727E0-CB82-7FE2-3126-F511098C982F}"/>
              </a:ext>
            </a:extLst>
          </p:cNvPr>
          <p:cNvSpPr/>
          <p:nvPr/>
        </p:nvSpPr>
        <p:spPr>
          <a:xfrm>
            <a:off x="14233780" y="7265682"/>
            <a:ext cx="3474959" cy="1041732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Proposta Aneel de envio do DHC pela distribuidora. </a:t>
            </a:r>
            <a:r>
              <a:rPr lang="pt-BR" sz="1500" dirty="0" err="1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Abraceel</a:t>
            </a:r>
            <a:r>
              <a:rPr lang="pt-BR" sz="1500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propõe retirada do envio do DHC no processo de migração.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73ACBD8-8BBA-EB50-F3D9-81293DB80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09" y="0"/>
            <a:ext cx="18015056" cy="1032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9826" y="266700"/>
            <a:ext cx="10564432" cy="10536738"/>
            <a:chOff x="0" y="0"/>
            <a:chExt cx="2908862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862" cy="2901236"/>
            </a:xfrm>
            <a:custGeom>
              <a:avLst/>
              <a:gdLst/>
              <a:ahLst/>
              <a:cxnLst/>
              <a:rect l="l" t="t" r="r" b="b"/>
              <a:pathLst>
                <a:path w="2908862" h="2901236">
                  <a:moveTo>
                    <a:pt x="0" y="0"/>
                  </a:moveTo>
                  <a:lnTo>
                    <a:pt x="2908862" y="0"/>
                  </a:lnTo>
                  <a:lnTo>
                    <a:pt x="2908862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908862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7798" y="-332233"/>
            <a:ext cx="6871494" cy="2901614"/>
            <a:chOff x="0" y="0"/>
            <a:chExt cx="3240498" cy="13683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40498" cy="1368360"/>
            </a:xfrm>
            <a:custGeom>
              <a:avLst/>
              <a:gdLst/>
              <a:ahLst/>
              <a:cxnLst/>
              <a:rect l="l" t="t" r="r" b="b"/>
              <a:pathLst>
                <a:path w="3240498" h="1368360">
                  <a:moveTo>
                    <a:pt x="0" y="0"/>
                  </a:moveTo>
                  <a:lnTo>
                    <a:pt x="3240498" y="0"/>
                  </a:lnTo>
                  <a:lnTo>
                    <a:pt x="3240498" y="1368360"/>
                  </a:lnTo>
                  <a:lnTo>
                    <a:pt x="0" y="136836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240498" cy="1435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67798" y="2902953"/>
            <a:ext cx="6871494" cy="383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Reunião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com a Casa Civil</a:t>
            </a:r>
          </a:p>
          <a:p>
            <a:pPr marL="229721" lvl="1">
              <a:lnSpc>
                <a:spcPts val="2979"/>
              </a:lnSpc>
            </a:pP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Lançamento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estudo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da Abraceel e Volt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sobre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abertura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para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indústria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comércio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em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almoço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com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parlamentares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,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dirigentes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do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setor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entidades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, </a:t>
            </a:r>
            <a:r>
              <a:rPr lang="pt-BR" sz="2400" dirty="0">
                <a:solidFill>
                  <a:srgbClr val="343434"/>
                </a:solidFill>
                <a:latin typeface="Poppins"/>
              </a:rPr>
              <a:t>em 15.05</a:t>
            </a: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endParaRPr lang="pt-BR" sz="24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Reunião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com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associações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sobre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proposta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abertura</a:t>
            </a:r>
            <a:endParaRPr lang="en-US" sz="2400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31322" y="494713"/>
            <a:ext cx="5693478" cy="2714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85"/>
              </a:lnSpc>
            </a:pPr>
            <a:r>
              <a:rPr lang="en-US" sz="7823" spc="-150" dirty="0" err="1">
                <a:solidFill>
                  <a:srgbClr val="FFFFFF"/>
                </a:solidFill>
                <a:latin typeface="Poppins Bold"/>
              </a:rPr>
              <a:t>Abertura</a:t>
            </a:r>
            <a:r>
              <a:rPr lang="en-US" sz="7823" spc="-150" dirty="0">
                <a:solidFill>
                  <a:srgbClr val="FFFFFF"/>
                </a:solidFill>
                <a:latin typeface="Poppins Bold"/>
              </a:rPr>
              <a:t> do Grupo B</a:t>
            </a:r>
          </a:p>
          <a:p>
            <a:pPr algn="ctr">
              <a:lnSpc>
                <a:spcPts val="6885"/>
              </a:lnSpc>
            </a:pPr>
            <a:endParaRPr lang="en-US" sz="7823" spc="-219" dirty="0">
              <a:solidFill>
                <a:srgbClr val="FFFFFF"/>
              </a:solidFill>
              <a:latin typeface="Poppins Bold"/>
            </a:endParaRPr>
          </a:p>
        </p:txBody>
      </p:sp>
      <p:pic>
        <p:nvPicPr>
          <p:cNvPr id="15" name="Imagem 14" descr="Homem de terno e gravata falando no microfone&#10;&#10;Descrição gerada automaticamente">
            <a:extLst>
              <a:ext uri="{FF2B5EF4-FFF2-40B4-BE49-F238E27FC236}">
                <a16:creationId xmlns:a16="http://schemas.microsoft.com/office/drawing/2014/main" id="{0E91ACFF-33FA-5085-7C4F-13C5EB2D8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264" y="286011"/>
            <a:ext cx="5820858" cy="3274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 descr="Grupo de pessoas sentadas ao redor de uma mesa&#10;&#10;Descrição gerada automaticamente">
            <a:extLst>
              <a:ext uri="{FF2B5EF4-FFF2-40B4-BE49-F238E27FC236}">
                <a16:creationId xmlns:a16="http://schemas.microsoft.com/office/drawing/2014/main" id="{0F315C1E-20C2-AAB6-6311-14023ABCF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82" y="3627971"/>
            <a:ext cx="5852174" cy="3291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 descr="Televisão com imagem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CA844961-9DA6-0024-C545-77DEB75A5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266" y="6987547"/>
            <a:ext cx="5852172" cy="3291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0692" y="-124869"/>
            <a:ext cx="10564432" cy="10536738"/>
            <a:chOff x="0" y="0"/>
            <a:chExt cx="2908862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862" cy="2901236"/>
            </a:xfrm>
            <a:custGeom>
              <a:avLst/>
              <a:gdLst/>
              <a:ahLst/>
              <a:cxnLst/>
              <a:rect l="l" t="t" r="r" b="b"/>
              <a:pathLst>
                <a:path w="2908862" h="2901236">
                  <a:moveTo>
                    <a:pt x="0" y="0"/>
                  </a:moveTo>
                  <a:lnTo>
                    <a:pt x="2908862" y="0"/>
                  </a:lnTo>
                  <a:lnTo>
                    <a:pt x="2908862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908862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0759" y="5290452"/>
            <a:ext cx="6871494" cy="1272319"/>
            <a:chOff x="0" y="-66675"/>
            <a:chExt cx="3240498" cy="6000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40498" cy="533332"/>
            </a:xfrm>
            <a:custGeom>
              <a:avLst/>
              <a:gdLst/>
              <a:ahLst/>
              <a:cxnLst/>
              <a:rect l="l" t="t" r="r" b="b"/>
              <a:pathLst>
                <a:path w="3240498" h="533332">
                  <a:moveTo>
                    <a:pt x="0" y="0"/>
                  </a:moveTo>
                  <a:lnTo>
                    <a:pt x="3240498" y="0"/>
                  </a:lnTo>
                  <a:lnTo>
                    <a:pt x="3240498" y="533332"/>
                  </a:lnTo>
                  <a:lnTo>
                    <a:pt x="0" y="533332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3240498" cy="600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FFFFFF"/>
                  </a:solidFill>
                  <a:latin typeface="Poppins Heavy"/>
                </a:rPr>
                <a:t>PRÓXIMOS PASSOS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7798" y="-332233"/>
            <a:ext cx="6871494" cy="2901614"/>
            <a:chOff x="0" y="0"/>
            <a:chExt cx="3240498" cy="13683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40498" cy="1368360"/>
            </a:xfrm>
            <a:custGeom>
              <a:avLst/>
              <a:gdLst/>
              <a:ahLst/>
              <a:cxnLst/>
              <a:rect l="l" t="t" r="r" b="b"/>
              <a:pathLst>
                <a:path w="3240498" h="1368360">
                  <a:moveTo>
                    <a:pt x="0" y="0"/>
                  </a:moveTo>
                  <a:lnTo>
                    <a:pt x="3240498" y="0"/>
                  </a:lnTo>
                  <a:lnTo>
                    <a:pt x="3240498" y="1368360"/>
                  </a:lnTo>
                  <a:lnTo>
                    <a:pt x="0" y="136836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240498" cy="1435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134600" y="3913354"/>
            <a:ext cx="7560884" cy="2460288"/>
          </a:xfrm>
          <a:custGeom>
            <a:avLst/>
            <a:gdLst/>
            <a:ahLst/>
            <a:cxnLst/>
            <a:rect l="l" t="t" r="r" b="b"/>
            <a:pathLst>
              <a:path w="7560884" h="2460288">
                <a:moveTo>
                  <a:pt x="0" y="0"/>
                </a:moveTo>
                <a:lnTo>
                  <a:pt x="7560884" y="0"/>
                </a:lnTo>
                <a:lnTo>
                  <a:pt x="7560884" y="2460288"/>
                </a:lnTo>
                <a:lnTo>
                  <a:pt x="0" y="2460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467798" y="2902953"/>
            <a:ext cx="6871494" cy="1913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2621" lvl="1" indent="-342900">
              <a:lnSpc>
                <a:spcPts val="29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Reuniões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do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Comitê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Implementação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do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Monitoramento</a:t>
            </a: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572621" lvl="1" indent="-342900">
              <a:lnSpc>
                <a:spcPts val="2979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572621" lvl="1" indent="-342900">
              <a:lnSpc>
                <a:spcPts val="29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Momentos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Capacita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CCEE</a:t>
            </a:r>
          </a:p>
          <a:p>
            <a:pPr>
              <a:lnSpc>
                <a:spcPts val="2979"/>
              </a:lnSpc>
            </a:pPr>
            <a:endParaRPr lang="en-US" sz="2400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37052" y="479267"/>
            <a:ext cx="6332985" cy="273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5"/>
              </a:lnSpc>
            </a:pPr>
            <a:r>
              <a:rPr lang="en-US" sz="7823" dirty="0" err="1">
                <a:solidFill>
                  <a:srgbClr val="FFFFFF"/>
                </a:solidFill>
                <a:latin typeface="Poppins Bold"/>
              </a:rPr>
              <a:t>Segurança</a:t>
            </a:r>
            <a:r>
              <a:rPr lang="en-US" sz="7823" dirty="0">
                <a:solidFill>
                  <a:srgbClr val="FFFFFF"/>
                </a:solidFill>
                <a:latin typeface="Poppins Bold"/>
              </a:rPr>
              <a:t> do mercado</a:t>
            </a:r>
            <a:endParaRPr lang="en-US" sz="7823" spc="-219" dirty="0">
              <a:solidFill>
                <a:srgbClr val="FFFFFF"/>
              </a:solidFill>
              <a:latin typeface="Poppins Bold"/>
            </a:endParaRPr>
          </a:p>
          <a:p>
            <a:pPr algn="ctr">
              <a:lnSpc>
                <a:spcPts val="6885"/>
              </a:lnSpc>
            </a:pPr>
            <a:endParaRPr lang="en-US" sz="7823" spc="-219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40759" y="7236155"/>
            <a:ext cx="6871494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9443" lvl="1" indent="-229721">
              <a:lnSpc>
                <a:spcPts val="2979"/>
              </a:lnSpc>
              <a:buFont typeface="Arial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Publicação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boletim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mensal com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os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destaques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do sombra do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monitoramento</a:t>
            </a:r>
            <a:endParaRPr lang="en-US" sz="2400" dirty="0">
              <a:solidFill>
                <a:srgbClr val="343434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9429" y="-249738"/>
            <a:ext cx="4865063" cy="2232160"/>
            <a:chOff x="0" y="0"/>
            <a:chExt cx="1339570" cy="61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9429" y="9420658"/>
            <a:ext cx="4865063" cy="2232160"/>
            <a:chOff x="0" y="0"/>
            <a:chExt cx="1339570" cy="61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71275" y="-249738"/>
            <a:ext cx="8288618" cy="10786475"/>
            <a:chOff x="0" y="0"/>
            <a:chExt cx="2282228" cy="29700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2228" cy="2970000"/>
            </a:xfrm>
            <a:custGeom>
              <a:avLst/>
              <a:gdLst/>
              <a:ahLst/>
              <a:cxnLst/>
              <a:rect l="l" t="t" r="r" b="b"/>
              <a:pathLst>
                <a:path w="2282228" h="2970000">
                  <a:moveTo>
                    <a:pt x="0" y="0"/>
                  </a:moveTo>
                  <a:lnTo>
                    <a:pt x="2282228" y="0"/>
                  </a:lnTo>
                  <a:lnTo>
                    <a:pt x="2282228" y="2970000"/>
                  </a:lnTo>
                  <a:lnTo>
                    <a:pt x="0" y="297000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82228" cy="2998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22920" y="2588230"/>
            <a:ext cx="7131377" cy="6437919"/>
            <a:chOff x="0" y="57150"/>
            <a:chExt cx="9508503" cy="858388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57150"/>
              <a:ext cx="9508503" cy="1332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33"/>
                </a:lnSpc>
              </a:pPr>
              <a:r>
                <a:rPr lang="en-US" sz="7483" spc="-150" dirty="0">
                  <a:solidFill>
                    <a:srgbClr val="343434"/>
                  </a:solidFill>
                  <a:latin typeface="Poppins Bold"/>
                </a:rPr>
                <a:t>O que é?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664772"/>
              <a:ext cx="9508503" cy="6976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3366"/>
                </a:lnSpc>
                <a:buFont typeface="Wingdings"/>
                <a:buChar char="Ø"/>
              </a:pP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Live mensal para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atualizar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e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tirar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dúvidas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das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associadas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sobre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os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principais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temas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,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iniciativas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e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acontecimentos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envolvendo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a Abraceel</a:t>
              </a:r>
            </a:p>
            <a:p>
              <a:pPr marL="342900" indent="-342900">
                <a:lnSpc>
                  <a:spcPts val="3366"/>
                </a:lnSpc>
                <a:buFont typeface="Wingdings"/>
                <a:buChar char="Ø"/>
              </a:pPr>
              <a:endParaRPr lang="en-US" sz="2404" dirty="0">
                <a:solidFill>
                  <a:srgbClr val="343434"/>
                </a:solidFill>
                <a:latin typeface="Poppins"/>
              </a:endParaRPr>
            </a:p>
            <a:p>
              <a:pPr marL="342900" indent="-342900">
                <a:lnSpc>
                  <a:spcPts val="3366"/>
                </a:lnSpc>
                <a:buFont typeface="Wingdings"/>
                <a:buChar char="Ø"/>
              </a:pP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Informações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extraídas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principalmente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dos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relatórios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semanais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,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onde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é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possível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consultar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a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informação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completa</a:t>
              </a:r>
              <a:endParaRPr lang="en-US" sz="2404" dirty="0">
                <a:solidFill>
                  <a:srgbClr val="343434"/>
                </a:solidFill>
                <a:latin typeface="Poppins"/>
              </a:endParaRPr>
            </a:p>
            <a:p>
              <a:pPr marL="342900" indent="-342900">
                <a:lnSpc>
                  <a:spcPts val="3366"/>
                </a:lnSpc>
                <a:buFont typeface="Wingdings"/>
                <a:buChar char="Ø"/>
              </a:pPr>
              <a:endParaRPr lang="en-US" sz="2404" dirty="0">
                <a:solidFill>
                  <a:srgbClr val="343434"/>
                </a:solidFill>
                <a:latin typeface="Poppins"/>
              </a:endParaRPr>
            </a:p>
            <a:p>
              <a:pPr marL="342900" indent="-342900">
                <a:lnSpc>
                  <a:spcPts val="3366"/>
                </a:lnSpc>
                <a:buFont typeface="Wingdings"/>
                <a:buChar char="Ø"/>
              </a:pPr>
              <a:r>
                <a:rPr lang="en-US" sz="2404" b="1" dirty="0" err="1">
                  <a:solidFill>
                    <a:srgbClr val="343434"/>
                  </a:solidFill>
                  <a:latin typeface="Poppins"/>
                </a:rPr>
                <a:t>Importante</a:t>
              </a:r>
              <a:r>
                <a:rPr lang="en-US" sz="2404" b="1" dirty="0">
                  <a:solidFill>
                    <a:srgbClr val="343434"/>
                  </a:solidFill>
                  <a:latin typeface="Poppins"/>
                </a:rPr>
                <a:t>: 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live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informativa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,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sem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discussão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do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mérito</a:t>
              </a:r>
              <a:r>
                <a:rPr lang="en-US" sz="2404" dirty="0">
                  <a:solidFill>
                    <a:srgbClr val="343434"/>
                  </a:solidFill>
                  <a:latin typeface="Poppins"/>
                </a:rPr>
                <a:t> dos </a:t>
              </a:r>
              <a:r>
                <a:rPr lang="en-US" sz="2404" dirty="0" err="1">
                  <a:solidFill>
                    <a:srgbClr val="343434"/>
                  </a:solidFill>
                  <a:latin typeface="Poppins"/>
                </a:rPr>
                <a:t>temas</a:t>
              </a:r>
              <a:endParaRPr lang="en-US" sz="2404" dirty="0">
                <a:solidFill>
                  <a:srgbClr val="343434"/>
                </a:solidFill>
                <a:latin typeface="Poppins"/>
              </a:endParaRPr>
            </a:p>
            <a:p>
              <a:pPr>
                <a:lnSpc>
                  <a:spcPts val="3366"/>
                </a:lnSpc>
              </a:pPr>
              <a:endParaRPr lang="en-US" sz="2404" dirty="0">
                <a:solidFill>
                  <a:srgbClr val="343434"/>
                </a:solidFill>
                <a:latin typeface="Poppin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641545" y="582070"/>
            <a:ext cx="893261" cy="893261"/>
          </a:xfrm>
          <a:custGeom>
            <a:avLst/>
            <a:gdLst/>
            <a:ahLst/>
            <a:cxnLst/>
            <a:rect l="l" t="t" r="r" b="b"/>
            <a:pathLst>
              <a:path w="893261" h="893261">
                <a:moveTo>
                  <a:pt x="0" y="0"/>
                </a:moveTo>
                <a:lnTo>
                  <a:pt x="893261" y="0"/>
                </a:lnTo>
                <a:lnTo>
                  <a:pt x="893261" y="893260"/>
                </a:lnTo>
                <a:lnTo>
                  <a:pt x="0" y="893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Picture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9454609" y="2524432"/>
            <a:ext cx="6033560" cy="3393877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9238365" y="2369777"/>
            <a:ext cx="6444148" cy="5300312"/>
          </a:xfrm>
          <a:custGeom>
            <a:avLst/>
            <a:gdLst/>
            <a:ahLst/>
            <a:cxnLst/>
            <a:rect l="l" t="t" r="r" b="b"/>
            <a:pathLst>
              <a:path w="6444148" h="5300312">
                <a:moveTo>
                  <a:pt x="0" y="0"/>
                </a:moveTo>
                <a:lnTo>
                  <a:pt x="6444148" y="0"/>
                </a:lnTo>
                <a:lnTo>
                  <a:pt x="6444148" y="5300311"/>
                </a:lnTo>
                <a:lnTo>
                  <a:pt x="0" y="53003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>
            <a:off x="15793729" y="7939363"/>
            <a:ext cx="2034549" cy="2034549"/>
            <a:chOff x="0" y="0"/>
            <a:chExt cx="2712733" cy="27127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Freeform 19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0692" y="-124869"/>
            <a:ext cx="10564432" cy="10536738"/>
            <a:chOff x="0" y="0"/>
            <a:chExt cx="2908862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862" cy="2901236"/>
            </a:xfrm>
            <a:custGeom>
              <a:avLst/>
              <a:gdLst/>
              <a:ahLst/>
              <a:cxnLst/>
              <a:rect l="l" t="t" r="r" b="b"/>
              <a:pathLst>
                <a:path w="2908862" h="2901236">
                  <a:moveTo>
                    <a:pt x="0" y="0"/>
                  </a:moveTo>
                  <a:lnTo>
                    <a:pt x="2908862" y="0"/>
                  </a:lnTo>
                  <a:lnTo>
                    <a:pt x="2908862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908862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67798" y="7558709"/>
            <a:ext cx="6871494" cy="1130934"/>
            <a:chOff x="0" y="0"/>
            <a:chExt cx="3240498" cy="5333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40498" cy="533332"/>
            </a:xfrm>
            <a:custGeom>
              <a:avLst/>
              <a:gdLst/>
              <a:ahLst/>
              <a:cxnLst/>
              <a:rect l="l" t="t" r="r" b="b"/>
              <a:pathLst>
                <a:path w="3240498" h="533332">
                  <a:moveTo>
                    <a:pt x="0" y="0"/>
                  </a:moveTo>
                  <a:lnTo>
                    <a:pt x="3240498" y="0"/>
                  </a:lnTo>
                  <a:lnTo>
                    <a:pt x="3240498" y="533332"/>
                  </a:lnTo>
                  <a:lnTo>
                    <a:pt x="0" y="533332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3240498" cy="600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Poppins Heavy"/>
                </a:rPr>
                <a:t>PRÓXIMOS PASSOS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7798" y="-332233"/>
            <a:ext cx="6871494" cy="2901614"/>
            <a:chOff x="0" y="0"/>
            <a:chExt cx="3240498" cy="13683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40498" cy="1368360"/>
            </a:xfrm>
            <a:custGeom>
              <a:avLst/>
              <a:gdLst/>
              <a:ahLst/>
              <a:cxnLst/>
              <a:rect l="l" t="t" r="r" b="b"/>
              <a:pathLst>
                <a:path w="3240498" h="1368360">
                  <a:moveTo>
                    <a:pt x="0" y="0"/>
                  </a:moveTo>
                  <a:lnTo>
                    <a:pt x="3240498" y="0"/>
                  </a:lnTo>
                  <a:lnTo>
                    <a:pt x="3240498" y="1368360"/>
                  </a:lnTo>
                  <a:lnTo>
                    <a:pt x="0" y="136836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240498" cy="1435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67798" y="2705100"/>
            <a:ext cx="7072292" cy="4592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000" dirty="0" err="1">
                <a:solidFill>
                  <a:srgbClr val="343434"/>
                </a:solidFill>
                <a:latin typeface="Poppins"/>
              </a:rPr>
              <a:t>Reuniões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do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Fase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com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TozziniFreire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sobre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o novo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Estatuto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da CCEE</a:t>
            </a: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000" dirty="0" err="1">
                <a:solidFill>
                  <a:srgbClr val="343434"/>
                </a:solidFill>
                <a:latin typeface="Poppins"/>
              </a:rPr>
              <a:t>Reuniões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do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CAd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Abraceel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e com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os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representantes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das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associadas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sobre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o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Estatuto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Social e </a:t>
            </a:r>
            <a:r>
              <a:rPr lang="pt-BR" sz="2000" dirty="0">
                <a:solidFill>
                  <a:srgbClr val="343434"/>
                </a:solidFill>
                <a:latin typeface="Poppins"/>
              </a:rPr>
              <a:t>critério de escolha do candidato da categoria de comercialização</a:t>
            </a: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endParaRPr lang="pt-BR" sz="20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pt-BR" sz="2000" dirty="0">
                <a:solidFill>
                  <a:srgbClr val="343434"/>
                </a:solidFill>
                <a:latin typeface="Poppins"/>
              </a:rPr>
              <a:t>Assembleia Geral Extraordinária da CCEE aprova as alterações do Estatuto, em 23.05</a:t>
            </a: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endParaRPr lang="pt-BR" sz="20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pt-BR" sz="2000" dirty="0" err="1">
                <a:solidFill>
                  <a:srgbClr val="343434"/>
                </a:solidFill>
                <a:latin typeface="Poppins"/>
              </a:rPr>
              <a:t>CAd</a:t>
            </a:r>
            <a:r>
              <a:rPr lang="pt-BR" sz="2000" dirty="0">
                <a:solidFill>
                  <a:srgbClr val="343434"/>
                </a:solidFill>
                <a:latin typeface="Poppins"/>
              </a:rPr>
              <a:t> Abraceel definirá indicado ao novo </a:t>
            </a:r>
            <a:r>
              <a:rPr lang="pt-BR" sz="2000" dirty="0" err="1">
                <a:solidFill>
                  <a:srgbClr val="343434"/>
                </a:solidFill>
                <a:latin typeface="Poppins"/>
              </a:rPr>
              <a:t>CAd</a:t>
            </a:r>
            <a:r>
              <a:rPr lang="pt-BR" sz="2000" dirty="0">
                <a:solidFill>
                  <a:srgbClr val="343434"/>
                </a:solidFill>
                <a:latin typeface="Poppins"/>
              </a:rPr>
              <a:t> CCEE</a:t>
            </a:r>
            <a:endParaRPr lang="en-US" sz="2000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75667" y="494713"/>
            <a:ext cx="6453933" cy="1880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85"/>
              </a:lnSpc>
            </a:pPr>
            <a:r>
              <a:rPr lang="en-US" sz="7823" dirty="0" err="1">
                <a:solidFill>
                  <a:srgbClr val="FFFFFF"/>
                </a:solidFill>
                <a:latin typeface="Poppins Bold"/>
              </a:rPr>
              <a:t>Governança</a:t>
            </a:r>
            <a:r>
              <a:rPr lang="en-US" sz="7823" dirty="0">
                <a:solidFill>
                  <a:srgbClr val="FFFFFF"/>
                </a:solidFill>
                <a:latin typeface="Poppins Bold"/>
              </a:rPr>
              <a:t> CCEE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67798" y="8795343"/>
            <a:ext cx="6871494" cy="151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9443" lvl="1" indent="-229721">
              <a:lnSpc>
                <a:spcPts val="2979"/>
              </a:lnSpc>
              <a:buFont typeface="Arial"/>
              <a:buChar char="•"/>
            </a:pPr>
            <a:r>
              <a:rPr lang="en-US" sz="2000" dirty="0" err="1">
                <a:solidFill>
                  <a:srgbClr val="343434"/>
                </a:solidFill>
                <a:latin typeface="Poppins"/>
              </a:rPr>
              <a:t>Homologação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pela Aneel do novo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Estatuto</a:t>
            </a: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459443" lvl="1" indent="-229721">
              <a:lnSpc>
                <a:spcPts val="2979"/>
              </a:lnSpc>
              <a:buFont typeface="Arial"/>
              <a:buChar char="•"/>
            </a:pP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459443" lvl="1" indent="-229721">
              <a:lnSpc>
                <a:spcPts val="2979"/>
              </a:lnSpc>
              <a:buFont typeface="Arial"/>
              <a:buChar char="•"/>
            </a:pPr>
            <a:r>
              <a:rPr lang="en-US" sz="2000" dirty="0">
                <a:solidFill>
                  <a:srgbClr val="343434"/>
                </a:solidFill>
                <a:latin typeface="Poppins"/>
              </a:rPr>
              <a:t>Nova Assembleia para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eleição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dos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novos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conselheiros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da CCEE</a:t>
            </a:r>
          </a:p>
        </p:txBody>
      </p:sp>
      <p:pic>
        <p:nvPicPr>
          <p:cNvPr id="15" name="Imagem 14" descr="Tela de computador com foto de homem&#10;&#10;Descrição gerada automaticamente">
            <a:extLst>
              <a:ext uri="{FF2B5EF4-FFF2-40B4-BE49-F238E27FC236}">
                <a16:creationId xmlns:a16="http://schemas.microsoft.com/office/drawing/2014/main" id="{7271EE5E-7A03-023A-2BE9-9986AC493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353" y="1047881"/>
            <a:ext cx="6504070" cy="3000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9C91A26-A826-4CD6-092B-4259FDB3D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567" y="4797622"/>
            <a:ext cx="6564856" cy="3541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0692" y="-124869"/>
            <a:ext cx="10564432" cy="10536738"/>
            <a:chOff x="0" y="0"/>
            <a:chExt cx="2908862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862" cy="2901236"/>
            </a:xfrm>
            <a:custGeom>
              <a:avLst/>
              <a:gdLst/>
              <a:ahLst/>
              <a:cxnLst/>
              <a:rect l="l" t="t" r="r" b="b"/>
              <a:pathLst>
                <a:path w="2908862" h="2901236">
                  <a:moveTo>
                    <a:pt x="0" y="0"/>
                  </a:moveTo>
                  <a:lnTo>
                    <a:pt x="2908862" y="0"/>
                  </a:lnTo>
                  <a:lnTo>
                    <a:pt x="2908862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908862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5005" y="7547351"/>
            <a:ext cx="6871494" cy="1130934"/>
            <a:chOff x="0" y="0"/>
            <a:chExt cx="3240498" cy="5333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40498" cy="533332"/>
            </a:xfrm>
            <a:custGeom>
              <a:avLst/>
              <a:gdLst/>
              <a:ahLst/>
              <a:cxnLst/>
              <a:rect l="l" t="t" r="r" b="b"/>
              <a:pathLst>
                <a:path w="3240498" h="533332">
                  <a:moveTo>
                    <a:pt x="0" y="0"/>
                  </a:moveTo>
                  <a:lnTo>
                    <a:pt x="3240498" y="0"/>
                  </a:lnTo>
                  <a:lnTo>
                    <a:pt x="3240498" y="533332"/>
                  </a:lnTo>
                  <a:lnTo>
                    <a:pt x="0" y="533332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3240498" cy="600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Poppins Heavy"/>
                </a:rPr>
                <a:t>PRÓXIMOS PASSOS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7798" y="-332233"/>
            <a:ext cx="6871494" cy="3117857"/>
            <a:chOff x="0" y="0"/>
            <a:chExt cx="3240498" cy="14703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40498" cy="1470337"/>
            </a:xfrm>
            <a:custGeom>
              <a:avLst/>
              <a:gdLst/>
              <a:ahLst/>
              <a:cxnLst/>
              <a:rect l="l" t="t" r="r" b="b"/>
              <a:pathLst>
                <a:path w="3240498" h="1470337">
                  <a:moveTo>
                    <a:pt x="0" y="0"/>
                  </a:moveTo>
                  <a:lnTo>
                    <a:pt x="3240498" y="0"/>
                  </a:lnTo>
                  <a:lnTo>
                    <a:pt x="3240498" y="1470337"/>
                  </a:lnTo>
                  <a:lnTo>
                    <a:pt x="0" y="1470337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240498" cy="1537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68909" y="3030594"/>
            <a:ext cx="7432362" cy="4207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000" dirty="0" err="1">
                <a:solidFill>
                  <a:srgbClr val="343434"/>
                </a:solidFill>
                <a:latin typeface="Poppins"/>
              </a:rPr>
              <a:t>Cpamp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promove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Workshop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em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SP e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abre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CP com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recomendações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para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alterações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nos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modelos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para 2025</a:t>
            </a: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000" dirty="0">
                <a:solidFill>
                  <a:srgbClr val="343434"/>
                </a:solidFill>
                <a:latin typeface="Poppins"/>
              </a:rPr>
              <a:t>GT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discute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propostas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da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Cpamp</a:t>
            </a: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000" dirty="0" err="1">
                <a:solidFill>
                  <a:srgbClr val="343434"/>
                </a:solidFill>
                <a:latin typeface="Poppins"/>
              </a:rPr>
              <a:t>Envio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de carta à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Cpamp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solicitando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estudos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com o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Dessem</a:t>
            </a: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endParaRPr lang="en-US" sz="20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000" dirty="0" err="1">
                <a:solidFill>
                  <a:srgbClr val="343434"/>
                </a:solidFill>
                <a:latin typeface="Poppins"/>
              </a:rPr>
              <a:t>Formulário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enviado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aos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associados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para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mapeamento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do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posicionemento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,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respostas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até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29.05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44794" y="338966"/>
            <a:ext cx="6331917" cy="2781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5"/>
              </a:lnSpc>
            </a:pPr>
            <a:r>
              <a:rPr lang="en-US" sz="6052" dirty="0" err="1">
                <a:solidFill>
                  <a:srgbClr val="FFFFFF"/>
                </a:solidFill>
                <a:latin typeface="Poppins Bold"/>
              </a:rPr>
              <a:t>Governança</a:t>
            </a:r>
            <a:r>
              <a:rPr lang="en-US" sz="6052" dirty="0">
                <a:solidFill>
                  <a:srgbClr val="FFFFFF"/>
                </a:solidFill>
                <a:latin typeface="Poppins Bold"/>
              </a:rPr>
              <a:t> </a:t>
            </a:r>
            <a:r>
              <a:rPr lang="en-US" sz="6052" dirty="0" err="1">
                <a:solidFill>
                  <a:srgbClr val="FFFFFF"/>
                </a:solidFill>
                <a:latin typeface="Poppins Bold"/>
              </a:rPr>
              <a:t>na</a:t>
            </a:r>
            <a:r>
              <a:rPr lang="en-US" sz="6052" dirty="0">
                <a:solidFill>
                  <a:srgbClr val="FFFFFF"/>
                </a:solidFill>
                <a:latin typeface="Poppins Bold"/>
              </a:rPr>
              <a:t> </a:t>
            </a:r>
            <a:r>
              <a:rPr lang="en-US" sz="6052" dirty="0" err="1">
                <a:solidFill>
                  <a:srgbClr val="FFFFFF"/>
                </a:solidFill>
                <a:latin typeface="Poppins Bold"/>
              </a:rPr>
              <a:t>formação</a:t>
            </a:r>
            <a:r>
              <a:rPr lang="en-US" sz="6052" dirty="0">
                <a:solidFill>
                  <a:srgbClr val="FFFFFF"/>
                </a:solidFill>
                <a:latin typeface="Poppins Bold"/>
              </a:rPr>
              <a:t> de </a:t>
            </a:r>
            <a:r>
              <a:rPr lang="en-US" sz="6052" dirty="0" err="1">
                <a:solidFill>
                  <a:srgbClr val="FFFFFF"/>
                </a:solidFill>
                <a:latin typeface="Poppins Bold"/>
              </a:rPr>
              <a:t>preços</a:t>
            </a:r>
            <a:endParaRPr lang="en-US" sz="6052" dirty="0">
              <a:solidFill>
                <a:srgbClr val="FFFFFF"/>
              </a:solidFill>
              <a:latin typeface="Poppins Bold"/>
            </a:endParaRPr>
          </a:p>
          <a:p>
            <a:pPr algn="ctr">
              <a:lnSpc>
                <a:spcPts val="5325"/>
              </a:lnSpc>
            </a:pPr>
            <a:endParaRPr lang="en-US" sz="6052" spc="-169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744794" y="9125384"/>
            <a:ext cx="6871494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9443" lvl="1" indent="-229721">
              <a:lnSpc>
                <a:spcPts val="2979"/>
              </a:lnSpc>
              <a:buFont typeface="Arial"/>
              <a:buChar char="•"/>
            </a:pPr>
            <a:r>
              <a:rPr lang="en-US" sz="2000" dirty="0" err="1">
                <a:solidFill>
                  <a:srgbClr val="343434"/>
                </a:solidFill>
                <a:latin typeface="Poppins"/>
              </a:rPr>
              <a:t>Reunião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do GT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em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04.06 para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discutir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a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contribuição</a:t>
            </a:r>
            <a:r>
              <a:rPr lang="en-US" sz="2000" dirty="0">
                <a:solidFill>
                  <a:srgbClr val="343434"/>
                </a:solidFill>
                <a:latin typeface="Poppins"/>
              </a:rPr>
              <a:t> da </a:t>
            </a:r>
            <a:r>
              <a:rPr lang="en-US" sz="2000" dirty="0" err="1">
                <a:solidFill>
                  <a:srgbClr val="343434"/>
                </a:solidFill>
                <a:latin typeface="Poppins"/>
              </a:rPr>
              <a:t>Abraceel</a:t>
            </a:r>
            <a:endParaRPr lang="en-US" sz="2000" dirty="0">
              <a:solidFill>
                <a:srgbClr val="343434"/>
              </a:solidFill>
              <a:latin typeface="Poppins"/>
            </a:endParaRPr>
          </a:p>
        </p:txBody>
      </p:sp>
      <p:pic>
        <p:nvPicPr>
          <p:cNvPr id="12" name="Imagem 11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6F0096D5-769F-A065-459A-98F33EF2F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24" y="3238500"/>
            <a:ext cx="6871494" cy="3221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0692" y="-124869"/>
            <a:ext cx="10564432" cy="10536738"/>
            <a:chOff x="0" y="0"/>
            <a:chExt cx="2908862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862" cy="2901236"/>
            </a:xfrm>
            <a:custGeom>
              <a:avLst/>
              <a:gdLst/>
              <a:ahLst/>
              <a:cxnLst/>
              <a:rect l="l" t="t" r="r" b="b"/>
              <a:pathLst>
                <a:path w="2908862" h="2901236">
                  <a:moveTo>
                    <a:pt x="0" y="0"/>
                  </a:moveTo>
                  <a:lnTo>
                    <a:pt x="2908862" y="0"/>
                  </a:lnTo>
                  <a:lnTo>
                    <a:pt x="2908862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908862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4549" y="7250576"/>
            <a:ext cx="6871494" cy="1272319"/>
            <a:chOff x="0" y="-66675"/>
            <a:chExt cx="3240498" cy="6000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40498" cy="533332"/>
            </a:xfrm>
            <a:custGeom>
              <a:avLst/>
              <a:gdLst/>
              <a:ahLst/>
              <a:cxnLst/>
              <a:rect l="l" t="t" r="r" b="b"/>
              <a:pathLst>
                <a:path w="3240498" h="533332">
                  <a:moveTo>
                    <a:pt x="0" y="0"/>
                  </a:moveTo>
                  <a:lnTo>
                    <a:pt x="3240498" y="0"/>
                  </a:lnTo>
                  <a:lnTo>
                    <a:pt x="3240498" y="533332"/>
                  </a:lnTo>
                  <a:lnTo>
                    <a:pt x="0" y="533332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3240498" cy="600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FFFFFF"/>
                  </a:solidFill>
                  <a:latin typeface="Poppins Heavy"/>
                </a:rPr>
                <a:t>PRÓXIMOS PASSOS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7798" y="-332233"/>
            <a:ext cx="6871494" cy="2376452"/>
            <a:chOff x="0" y="0"/>
            <a:chExt cx="3240498" cy="11207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40498" cy="1120701"/>
            </a:xfrm>
            <a:custGeom>
              <a:avLst/>
              <a:gdLst/>
              <a:ahLst/>
              <a:cxnLst/>
              <a:rect l="l" t="t" r="r" b="b"/>
              <a:pathLst>
                <a:path w="3240498" h="1120701">
                  <a:moveTo>
                    <a:pt x="0" y="0"/>
                  </a:moveTo>
                  <a:lnTo>
                    <a:pt x="3240498" y="0"/>
                  </a:lnTo>
                  <a:lnTo>
                    <a:pt x="3240498" y="1120701"/>
                  </a:lnTo>
                  <a:lnTo>
                    <a:pt x="0" y="1120701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240498" cy="1187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737250" y="1213415"/>
            <a:ext cx="6330814" cy="7059495"/>
          </a:xfrm>
          <a:custGeom>
            <a:avLst/>
            <a:gdLst/>
            <a:ahLst/>
            <a:cxnLst/>
            <a:rect l="l" t="t" r="r" b="b"/>
            <a:pathLst>
              <a:path w="6330814" h="7059495">
                <a:moveTo>
                  <a:pt x="0" y="0"/>
                </a:moveTo>
                <a:lnTo>
                  <a:pt x="6330814" y="0"/>
                </a:lnTo>
                <a:lnTo>
                  <a:pt x="6330814" y="7059496"/>
                </a:lnTo>
                <a:lnTo>
                  <a:pt x="0" y="7059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180" r="-461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467798" y="2417490"/>
            <a:ext cx="6871494" cy="3452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Reunião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com a Casa Civil</a:t>
            </a: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Reunião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no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DEInfra</a:t>
            </a: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Reunião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Associações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com o </a:t>
            </a:r>
            <a:r>
              <a:rPr lang="pt-BR" sz="2400" dirty="0">
                <a:solidFill>
                  <a:srgbClr val="343434"/>
                </a:solidFill>
                <a:latin typeface="Poppins"/>
              </a:rPr>
              <a:t>Vice-Presidente da República Alckmin</a:t>
            </a: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endParaRPr lang="pt-BR" sz="24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pt-BR" sz="2400" dirty="0">
                <a:solidFill>
                  <a:srgbClr val="343434"/>
                </a:solidFill>
                <a:latin typeface="Poppins"/>
              </a:rPr>
              <a:t>Estudo sobre alocação/pagamento dos subsídios nos ambientes livre e regulado</a:t>
            </a:r>
            <a:endParaRPr lang="en-US" sz="2400" dirty="0">
              <a:latin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78184" y="830533"/>
            <a:ext cx="7265136" cy="91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0"/>
              </a:lnSpc>
            </a:pPr>
            <a:r>
              <a:rPr lang="en-US" sz="6944" spc="-194">
                <a:solidFill>
                  <a:srgbClr val="FFFFFF"/>
                </a:solidFill>
                <a:latin typeface="Poppins Bold"/>
              </a:rPr>
              <a:t>Subsídios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4549" y="8872984"/>
            <a:ext cx="6871494" cy="759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Finalização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do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estudo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produzir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material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informativo</a:t>
            </a:r>
            <a:endParaRPr lang="en-US" sz="2400" dirty="0">
              <a:latin typeface="Poppi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0692" y="-124869"/>
            <a:ext cx="10564432" cy="10536738"/>
            <a:chOff x="0" y="0"/>
            <a:chExt cx="2908862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862" cy="2901236"/>
            </a:xfrm>
            <a:custGeom>
              <a:avLst/>
              <a:gdLst/>
              <a:ahLst/>
              <a:cxnLst/>
              <a:rect l="l" t="t" r="r" b="b"/>
              <a:pathLst>
                <a:path w="2908862" h="2901236">
                  <a:moveTo>
                    <a:pt x="0" y="0"/>
                  </a:moveTo>
                  <a:lnTo>
                    <a:pt x="2908862" y="0"/>
                  </a:lnTo>
                  <a:lnTo>
                    <a:pt x="2908862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908862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3679" y="7747821"/>
            <a:ext cx="6871494" cy="1272319"/>
            <a:chOff x="0" y="-66675"/>
            <a:chExt cx="3240498" cy="6000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40498" cy="533332"/>
            </a:xfrm>
            <a:custGeom>
              <a:avLst/>
              <a:gdLst/>
              <a:ahLst/>
              <a:cxnLst/>
              <a:rect l="l" t="t" r="r" b="b"/>
              <a:pathLst>
                <a:path w="3240498" h="533332">
                  <a:moveTo>
                    <a:pt x="0" y="0"/>
                  </a:moveTo>
                  <a:lnTo>
                    <a:pt x="3240498" y="0"/>
                  </a:lnTo>
                  <a:lnTo>
                    <a:pt x="3240498" y="533332"/>
                  </a:lnTo>
                  <a:lnTo>
                    <a:pt x="0" y="533332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3240498" cy="600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dirty="0">
                  <a:solidFill>
                    <a:srgbClr val="FFFFFF"/>
                  </a:solidFill>
                  <a:latin typeface="Poppins Heavy"/>
                </a:rPr>
                <a:t>PRÓXIMOS PASSOS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7798" y="-332233"/>
            <a:ext cx="6871494" cy="2376452"/>
            <a:chOff x="0" y="0"/>
            <a:chExt cx="3240498" cy="11207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40498" cy="1120701"/>
            </a:xfrm>
            <a:custGeom>
              <a:avLst/>
              <a:gdLst/>
              <a:ahLst/>
              <a:cxnLst/>
              <a:rect l="l" t="t" r="r" b="b"/>
              <a:pathLst>
                <a:path w="3240498" h="1120701">
                  <a:moveTo>
                    <a:pt x="0" y="0"/>
                  </a:moveTo>
                  <a:lnTo>
                    <a:pt x="3240498" y="0"/>
                  </a:lnTo>
                  <a:lnTo>
                    <a:pt x="3240498" y="1120701"/>
                  </a:lnTo>
                  <a:lnTo>
                    <a:pt x="0" y="1120701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240498" cy="1187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78184" y="830533"/>
            <a:ext cx="7265136" cy="168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0"/>
              </a:lnSpc>
            </a:pPr>
            <a:r>
              <a:rPr lang="en-US" sz="6944" spc="-194" dirty="0" err="1">
                <a:solidFill>
                  <a:srgbClr val="FFFFFF"/>
                </a:solidFill>
                <a:latin typeface="Poppins Bold"/>
              </a:rPr>
              <a:t>Gás</a:t>
            </a:r>
            <a:r>
              <a:rPr lang="en-US" sz="6944" spc="-194" dirty="0">
                <a:solidFill>
                  <a:srgbClr val="FFFFFF"/>
                </a:solidFill>
                <a:latin typeface="Poppins Bold"/>
              </a:rPr>
              <a:t> Natural</a:t>
            </a:r>
          </a:p>
          <a:p>
            <a:pPr algn="ctr">
              <a:lnSpc>
                <a:spcPts val="6110"/>
              </a:lnSpc>
            </a:pPr>
            <a:endParaRPr lang="en-US" sz="6944" spc="-194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DE6C1412-275E-0FF3-4A2D-7729B388A6DC}"/>
              </a:ext>
            </a:extLst>
          </p:cNvPr>
          <p:cNvSpPr txBox="1"/>
          <p:nvPr/>
        </p:nvSpPr>
        <p:spPr>
          <a:xfrm>
            <a:off x="1451876" y="2289189"/>
            <a:ext cx="7463524" cy="5376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2621" lvl="1" indent="-342900">
              <a:lnSpc>
                <a:spcPts val="29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43434"/>
                </a:solidFill>
                <a:latin typeface="Poppins"/>
              </a:rPr>
              <a:t>ANP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aprova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AIR de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acesso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às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infraestruturas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essenciais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para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abertura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de CP</a:t>
            </a:r>
          </a:p>
          <a:p>
            <a:pPr marL="572621" lvl="1" indent="-342900">
              <a:lnSpc>
                <a:spcPts val="2979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572621" lvl="1" indent="-342900">
              <a:lnSpc>
                <a:spcPts val="2979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43434"/>
                </a:solidFill>
                <a:latin typeface="Poppins"/>
              </a:rPr>
              <a:t>Com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apoio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da Abraceel,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Fórum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do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Gás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contribui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em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CP MME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sobre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transição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energética</a:t>
            </a: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572621" lvl="1" indent="-342900">
              <a:lnSpc>
                <a:spcPts val="2979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572621" lvl="1" indent="-342900">
              <a:lnSpc>
                <a:spcPts val="29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CdU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pede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transparência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e dados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atualizados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conta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regulatória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das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transportadoras</a:t>
            </a: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572621" lvl="1" indent="-342900">
              <a:lnSpc>
                <a:spcPts val="2979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572621" lvl="1" indent="-342900">
              <a:lnSpc>
                <a:spcPts val="2979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Reunião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com ANP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sobre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avanços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da agenda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regulatória</a:t>
            </a:r>
            <a:endParaRPr lang="en-US" sz="2400" dirty="0">
              <a:solidFill>
                <a:srgbClr val="343434"/>
              </a:solidFill>
              <a:latin typeface="Poppins"/>
            </a:endParaRPr>
          </a:p>
          <a:p>
            <a:pPr marL="572621" lvl="1" indent="-342900">
              <a:lnSpc>
                <a:spcPts val="2979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7F27C73-8739-B133-0539-D34F30169511}"/>
              </a:ext>
            </a:extLst>
          </p:cNvPr>
          <p:cNvSpPr txBox="1"/>
          <p:nvPr/>
        </p:nvSpPr>
        <p:spPr>
          <a:xfrm>
            <a:off x="1433679" y="9129345"/>
            <a:ext cx="7265136" cy="1236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en-US" sz="2400" dirty="0" err="1">
                <a:solidFill>
                  <a:srgbClr val="343434"/>
                </a:solidFill>
                <a:latin typeface="Poppins"/>
              </a:rPr>
              <a:t>Continuidade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da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execução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do plano de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trabalho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via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Fórum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do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Gás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e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Conselho</a:t>
            </a:r>
            <a:r>
              <a:rPr lang="en-US" sz="2400" dirty="0">
                <a:solidFill>
                  <a:srgbClr val="343434"/>
                </a:solidFill>
                <a:latin typeface="Poppins"/>
              </a:rPr>
              <a:t> de  </a:t>
            </a:r>
            <a:r>
              <a:rPr lang="en-US" sz="2400" dirty="0" err="1">
                <a:solidFill>
                  <a:srgbClr val="343434"/>
                </a:solidFill>
                <a:latin typeface="Poppins"/>
              </a:rPr>
              <a:t>Carregadores</a:t>
            </a:r>
            <a:endParaRPr lang="en-US" sz="2400" dirty="0">
              <a:solidFill>
                <a:srgbClr val="343434"/>
              </a:solidFill>
              <a:latin typeface="Poppins"/>
            </a:endParaRPr>
          </a:p>
        </p:txBody>
      </p:sp>
      <p:pic>
        <p:nvPicPr>
          <p:cNvPr id="15" name="Imagem 14" descr="Tela de celular com foto de pessoas&#10;&#10;Descrição gerada automaticamente com confiança média">
            <a:extLst>
              <a:ext uri="{FF2B5EF4-FFF2-40B4-BE49-F238E27FC236}">
                <a16:creationId xmlns:a16="http://schemas.microsoft.com/office/drawing/2014/main" id="{DA52536B-36CE-1B6A-034C-3BE8159E2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3162300"/>
            <a:ext cx="6805767" cy="3036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0692" y="-124869"/>
            <a:ext cx="10564432" cy="10536738"/>
            <a:chOff x="0" y="0"/>
            <a:chExt cx="2908862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862" cy="2901236"/>
            </a:xfrm>
            <a:custGeom>
              <a:avLst/>
              <a:gdLst/>
              <a:ahLst/>
              <a:cxnLst/>
              <a:rect l="l" t="t" r="r" b="b"/>
              <a:pathLst>
                <a:path w="2908862" h="2901236">
                  <a:moveTo>
                    <a:pt x="0" y="0"/>
                  </a:moveTo>
                  <a:lnTo>
                    <a:pt x="2908862" y="0"/>
                  </a:lnTo>
                  <a:lnTo>
                    <a:pt x="2908862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908862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7798" y="-332233"/>
            <a:ext cx="6871494" cy="2376452"/>
            <a:chOff x="0" y="0"/>
            <a:chExt cx="3240498" cy="11207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40498" cy="1120701"/>
            </a:xfrm>
            <a:custGeom>
              <a:avLst/>
              <a:gdLst/>
              <a:ahLst/>
              <a:cxnLst/>
              <a:rect l="l" t="t" r="r" b="b"/>
              <a:pathLst>
                <a:path w="3240498" h="1120701">
                  <a:moveTo>
                    <a:pt x="0" y="0"/>
                  </a:moveTo>
                  <a:lnTo>
                    <a:pt x="3240498" y="0"/>
                  </a:lnTo>
                  <a:lnTo>
                    <a:pt x="3240498" y="1120701"/>
                  </a:lnTo>
                  <a:lnTo>
                    <a:pt x="0" y="1120701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3240498" cy="1187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78184" y="830533"/>
            <a:ext cx="7265136" cy="168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0"/>
              </a:lnSpc>
            </a:pPr>
            <a:r>
              <a:rPr lang="en-US" sz="6944" spc="-194" dirty="0">
                <a:solidFill>
                  <a:srgbClr val="FFFFFF"/>
                </a:solidFill>
                <a:latin typeface="Poppins Bold"/>
              </a:rPr>
              <a:t>Outros </a:t>
            </a:r>
            <a:r>
              <a:rPr lang="en-US" sz="6944" spc="-194" dirty="0" err="1">
                <a:solidFill>
                  <a:srgbClr val="FFFFFF"/>
                </a:solidFill>
                <a:latin typeface="Poppins Bold"/>
              </a:rPr>
              <a:t>temas</a:t>
            </a:r>
            <a:endParaRPr lang="en-US" sz="6944" spc="-194" dirty="0">
              <a:solidFill>
                <a:srgbClr val="FFFFFF"/>
              </a:solidFill>
              <a:latin typeface="Poppins Bold"/>
            </a:endParaRPr>
          </a:p>
          <a:p>
            <a:pPr algn="ctr">
              <a:lnSpc>
                <a:spcPts val="6110"/>
              </a:lnSpc>
            </a:pPr>
            <a:endParaRPr lang="en-US" sz="6944" spc="-194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7170BE5-113C-F159-2B3C-9988FD828A3A}"/>
              </a:ext>
            </a:extLst>
          </p:cNvPr>
          <p:cNvSpPr txBox="1"/>
          <p:nvPr/>
        </p:nvSpPr>
        <p:spPr>
          <a:xfrm>
            <a:off x="1467798" y="2452713"/>
            <a:ext cx="77319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343434"/>
                </a:solidFill>
                <a:latin typeface="Poppins"/>
              </a:rPr>
              <a:t>CNPE define diretrizes para valoração dos custos e benefícios da MMGD, acatando pleitos da </a:t>
            </a:r>
            <a:r>
              <a:rPr lang="pt-BR" sz="2400" dirty="0" err="1">
                <a:solidFill>
                  <a:srgbClr val="343434"/>
                </a:solidFill>
                <a:latin typeface="Poppins"/>
              </a:rPr>
              <a:t>Abraceel</a:t>
            </a:r>
            <a:r>
              <a:rPr lang="pt-BR" sz="2400" dirty="0">
                <a:solidFill>
                  <a:srgbClr val="343434"/>
                </a:solidFill>
                <a:latin typeface="Poppins"/>
              </a:rPr>
              <a:t> na CP MME de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343434"/>
              </a:solidFill>
              <a:latin typeface="Poppi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343434"/>
                </a:solidFill>
                <a:latin typeface="Poppins"/>
              </a:rPr>
              <a:t>MME divulga acordo com o Paraguai que permite venda de excedente de Itaipu no mercado livre a partir de 2027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0621AB9-8468-BEC2-90EB-FFF6CD5E0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400" y="1408486"/>
            <a:ext cx="6763556" cy="368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25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05624" y="-124869"/>
            <a:ext cx="9089063" cy="10536738"/>
            <a:chOff x="0" y="0"/>
            <a:chExt cx="2502627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2627" cy="2901236"/>
            </a:xfrm>
            <a:custGeom>
              <a:avLst/>
              <a:gdLst/>
              <a:ahLst/>
              <a:cxnLst/>
              <a:rect l="l" t="t" r="r" b="b"/>
              <a:pathLst>
                <a:path w="2502627" h="2901236">
                  <a:moveTo>
                    <a:pt x="0" y="0"/>
                  </a:moveTo>
                  <a:lnTo>
                    <a:pt x="2502627" y="0"/>
                  </a:lnTo>
                  <a:lnTo>
                    <a:pt x="2502627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02627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74229" y="1424102"/>
            <a:ext cx="1325747" cy="1325747"/>
          </a:xfrm>
          <a:custGeom>
            <a:avLst/>
            <a:gdLst/>
            <a:ahLst/>
            <a:cxnLst/>
            <a:rect l="l" t="t" r="r" b="b"/>
            <a:pathLst>
              <a:path w="1325747" h="1325747">
                <a:moveTo>
                  <a:pt x="0" y="0"/>
                </a:moveTo>
                <a:lnTo>
                  <a:pt x="1325747" y="0"/>
                </a:lnTo>
                <a:lnTo>
                  <a:pt x="1325747" y="1325747"/>
                </a:lnTo>
                <a:lnTo>
                  <a:pt x="0" y="1325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28700" y="7476727"/>
            <a:ext cx="8014042" cy="190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4"/>
              </a:lnSpc>
            </a:pPr>
            <a:r>
              <a:rPr lang="en-US" sz="7483" dirty="0">
                <a:solidFill>
                  <a:srgbClr val="004AAD"/>
                </a:solidFill>
                <a:latin typeface="Poppins Bold"/>
              </a:rPr>
              <a:t>VP </a:t>
            </a:r>
            <a:r>
              <a:rPr lang="en-US" sz="7483" dirty="0" err="1">
                <a:solidFill>
                  <a:srgbClr val="004AAD"/>
                </a:solidFill>
                <a:latin typeface="Poppins Bold"/>
              </a:rPr>
              <a:t>Estratégia</a:t>
            </a:r>
            <a:r>
              <a:rPr lang="en-US" sz="7483" dirty="0">
                <a:solidFill>
                  <a:srgbClr val="004AAD"/>
                </a:solidFill>
                <a:latin typeface="Poppins Bold"/>
              </a:rPr>
              <a:t> e </a:t>
            </a:r>
            <a:r>
              <a:rPr lang="en-US" sz="7483" dirty="0" err="1">
                <a:solidFill>
                  <a:srgbClr val="004AAD"/>
                </a:solidFill>
                <a:latin typeface="Poppins Bold"/>
              </a:rPr>
              <a:t>Comunicação</a:t>
            </a:r>
            <a:endParaRPr lang="en-US" sz="7483" dirty="0">
              <a:solidFill>
                <a:srgbClr val="004AAD"/>
              </a:solidFill>
              <a:latin typeface="Poppins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5856025" y="8042049"/>
            <a:ext cx="2034549" cy="2034549"/>
            <a:chOff x="0" y="0"/>
            <a:chExt cx="2712733" cy="27127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1429" y="-124869"/>
            <a:ext cx="9382740" cy="4760080"/>
            <a:chOff x="0" y="0"/>
            <a:chExt cx="2583489" cy="13106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83489" cy="1310663"/>
            </a:xfrm>
            <a:custGeom>
              <a:avLst/>
              <a:gdLst/>
              <a:ahLst/>
              <a:cxnLst/>
              <a:rect l="l" t="t" r="r" b="b"/>
              <a:pathLst>
                <a:path w="2583489" h="1310663">
                  <a:moveTo>
                    <a:pt x="0" y="0"/>
                  </a:moveTo>
                  <a:lnTo>
                    <a:pt x="2583489" y="0"/>
                  </a:lnTo>
                  <a:lnTo>
                    <a:pt x="2583489" y="1310663"/>
                  </a:lnTo>
                  <a:lnTo>
                    <a:pt x="0" y="1310663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83489" cy="1339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2400" y="4538313"/>
            <a:ext cx="8074661" cy="6052555"/>
            <a:chOff x="0" y="0"/>
            <a:chExt cx="10766214" cy="807007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5474" r="5474"/>
            <a:stretch>
              <a:fillRect/>
            </a:stretch>
          </p:blipFill>
          <p:spPr>
            <a:xfrm>
              <a:off x="0" y="0"/>
              <a:ext cx="10766214" cy="8070073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flipH="1">
            <a:off x="6796014" y="241931"/>
            <a:ext cx="2753175" cy="4114800"/>
          </a:xfrm>
          <a:custGeom>
            <a:avLst/>
            <a:gdLst/>
            <a:ahLst/>
            <a:cxnLst/>
            <a:rect l="l" t="t" r="r" b="b"/>
            <a:pathLst>
              <a:path w="2753175" h="4114800">
                <a:moveTo>
                  <a:pt x="2753175" y="0"/>
                </a:moveTo>
                <a:lnTo>
                  <a:pt x="0" y="0"/>
                </a:lnTo>
                <a:lnTo>
                  <a:pt x="0" y="4114800"/>
                </a:lnTo>
                <a:lnTo>
                  <a:pt x="2753175" y="4114800"/>
                </a:lnTo>
                <a:lnTo>
                  <a:pt x="275317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-533400" y="1943100"/>
            <a:ext cx="7850760" cy="1010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5"/>
              </a:lnSpc>
            </a:pPr>
            <a:r>
              <a:rPr lang="en-US" sz="7515" spc="-150" dirty="0">
                <a:solidFill>
                  <a:srgbClr val="343434"/>
                </a:solidFill>
                <a:latin typeface="Poppins Bold"/>
              </a:rPr>
              <a:t>E o  </a:t>
            </a:r>
            <a:r>
              <a:rPr lang="en-US" sz="7515" spc="-150" dirty="0" err="1">
                <a:solidFill>
                  <a:srgbClr val="343434"/>
                </a:solidFill>
                <a:latin typeface="Poppins Bold"/>
              </a:rPr>
              <a:t>Congresso</a:t>
            </a:r>
            <a:r>
              <a:rPr lang="en-US" sz="7515" spc="-150" dirty="0">
                <a:solidFill>
                  <a:srgbClr val="343434"/>
                </a:solidFill>
                <a:latin typeface="Poppins Bol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49189" y="571500"/>
            <a:ext cx="8434011" cy="9310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71" lvl="1" indent="-213986">
              <a:lnSpc>
                <a:spcPts val="2775"/>
              </a:lnSpc>
              <a:buFont typeface="Arial"/>
              <a:buChar char="•"/>
            </a:pPr>
            <a:r>
              <a:rPr lang="pt-BR" dirty="0">
                <a:solidFill>
                  <a:srgbClr val="343434"/>
                </a:solidFill>
                <a:latin typeface="Poppins"/>
              </a:rPr>
              <a:t>Abraceel lança estudo sobre janela de oportunidade da abertura do mercado para toda a indústria e comércio em 2026 em evento com autoridades do Congresso Nacional, Governo, Aneel e representantes da CNI, CNC, Sebrae e outros;</a:t>
            </a:r>
          </a:p>
          <a:p>
            <a:pPr marL="427971" lvl="1" indent="-213986">
              <a:lnSpc>
                <a:spcPts val="2775"/>
              </a:lnSpc>
              <a:buFont typeface="Arial"/>
              <a:buChar char="•"/>
            </a:pPr>
            <a:endParaRPr lang="pt-BR" dirty="0">
              <a:solidFill>
                <a:srgbClr val="343434"/>
              </a:solidFill>
              <a:latin typeface="Poppins"/>
            </a:endParaRPr>
          </a:p>
          <a:p>
            <a:pPr marL="427971" lvl="1" indent="-213986">
              <a:lnSpc>
                <a:spcPts val="2775"/>
              </a:lnSpc>
              <a:buFont typeface="Arial"/>
              <a:buChar char="•"/>
            </a:pPr>
            <a:r>
              <a:rPr lang="pt-BR" dirty="0">
                <a:solidFill>
                  <a:srgbClr val="343434"/>
                </a:solidFill>
                <a:latin typeface="Poppins"/>
              </a:rPr>
              <a:t>Deputado José Guimarães (PT-CE) apresenta PL 1956/2024 com teor da MP 1212, aumentando rumores sobre caducidade da medida;</a:t>
            </a:r>
          </a:p>
          <a:p>
            <a:pPr marL="213985" lvl="1">
              <a:lnSpc>
                <a:spcPts val="2775"/>
              </a:lnSpc>
            </a:pPr>
            <a:endParaRPr lang="pt-BR" dirty="0">
              <a:solidFill>
                <a:srgbClr val="343434"/>
              </a:solidFill>
              <a:latin typeface="Poppins"/>
            </a:endParaRPr>
          </a:p>
          <a:p>
            <a:pPr marL="427971" lvl="1" indent="-213986">
              <a:lnSpc>
                <a:spcPts val="2775"/>
              </a:lnSpc>
              <a:buFont typeface="Arial"/>
              <a:buChar char="•"/>
            </a:pPr>
            <a:r>
              <a:rPr lang="pt-BR" dirty="0">
                <a:solidFill>
                  <a:srgbClr val="343434"/>
                </a:solidFill>
                <a:latin typeface="Poppins"/>
              </a:rPr>
              <a:t>Ministro de Minas e Energia não comparece à Comissão de Minas e Energia da Câmara e o colegiado faz convocação para o comparecimento de Silveira em data a ser definida.</a:t>
            </a:r>
          </a:p>
          <a:p>
            <a:pPr marL="427971" lvl="1" indent="-213986">
              <a:lnSpc>
                <a:spcPts val="2775"/>
              </a:lnSpc>
              <a:buFont typeface="Arial"/>
              <a:buChar char="•"/>
            </a:pPr>
            <a:endParaRPr lang="pt-BR" dirty="0">
              <a:solidFill>
                <a:srgbClr val="343434"/>
              </a:solidFill>
              <a:latin typeface="Poppins"/>
            </a:endParaRPr>
          </a:p>
          <a:p>
            <a:pPr marL="427971" lvl="1" indent="-213986">
              <a:lnSpc>
                <a:spcPts val="2775"/>
              </a:lnSpc>
              <a:buFont typeface="Arial"/>
              <a:buChar char="•"/>
            </a:pPr>
            <a:r>
              <a:rPr lang="pt-BR" dirty="0">
                <a:solidFill>
                  <a:srgbClr val="343434"/>
                </a:solidFill>
                <a:latin typeface="Poppins"/>
              </a:rPr>
              <a:t> Ministro divulga artigo que trata da abertura de mercado e menciona envio de PL sobre o tema em agosto;</a:t>
            </a:r>
          </a:p>
          <a:p>
            <a:pPr marL="427971" lvl="1" indent="-213986">
              <a:lnSpc>
                <a:spcPts val="2775"/>
              </a:lnSpc>
              <a:buFont typeface="Arial"/>
              <a:buChar char="•"/>
            </a:pPr>
            <a:endParaRPr lang="pt-BR" dirty="0">
              <a:solidFill>
                <a:srgbClr val="343434"/>
              </a:solidFill>
              <a:latin typeface="Poppins"/>
            </a:endParaRPr>
          </a:p>
          <a:p>
            <a:pPr marL="427971" lvl="1" indent="-213986">
              <a:lnSpc>
                <a:spcPts val="2775"/>
              </a:lnSpc>
              <a:buFont typeface="Arial"/>
              <a:buChar char="•"/>
            </a:pPr>
            <a:r>
              <a:rPr lang="pt-BR" dirty="0">
                <a:solidFill>
                  <a:srgbClr val="343434"/>
                </a:solidFill>
                <a:latin typeface="Poppins"/>
              </a:rPr>
              <a:t>Lira define integrantes dos dois </a:t>
            </a:r>
            <a:r>
              <a:rPr lang="pt-BR" dirty="0" err="1">
                <a:solidFill>
                  <a:srgbClr val="343434"/>
                </a:solidFill>
                <a:latin typeface="Poppins"/>
              </a:rPr>
              <a:t>GTs</a:t>
            </a:r>
            <a:r>
              <a:rPr lang="pt-BR" dirty="0">
                <a:solidFill>
                  <a:srgbClr val="343434"/>
                </a:solidFill>
                <a:latin typeface="Poppins"/>
              </a:rPr>
              <a:t> que discutirão a Reforma Tributária, que terão prazo de 60 dias para conclusão dos trabalhos. Um GT analisará e debaterá o PLP 68/24 e o outro para tratar do PLP relativo ao Comitê Gestor e à distribuição da receita do IBS;</a:t>
            </a:r>
          </a:p>
          <a:p>
            <a:pPr marL="427971" lvl="1" indent="-213986">
              <a:lnSpc>
                <a:spcPts val="2775"/>
              </a:lnSpc>
              <a:buFont typeface="Arial"/>
              <a:buChar char="•"/>
            </a:pPr>
            <a:endParaRPr lang="pt-BR" dirty="0">
              <a:solidFill>
                <a:srgbClr val="343434"/>
              </a:solidFill>
              <a:latin typeface="Poppins"/>
            </a:endParaRPr>
          </a:p>
          <a:p>
            <a:pPr marL="427971" lvl="1" indent="-213986">
              <a:lnSpc>
                <a:spcPts val="2775"/>
              </a:lnSpc>
              <a:buFont typeface="Arial"/>
              <a:buChar char="•"/>
            </a:pPr>
            <a:r>
              <a:rPr lang="pt-BR" dirty="0">
                <a:solidFill>
                  <a:srgbClr val="343434"/>
                </a:solidFill>
                <a:latin typeface="Poppins"/>
              </a:rPr>
              <a:t>Abraceel se reúne com senador Weverton (PDT-MA), relator do PL da eólica offshore, e com o vice-presidente Alckmin para evitar o aumento de subsídios no setor de energia;</a:t>
            </a:r>
          </a:p>
          <a:p>
            <a:pPr marL="427971" lvl="1" indent="-213986">
              <a:lnSpc>
                <a:spcPts val="2775"/>
              </a:lnSpc>
              <a:buFont typeface="Arial"/>
              <a:buChar char="•"/>
            </a:pPr>
            <a:endParaRPr lang="en-US" dirty="0">
              <a:solidFill>
                <a:srgbClr val="343434"/>
              </a:solidFill>
              <a:latin typeface="Poppins"/>
            </a:endParaRPr>
          </a:p>
          <a:p>
            <a:pPr marL="427971" lvl="1" indent="-213986">
              <a:lnSpc>
                <a:spcPts val="2775"/>
              </a:lnSpc>
              <a:buFont typeface="Arial"/>
              <a:buChar char="•"/>
            </a:pPr>
            <a:r>
              <a:rPr lang="en-US" dirty="0">
                <a:solidFill>
                  <a:srgbClr val="343434"/>
                </a:solidFill>
                <a:latin typeface="Poppins"/>
              </a:rPr>
              <a:t>Abraceel se </a:t>
            </a:r>
            <a:r>
              <a:rPr lang="en-US" dirty="0" err="1">
                <a:solidFill>
                  <a:srgbClr val="343434"/>
                </a:solidFill>
                <a:latin typeface="Poppins"/>
              </a:rPr>
              <a:t>reúne</a:t>
            </a:r>
            <a:r>
              <a:rPr lang="en-US" dirty="0">
                <a:solidFill>
                  <a:srgbClr val="343434"/>
                </a:solidFill>
                <a:latin typeface="Poppins"/>
              </a:rPr>
              <a:t> com Casa Civil para debater a </a:t>
            </a:r>
            <a:r>
              <a:rPr lang="en-US" dirty="0" err="1">
                <a:solidFill>
                  <a:srgbClr val="343434"/>
                </a:solidFill>
                <a:latin typeface="Poppins"/>
              </a:rPr>
              <a:t>abertura</a:t>
            </a:r>
            <a:r>
              <a:rPr lang="en-US" dirty="0">
                <a:solidFill>
                  <a:srgbClr val="343434"/>
                </a:solidFill>
                <a:latin typeface="Poppins"/>
              </a:rPr>
              <a:t> de mercado para </a:t>
            </a:r>
            <a:r>
              <a:rPr lang="en-US" dirty="0" err="1">
                <a:solidFill>
                  <a:srgbClr val="343434"/>
                </a:solidFill>
                <a:latin typeface="Poppins"/>
              </a:rPr>
              <a:t>todos</a:t>
            </a:r>
            <a:r>
              <a:rPr lang="en-US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Poppins"/>
              </a:rPr>
              <a:t>os</a:t>
            </a:r>
            <a:r>
              <a:rPr lang="en-US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343434"/>
                </a:solidFill>
                <a:latin typeface="Poppins"/>
              </a:rPr>
              <a:t>consumidores</a:t>
            </a:r>
            <a:r>
              <a:rPr lang="en-US" dirty="0">
                <a:solidFill>
                  <a:srgbClr val="343434"/>
                </a:solidFill>
                <a:latin typeface="Poppins"/>
              </a:rPr>
              <a:t>.</a:t>
            </a:r>
            <a:endParaRPr lang="pt-BR" dirty="0">
              <a:solidFill>
                <a:srgbClr val="343434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9620" y="-743465"/>
            <a:ext cx="11646677" cy="11664292"/>
            <a:chOff x="0" y="0"/>
            <a:chExt cx="3206853" cy="32117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06853" cy="3211703"/>
            </a:xfrm>
            <a:custGeom>
              <a:avLst/>
              <a:gdLst/>
              <a:ahLst/>
              <a:cxnLst/>
              <a:rect l="l" t="t" r="r" b="b"/>
              <a:pathLst>
                <a:path w="3206853" h="3211703">
                  <a:moveTo>
                    <a:pt x="0" y="0"/>
                  </a:moveTo>
                  <a:lnTo>
                    <a:pt x="3206853" y="0"/>
                  </a:lnTo>
                  <a:lnTo>
                    <a:pt x="3206853" y="3211703"/>
                  </a:lnTo>
                  <a:lnTo>
                    <a:pt x="0" y="3211703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206853" cy="3240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Imagem 5" descr="Uma imagem contendo Código QR&#10;&#10;Descrição gerada automaticamente">
            <a:extLst>
              <a:ext uri="{FF2B5EF4-FFF2-40B4-BE49-F238E27FC236}">
                <a16:creationId xmlns:a16="http://schemas.microsoft.com/office/drawing/2014/main" id="{FEC90A4A-4F93-A70F-70BC-F595656C92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143753"/>
            <a:ext cx="14231471" cy="989561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795239"/>
            <a:ext cx="9105900" cy="101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65"/>
              </a:lnSpc>
            </a:pPr>
            <a:r>
              <a:rPr lang="pt-BR" sz="7515" spc="-150" dirty="0">
                <a:solidFill>
                  <a:srgbClr val="343434"/>
                </a:solidFill>
                <a:latin typeface="Poppins Bold"/>
              </a:rPr>
              <a:t>Abraceel na mídia</a:t>
            </a:r>
          </a:p>
        </p:txBody>
      </p:sp>
      <p:sp>
        <p:nvSpPr>
          <p:cNvPr id="7" name="TextBox 18"/>
          <p:cNvSpPr txBox="1"/>
          <p:nvPr/>
        </p:nvSpPr>
        <p:spPr>
          <a:xfrm>
            <a:off x="838200" y="2337224"/>
            <a:ext cx="7496400" cy="5760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pt-BR" sz="2400" dirty="0">
                <a:latin typeface="Poppins"/>
              </a:rPr>
              <a:t>Matéria na Folha de S. Paulo escancara o problema de concorrência sem isonomia na migração de consumidores para  o mercado livre de energia.</a:t>
            </a: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endParaRPr lang="pt-BR" sz="24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pt-BR" sz="2400" dirty="0">
                <a:latin typeface="Poppins"/>
              </a:rPr>
              <a:t>123 matérias com presença da Abraceel na média em abril. Em maio, 81 até agora.</a:t>
            </a:r>
            <a:endParaRPr lang="pt-BR" sz="24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endParaRPr lang="pt-BR" sz="24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pt-BR" sz="2400" dirty="0">
                <a:solidFill>
                  <a:srgbClr val="343434"/>
                </a:solidFill>
                <a:latin typeface="Poppins"/>
              </a:rPr>
              <a:t>CNN Brasil deu amplo destaque ao desenvolvimento e benefícios do mercado livre de energia, com presença da Abraceel em 5 matérias desde abril. </a:t>
            </a:r>
          </a:p>
          <a:p>
            <a:pPr marL="229721" lvl="1">
              <a:lnSpc>
                <a:spcPts val="2979"/>
              </a:lnSpc>
            </a:pPr>
            <a:endParaRPr lang="pt-BR" sz="2400" dirty="0">
              <a:solidFill>
                <a:srgbClr val="343434"/>
              </a:solidFill>
              <a:latin typeface="Poppins"/>
            </a:endParaRPr>
          </a:p>
          <a:p>
            <a:pPr marL="459442" lvl="1" indent="-229721">
              <a:lnSpc>
                <a:spcPts val="2979"/>
              </a:lnSpc>
              <a:buFont typeface="Arial"/>
              <a:buChar char="•"/>
            </a:pPr>
            <a:r>
              <a:rPr lang="pt-BR" sz="2400" dirty="0">
                <a:solidFill>
                  <a:srgbClr val="343434"/>
                </a:solidFill>
                <a:latin typeface="Poppins"/>
              </a:rPr>
              <a:t>Participação na revista setorial sobre energia do Valor Econômico.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943" y="312942"/>
            <a:ext cx="3600000" cy="635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60"/>
          <a:stretch/>
        </p:blipFill>
        <p:spPr>
          <a:xfrm>
            <a:off x="14020800" y="312943"/>
            <a:ext cx="3886200" cy="4373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453" y="4039724"/>
            <a:ext cx="5623000" cy="3162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300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9620" y="-743465"/>
            <a:ext cx="11646677" cy="11664292"/>
            <a:chOff x="0" y="0"/>
            <a:chExt cx="3206853" cy="32117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06853" cy="3211703"/>
            </a:xfrm>
            <a:custGeom>
              <a:avLst/>
              <a:gdLst/>
              <a:ahLst/>
              <a:cxnLst/>
              <a:rect l="l" t="t" r="r" b="b"/>
              <a:pathLst>
                <a:path w="3206853" h="3211703">
                  <a:moveTo>
                    <a:pt x="0" y="0"/>
                  </a:moveTo>
                  <a:lnTo>
                    <a:pt x="3206853" y="0"/>
                  </a:lnTo>
                  <a:lnTo>
                    <a:pt x="3206853" y="3211703"/>
                  </a:lnTo>
                  <a:lnTo>
                    <a:pt x="0" y="3211703"/>
                  </a:lnTo>
                  <a:close/>
                </a:path>
              </a:pathLst>
            </a:custGeom>
            <a:solidFill>
              <a:srgbClr val="D6D6D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206853" cy="3240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5316200" y="239642"/>
            <a:ext cx="2086561" cy="2043211"/>
          </a:xfrm>
          <a:custGeom>
            <a:avLst/>
            <a:gdLst/>
            <a:ahLst/>
            <a:cxnLst/>
            <a:rect l="l" t="t" r="r" b="b"/>
            <a:pathLst>
              <a:path w="3182321" h="3445002">
                <a:moveTo>
                  <a:pt x="3182321" y="0"/>
                </a:moveTo>
                <a:lnTo>
                  <a:pt x="0" y="0"/>
                </a:lnTo>
                <a:lnTo>
                  <a:pt x="0" y="3445003"/>
                </a:lnTo>
                <a:lnTo>
                  <a:pt x="3182321" y="3445003"/>
                </a:lnTo>
                <a:lnTo>
                  <a:pt x="318232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028700" y="795239"/>
            <a:ext cx="9105900" cy="101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65"/>
              </a:lnSpc>
            </a:pPr>
            <a:r>
              <a:rPr lang="pt-BR" sz="7515" spc="-150" dirty="0">
                <a:solidFill>
                  <a:srgbClr val="343434"/>
                </a:solidFill>
                <a:latin typeface="Poppins Bold"/>
              </a:rPr>
              <a:t>Abraceel na mídia</a:t>
            </a:r>
          </a:p>
        </p:txBody>
      </p:sp>
      <p:pic>
        <p:nvPicPr>
          <p:cNvPr id="17" name="Imagem 1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09ACD1D9-D598-411A-64E1-449601F16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802237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1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3779"/>
            <a:ext cx="18288000" cy="4409079"/>
            <a:chOff x="0" y="-28575"/>
            <a:chExt cx="2704831" cy="29298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831" cy="2832473"/>
            </a:xfrm>
            <a:custGeom>
              <a:avLst/>
              <a:gdLst/>
              <a:ahLst/>
              <a:cxnLst/>
              <a:rect l="l" t="t" r="r" b="b"/>
              <a:pathLst>
                <a:path w="2704831" h="2901236">
                  <a:moveTo>
                    <a:pt x="0" y="0"/>
                  </a:moveTo>
                  <a:lnTo>
                    <a:pt x="2704831" y="0"/>
                  </a:lnTo>
                  <a:lnTo>
                    <a:pt x="2704831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4831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24000" y="740419"/>
            <a:ext cx="6573175" cy="2675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92"/>
              </a:lnSpc>
            </a:pPr>
            <a:r>
              <a:rPr lang="en-US" sz="6757" spc="-150" dirty="0" err="1">
                <a:solidFill>
                  <a:srgbClr val="343434"/>
                </a:solidFill>
                <a:latin typeface="Poppins Bold"/>
              </a:rPr>
              <a:t>Eventos</a:t>
            </a:r>
            <a:r>
              <a:rPr lang="en-US" sz="6757" spc="-150" dirty="0">
                <a:solidFill>
                  <a:srgbClr val="343434"/>
                </a:solidFill>
                <a:latin typeface="Poppins Bold"/>
              </a:rPr>
              <a:t> e </a:t>
            </a:r>
            <a:r>
              <a:rPr lang="en-US" sz="6757" spc="-150" dirty="0" err="1">
                <a:solidFill>
                  <a:srgbClr val="343434"/>
                </a:solidFill>
                <a:latin typeface="Poppins Bold"/>
              </a:rPr>
              <a:t>oportunidades</a:t>
            </a:r>
            <a:r>
              <a:rPr lang="en-US" sz="6757" spc="-150" dirty="0">
                <a:solidFill>
                  <a:srgbClr val="343434"/>
                </a:solidFill>
                <a:latin typeface="Poppins Bold"/>
              </a:rPr>
              <a:t> de </a:t>
            </a:r>
            <a:r>
              <a:rPr lang="en-US" sz="6757" spc="-150" dirty="0" err="1">
                <a:solidFill>
                  <a:srgbClr val="343434"/>
                </a:solidFill>
                <a:latin typeface="Poppins Bold"/>
              </a:rPr>
              <a:t>apoio</a:t>
            </a:r>
            <a:r>
              <a:rPr lang="en-US" sz="6757" spc="-150" dirty="0">
                <a:solidFill>
                  <a:srgbClr val="343434"/>
                </a:solidFill>
                <a:latin typeface="Poppins Bold"/>
              </a:rPr>
              <a:t>: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1D76B4B-76AB-78A2-EFFC-497E07CA25D0}"/>
              </a:ext>
            </a:extLst>
          </p:cNvPr>
          <p:cNvSpPr txBox="1"/>
          <p:nvPr/>
        </p:nvSpPr>
        <p:spPr>
          <a:xfrm>
            <a:off x="10217718" y="1208023"/>
            <a:ext cx="7315200" cy="1682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124"/>
              </a:lnSpc>
            </a:pPr>
            <a:r>
              <a:rPr lang="en-US" sz="2800" dirty="0">
                <a:solidFill>
                  <a:srgbClr val="0070C0"/>
                </a:solidFill>
                <a:latin typeface="Garet Ultra-Bold"/>
              </a:rPr>
              <a:t>Para </a:t>
            </a:r>
            <a:r>
              <a:rPr lang="en-US" sz="2800" dirty="0" err="1">
                <a:solidFill>
                  <a:srgbClr val="0070C0"/>
                </a:solidFill>
                <a:latin typeface="Garet Ultra-Bold"/>
              </a:rPr>
              <a:t>reunião</a:t>
            </a:r>
            <a:r>
              <a:rPr lang="en-US" sz="2800" dirty="0">
                <a:solidFill>
                  <a:srgbClr val="0070C0"/>
                </a:solidFill>
                <a:latin typeface="Garet Ultra-Bold"/>
              </a:rPr>
              <a:t> de </a:t>
            </a:r>
            <a:r>
              <a:rPr lang="en-US" sz="2800" dirty="0" err="1">
                <a:solidFill>
                  <a:srgbClr val="0070C0"/>
                </a:solidFill>
                <a:latin typeface="Garet Ultra-Bold"/>
              </a:rPr>
              <a:t>apresentação</a:t>
            </a:r>
            <a:r>
              <a:rPr lang="en-US" sz="2800" dirty="0">
                <a:solidFill>
                  <a:srgbClr val="0070C0"/>
                </a:solidFill>
                <a:latin typeface="Garet Ultra-Bold"/>
              </a:rPr>
              <a:t> das </a:t>
            </a:r>
            <a:r>
              <a:rPr lang="en-US" sz="2800" dirty="0" err="1">
                <a:solidFill>
                  <a:srgbClr val="0070C0"/>
                </a:solidFill>
                <a:latin typeface="Garet Ultra-Bold"/>
              </a:rPr>
              <a:t>oportunidades</a:t>
            </a:r>
            <a:r>
              <a:rPr lang="en-US" sz="2800" dirty="0">
                <a:solidFill>
                  <a:srgbClr val="0070C0"/>
                </a:solidFill>
                <a:latin typeface="Garet Ultra-Bold"/>
              </a:rPr>
              <a:t> de </a:t>
            </a:r>
            <a:r>
              <a:rPr lang="en-US" sz="2800" dirty="0" err="1">
                <a:solidFill>
                  <a:srgbClr val="0070C0"/>
                </a:solidFill>
                <a:latin typeface="Garet Ultra-Bold"/>
              </a:rPr>
              <a:t>apoio</a:t>
            </a:r>
            <a:r>
              <a:rPr lang="en-US" sz="2800" dirty="0">
                <a:solidFill>
                  <a:srgbClr val="0070C0"/>
                </a:solidFill>
                <a:latin typeface="Garet Ultra-Bold"/>
              </a:rPr>
              <a:t>, basta </a:t>
            </a:r>
            <a:r>
              <a:rPr lang="en-US" sz="2800" dirty="0" err="1">
                <a:solidFill>
                  <a:srgbClr val="0070C0"/>
                </a:solidFill>
                <a:latin typeface="Garet Ultra-Bold"/>
              </a:rPr>
              <a:t>enviar</a:t>
            </a:r>
            <a:r>
              <a:rPr lang="en-US" sz="2800" dirty="0">
                <a:solidFill>
                  <a:srgbClr val="0070C0"/>
                </a:solidFill>
                <a:latin typeface="Garet Ultra-Bold"/>
              </a:rPr>
              <a:t> e-mail para:</a:t>
            </a:r>
          </a:p>
          <a:p>
            <a:pPr>
              <a:lnSpc>
                <a:spcPts val="3124"/>
              </a:lnSpc>
            </a:pPr>
            <a:endParaRPr lang="en-US" sz="2800" dirty="0">
              <a:solidFill>
                <a:srgbClr val="0070C0"/>
              </a:solidFill>
              <a:latin typeface="Garet Ultra-Bold"/>
            </a:endParaRPr>
          </a:p>
          <a:p>
            <a:pPr>
              <a:lnSpc>
                <a:spcPts val="3124"/>
              </a:lnSpc>
            </a:pPr>
            <a:r>
              <a:rPr lang="en-US" sz="2800" b="1" dirty="0">
                <a:solidFill>
                  <a:srgbClr val="0070C0"/>
                </a:solidFill>
                <a:latin typeface="Garet Ultra-Bold"/>
              </a:rPr>
              <a:t>amanda@abraceel.com.br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F2DA75B-0906-A0BD-7673-6E3410FF5531}"/>
              </a:ext>
            </a:extLst>
          </p:cNvPr>
          <p:cNvSpPr/>
          <p:nvPr/>
        </p:nvSpPr>
        <p:spPr>
          <a:xfrm>
            <a:off x="9134587" y="487179"/>
            <a:ext cx="45719" cy="3124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C087C1F0-678E-E1B2-980B-20081CA07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7"/>
          <a:stretch/>
        </p:blipFill>
        <p:spPr>
          <a:xfrm>
            <a:off x="-21717" y="4202336"/>
            <a:ext cx="18285714" cy="610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85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9429" y="-249738"/>
            <a:ext cx="4865063" cy="2232160"/>
            <a:chOff x="0" y="0"/>
            <a:chExt cx="1339570" cy="61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9429" y="9420658"/>
            <a:ext cx="4865063" cy="2232160"/>
            <a:chOff x="0" y="0"/>
            <a:chExt cx="1339570" cy="61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12978" y="-249738"/>
            <a:ext cx="11346915" cy="10786475"/>
            <a:chOff x="0" y="0"/>
            <a:chExt cx="3124315" cy="29700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24315" cy="2970000"/>
            </a:xfrm>
            <a:custGeom>
              <a:avLst/>
              <a:gdLst/>
              <a:ahLst/>
              <a:cxnLst/>
              <a:rect l="l" t="t" r="r" b="b"/>
              <a:pathLst>
                <a:path w="3124315" h="2970000">
                  <a:moveTo>
                    <a:pt x="0" y="0"/>
                  </a:moveTo>
                  <a:lnTo>
                    <a:pt x="3124315" y="0"/>
                  </a:lnTo>
                  <a:lnTo>
                    <a:pt x="3124315" y="2970000"/>
                  </a:lnTo>
                  <a:lnTo>
                    <a:pt x="0" y="297000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124315" cy="2998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00150" y="5740937"/>
            <a:ext cx="4812523" cy="2463018"/>
            <a:chOff x="0" y="0"/>
            <a:chExt cx="6416697" cy="328402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 t="11591" b="11591"/>
            <a:stretch>
              <a:fillRect/>
            </a:stretch>
          </p:blipFill>
          <p:spPr>
            <a:xfrm>
              <a:off x="0" y="0"/>
              <a:ext cx="6416697" cy="328402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200150" y="3226522"/>
            <a:ext cx="5124450" cy="999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33"/>
              </a:lnSpc>
            </a:pPr>
            <a:r>
              <a:rPr lang="en-US" sz="7483" dirty="0" err="1">
                <a:solidFill>
                  <a:srgbClr val="343434"/>
                </a:solidFill>
                <a:latin typeface="Poppins Bold"/>
              </a:rPr>
              <a:t>Dinâmica</a:t>
            </a:r>
            <a:endParaRPr lang="en-US" sz="7483" dirty="0">
              <a:solidFill>
                <a:srgbClr val="343434"/>
              </a:solidFill>
              <a:latin typeface="Poppins Bold"/>
            </a:endParaRPr>
          </a:p>
        </p:txBody>
      </p:sp>
      <p:sp>
        <p:nvSpPr>
          <p:cNvPr id="14" name="AutoShape 14"/>
          <p:cNvSpPr/>
          <p:nvPr/>
        </p:nvSpPr>
        <p:spPr>
          <a:xfrm flipV="1">
            <a:off x="8747613" y="537561"/>
            <a:ext cx="0" cy="9211878"/>
          </a:xfrm>
          <a:prstGeom prst="line">
            <a:avLst/>
          </a:prstGeom>
          <a:ln w="76200" cap="flat">
            <a:solidFill>
              <a:srgbClr val="D6D6D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8454269" y="1028700"/>
            <a:ext cx="586689" cy="587758"/>
          </a:xfrm>
          <a:custGeom>
            <a:avLst/>
            <a:gdLst/>
            <a:ahLst/>
            <a:cxnLst/>
            <a:rect l="l" t="t" r="r" b="b"/>
            <a:pathLst>
              <a:path w="586689" h="587758">
                <a:moveTo>
                  <a:pt x="0" y="0"/>
                </a:moveTo>
                <a:lnTo>
                  <a:pt x="586689" y="0"/>
                </a:lnTo>
                <a:lnTo>
                  <a:pt x="586689" y="587758"/>
                </a:lnTo>
                <a:lnTo>
                  <a:pt x="0" y="587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9323114" y="942975"/>
            <a:ext cx="350366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343434"/>
                </a:solidFill>
                <a:latin typeface="Poppins Ultra-Bold"/>
              </a:rPr>
              <a:t>10H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3114" y="1549783"/>
            <a:ext cx="526197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343434"/>
                </a:solidFill>
                <a:latin typeface="Poppins"/>
              </a:rPr>
              <a:t>Abertura: Rodrigo Ferreira </a:t>
            </a:r>
          </a:p>
        </p:txBody>
      </p:sp>
      <p:sp>
        <p:nvSpPr>
          <p:cNvPr id="18" name="Freeform 18"/>
          <p:cNvSpPr/>
          <p:nvPr/>
        </p:nvSpPr>
        <p:spPr>
          <a:xfrm>
            <a:off x="8454269" y="2521724"/>
            <a:ext cx="586689" cy="587758"/>
          </a:xfrm>
          <a:custGeom>
            <a:avLst/>
            <a:gdLst/>
            <a:ahLst/>
            <a:cxnLst/>
            <a:rect l="l" t="t" r="r" b="b"/>
            <a:pathLst>
              <a:path w="586689" h="587758">
                <a:moveTo>
                  <a:pt x="0" y="0"/>
                </a:moveTo>
                <a:lnTo>
                  <a:pt x="586689" y="0"/>
                </a:lnTo>
                <a:lnTo>
                  <a:pt x="586689" y="587757"/>
                </a:lnTo>
                <a:lnTo>
                  <a:pt x="0" y="587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TextBox 19"/>
          <p:cNvSpPr txBox="1"/>
          <p:nvPr/>
        </p:nvSpPr>
        <p:spPr>
          <a:xfrm>
            <a:off x="9323114" y="2435999"/>
            <a:ext cx="350366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10H05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23114" y="3045599"/>
            <a:ext cx="526197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dirty="0">
                <a:solidFill>
                  <a:srgbClr val="343434"/>
                </a:solidFill>
                <a:latin typeface="Poppins"/>
              </a:rPr>
              <a:t>VP de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Energia</a:t>
            </a:r>
            <a:endParaRPr lang="en-US" sz="2200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8454269" y="4017540"/>
            <a:ext cx="586689" cy="587758"/>
          </a:xfrm>
          <a:custGeom>
            <a:avLst/>
            <a:gdLst/>
            <a:ahLst/>
            <a:cxnLst/>
            <a:rect l="l" t="t" r="r" b="b"/>
            <a:pathLst>
              <a:path w="586689" h="587758">
                <a:moveTo>
                  <a:pt x="0" y="0"/>
                </a:moveTo>
                <a:lnTo>
                  <a:pt x="586689" y="0"/>
                </a:lnTo>
                <a:lnTo>
                  <a:pt x="586689" y="587757"/>
                </a:lnTo>
                <a:lnTo>
                  <a:pt x="0" y="587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TextBox 22"/>
          <p:cNvSpPr txBox="1"/>
          <p:nvPr/>
        </p:nvSpPr>
        <p:spPr>
          <a:xfrm>
            <a:off x="9323114" y="3931815"/>
            <a:ext cx="3503663" cy="51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10H25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23114" y="4541415"/>
            <a:ext cx="526197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dirty="0">
                <a:solidFill>
                  <a:srgbClr val="343434"/>
                </a:solidFill>
                <a:latin typeface="Poppins"/>
              </a:rPr>
              <a:t>VP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Executiva</a:t>
            </a:r>
            <a:endParaRPr lang="en-US" sz="2200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8454269" y="5513356"/>
            <a:ext cx="586689" cy="587758"/>
          </a:xfrm>
          <a:custGeom>
            <a:avLst/>
            <a:gdLst/>
            <a:ahLst/>
            <a:cxnLst/>
            <a:rect l="l" t="t" r="r" b="b"/>
            <a:pathLst>
              <a:path w="586689" h="587758">
                <a:moveTo>
                  <a:pt x="0" y="0"/>
                </a:moveTo>
                <a:lnTo>
                  <a:pt x="586689" y="0"/>
                </a:lnTo>
                <a:lnTo>
                  <a:pt x="586689" y="587757"/>
                </a:lnTo>
                <a:lnTo>
                  <a:pt x="0" y="587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TextBox 25"/>
          <p:cNvSpPr txBox="1"/>
          <p:nvPr/>
        </p:nvSpPr>
        <p:spPr>
          <a:xfrm>
            <a:off x="9323114" y="5427631"/>
            <a:ext cx="350366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343434"/>
                </a:solidFill>
                <a:latin typeface="Poppins Ultra-Bold"/>
              </a:rPr>
              <a:t>10H30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323114" y="6037231"/>
            <a:ext cx="526197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>
                <a:solidFill>
                  <a:srgbClr val="343434"/>
                </a:solidFill>
                <a:latin typeface="Poppins"/>
              </a:rPr>
              <a:t>VP de Estratégia e Comunicação</a:t>
            </a:r>
          </a:p>
        </p:txBody>
      </p:sp>
      <p:sp>
        <p:nvSpPr>
          <p:cNvPr id="27" name="Freeform 27"/>
          <p:cNvSpPr/>
          <p:nvPr/>
        </p:nvSpPr>
        <p:spPr>
          <a:xfrm>
            <a:off x="8454269" y="7009172"/>
            <a:ext cx="586689" cy="587758"/>
          </a:xfrm>
          <a:custGeom>
            <a:avLst/>
            <a:gdLst/>
            <a:ahLst/>
            <a:cxnLst/>
            <a:rect l="l" t="t" r="r" b="b"/>
            <a:pathLst>
              <a:path w="586689" h="587758">
                <a:moveTo>
                  <a:pt x="0" y="0"/>
                </a:moveTo>
                <a:lnTo>
                  <a:pt x="586689" y="0"/>
                </a:lnTo>
                <a:lnTo>
                  <a:pt x="586689" y="587758"/>
                </a:lnTo>
                <a:lnTo>
                  <a:pt x="0" y="587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TextBox 28"/>
          <p:cNvSpPr txBox="1"/>
          <p:nvPr/>
        </p:nvSpPr>
        <p:spPr>
          <a:xfrm>
            <a:off x="9323114" y="6923447"/>
            <a:ext cx="439842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343434"/>
                </a:solidFill>
                <a:latin typeface="Poppins Ultra-Bold"/>
              </a:rPr>
              <a:t>10H40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323114" y="7533047"/>
            <a:ext cx="6605776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dirty="0" err="1">
                <a:solidFill>
                  <a:srgbClr val="343434"/>
                </a:solidFill>
                <a:latin typeface="Poppins"/>
              </a:rPr>
              <a:t>Perguntas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sobre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o que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foi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apresentado</a:t>
            </a:r>
            <a:endParaRPr lang="en-US" sz="2200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8454269" y="8504988"/>
            <a:ext cx="586689" cy="587758"/>
          </a:xfrm>
          <a:custGeom>
            <a:avLst/>
            <a:gdLst/>
            <a:ahLst/>
            <a:cxnLst/>
            <a:rect l="l" t="t" r="r" b="b"/>
            <a:pathLst>
              <a:path w="586689" h="587758">
                <a:moveTo>
                  <a:pt x="0" y="0"/>
                </a:moveTo>
                <a:lnTo>
                  <a:pt x="586689" y="0"/>
                </a:lnTo>
                <a:lnTo>
                  <a:pt x="586689" y="587758"/>
                </a:lnTo>
                <a:lnTo>
                  <a:pt x="0" y="587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TextBox 31"/>
          <p:cNvSpPr txBox="1"/>
          <p:nvPr/>
        </p:nvSpPr>
        <p:spPr>
          <a:xfrm>
            <a:off x="9323114" y="8419263"/>
            <a:ext cx="5385746" cy="51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10H50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323114" y="9028863"/>
            <a:ext cx="8088586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Espaço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do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associado</a:t>
            </a:r>
            <a:endParaRPr lang="en-US" sz="2200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16641545" y="582070"/>
            <a:ext cx="893261" cy="893261"/>
          </a:xfrm>
          <a:custGeom>
            <a:avLst/>
            <a:gdLst/>
            <a:ahLst/>
            <a:cxnLst/>
            <a:rect l="l" t="t" r="r" b="b"/>
            <a:pathLst>
              <a:path w="893261" h="893261">
                <a:moveTo>
                  <a:pt x="0" y="0"/>
                </a:moveTo>
                <a:lnTo>
                  <a:pt x="893261" y="0"/>
                </a:lnTo>
                <a:lnTo>
                  <a:pt x="893261" y="893260"/>
                </a:lnTo>
                <a:lnTo>
                  <a:pt x="0" y="893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4" name="Group 34"/>
          <p:cNvGrpSpPr/>
          <p:nvPr/>
        </p:nvGrpSpPr>
        <p:grpSpPr>
          <a:xfrm>
            <a:off x="15856025" y="8042049"/>
            <a:ext cx="2034549" cy="2034549"/>
            <a:chOff x="0" y="0"/>
            <a:chExt cx="2712733" cy="271273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Freeform 36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9720" y="-124869"/>
            <a:ext cx="9823429" cy="10536738"/>
            <a:chOff x="0" y="0"/>
            <a:chExt cx="2704831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831" cy="2901236"/>
            </a:xfrm>
            <a:custGeom>
              <a:avLst/>
              <a:gdLst/>
              <a:ahLst/>
              <a:cxnLst/>
              <a:rect l="l" t="t" r="r" b="b"/>
              <a:pathLst>
                <a:path w="2704831" h="2901236">
                  <a:moveTo>
                    <a:pt x="0" y="0"/>
                  </a:moveTo>
                  <a:lnTo>
                    <a:pt x="2704831" y="0"/>
                  </a:lnTo>
                  <a:lnTo>
                    <a:pt x="2704831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4831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0400329" y="1387088"/>
            <a:ext cx="0" cy="7976202"/>
          </a:xfrm>
          <a:prstGeom prst="line">
            <a:avLst/>
          </a:prstGeom>
          <a:ln w="76200" cap="flat">
            <a:solidFill>
              <a:srgbClr val="D6D6D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106985" y="1408559"/>
            <a:ext cx="586689" cy="587758"/>
          </a:xfrm>
          <a:custGeom>
            <a:avLst/>
            <a:gdLst/>
            <a:ahLst/>
            <a:cxnLst/>
            <a:rect l="l" t="t" r="r" b="b"/>
            <a:pathLst>
              <a:path w="586689" h="587758">
                <a:moveTo>
                  <a:pt x="0" y="0"/>
                </a:moveTo>
                <a:lnTo>
                  <a:pt x="586689" y="0"/>
                </a:lnTo>
                <a:lnTo>
                  <a:pt x="586689" y="587758"/>
                </a:lnTo>
                <a:lnTo>
                  <a:pt x="0" y="5877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106985" y="3371251"/>
            <a:ext cx="586689" cy="587758"/>
          </a:xfrm>
          <a:custGeom>
            <a:avLst/>
            <a:gdLst/>
            <a:ahLst/>
            <a:cxnLst/>
            <a:rect l="l" t="t" r="r" b="b"/>
            <a:pathLst>
              <a:path w="586689" h="587758">
                <a:moveTo>
                  <a:pt x="0" y="0"/>
                </a:moveTo>
                <a:lnTo>
                  <a:pt x="586689" y="0"/>
                </a:lnTo>
                <a:lnTo>
                  <a:pt x="586689" y="587757"/>
                </a:lnTo>
                <a:lnTo>
                  <a:pt x="0" y="587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106985" y="5183361"/>
            <a:ext cx="586689" cy="587758"/>
          </a:xfrm>
          <a:custGeom>
            <a:avLst/>
            <a:gdLst/>
            <a:ahLst/>
            <a:cxnLst/>
            <a:rect l="l" t="t" r="r" b="b"/>
            <a:pathLst>
              <a:path w="586689" h="587758">
                <a:moveTo>
                  <a:pt x="0" y="0"/>
                </a:moveTo>
                <a:lnTo>
                  <a:pt x="586689" y="0"/>
                </a:lnTo>
                <a:lnTo>
                  <a:pt x="586689" y="587757"/>
                </a:lnTo>
                <a:lnTo>
                  <a:pt x="0" y="587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0106985" y="7124700"/>
            <a:ext cx="586689" cy="587758"/>
          </a:xfrm>
          <a:custGeom>
            <a:avLst/>
            <a:gdLst/>
            <a:ahLst/>
            <a:cxnLst/>
            <a:rect l="l" t="t" r="r" b="b"/>
            <a:pathLst>
              <a:path w="586689" h="587758">
                <a:moveTo>
                  <a:pt x="0" y="0"/>
                </a:moveTo>
                <a:lnTo>
                  <a:pt x="586689" y="0"/>
                </a:lnTo>
                <a:lnTo>
                  <a:pt x="586689" y="587757"/>
                </a:lnTo>
                <a:lnTo>
                  <a:pt x="0" y="587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0112320" y="8571224"/>
            <a:ext cx="586689" cy="587758"/>
          </a:xfrm>
          <a:custGeom>
            <a:avLst/>
            <a:gdLst/>
            <a:ahLst/>
            <a:cxnLst/>
            <a:rect l="l" t="t" r="r" b="b"/>
            <a:pathLst>
              <a:path w="586689" h="587758">
                <a:moveTo>
                  <a:pt x="0" y="0"/>
                </a:moveTo>
                <a:lnTo>
                  <a:pt x="586689" y="0"/>
                </a:lnTo>
                <a:lnTo>
                  <a:pt x="586689" y="587757"/>
                </a:lnTo>
                <a:lnTo>
                  <a:pt x="0" y="587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3485468" y="5454824"/>
            <a:ext cx="2434527" cy="2549243"/>
          </a:xfrm>
          <a:custGeom>
            <a:avLst/>
            <a:gdLst/>
            <a:ahLst/>
            <a:cxnLst/>
            <a:rect l="l" t="t" r="r" b="b"/>
            <a:pathLst>
              <a:path w="2434527" h="2549243">
                <a:moveTo>
                  <a:pt x="0" y="0"/>
                </a:moveTo>
                <a:lnTo>
                  <a:pt x="2434527" y="0"/>
                </a:lnTo>
                <a:lnTo>
                  <a:pt x="2434527" y="2549244"/>
                </a:lnTo>
                <a:lnTo>
                  <a:pt x="0" y="2549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028700" y="1149527"/>
            <a:ext cx="8502786" cy="2675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92"/>
              </a:lnSpc>
            </a:pPr>
            <a:r>
              <a:rPr lang="en-US" sz="6400" spc="-150" dirty="0" err="1">
                <a:solidFill>
                  <a:srgbClr val="343434"/>
                </a:solidFill>
                <a:latin typeface="Poppins Bold"/>
              </a:rPr>
              <a:t>Calendário</a:t>
            </a:r>
            <a:r>
              <a:rPr lang="en-US" sz="6400" spc="-150" dirty="0">
                <a:solidFill>
                  <a:srgbClr val="343434"/>
                </a:solidFill>
                <a:latin typeface="Poppins Bold"/>
              </a:rPr>
              <a:t> das </a:t>
            </a:r>
            <a:r>
              <a:rPr lang="en-US" sz="6400" spc="-150" dirty="0" err="1">
                <a:solidFill>
                  <a:srgbClr val="343434"/>
                </a:solidFill>
                <a:latin typeface="Poppins Bold"/>
              </a:rPr>
              <a:t>próximas</a:t>
            </a:r>
            <a:r>
              <a:rPr lang="en-US" sz="6400" spc="-150" dirty="0">
                <a:solidFill>
                  <a:srgbClr val="343434"/>
                </a:solidFill>
                <a:latin typeface="Poppins Bold"/>
              </a:rPr>
              <a:t> </a:t>
            </a:r>
            <a:r>
              <a:rPr lang="en-US" sz="6400" spc="-150" dirty="0" err="1">
                <a:solidFill>
                  <a:srgbClr val="343434"/>
                </a:solidFill>
                <a:latin typeface="Poppins Bold"/>
              </a:rPr>
              <a:t>semanas</a:t>
            </a:r>
            <a:r>
              <a:rPr lang="en-US" sz="6400" spc="-150" dirty="0">
                <a:solidFill>
                  <a:srgbClr val="343434"/>
                </a:solidFill>
                <a:latin typeface="Poppins Bold"/>
              </a:rPr>
              <a:t>:</a:t>
            </a:r>
          </a:p>
          <a:p>
            <a:pPr>
              <a:lnSpc>
                <a:spcPts val="6892"/>
              </a:lnSpc>
            </a:pPr>
            <a:endParaRPr lang="en-US" sz="6400" spc="-500" dirty="0">
              <a:solidFill>
                <a:srgbClr val="343434"/>
              </a:solidFill>
              <a:latin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975829" y="1408559"/>
            <a:ext cx="6702569" cy="105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Reunião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do GT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sobre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a 2ª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fase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da CP 28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varejista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: 03.06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às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15h30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75829" y="3285526"/>
            <a:ext cx="6473967" cy="105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Reunião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do GT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sobre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a CP da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Cpamp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: 04.06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às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15h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75829" y="8313002"/>
            <a:ext cx="6245366" cy="1050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Reunião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ordinária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do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Conselho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: 13.06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às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17h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05225" y="5083812"/>
            <a:ext cx="6234175" cy="1588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Live Volt para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apresentação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dos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estudos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da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indústria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e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comércio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, 07.06 </a:t>
            </a: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às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 10h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3295051"/>
            <a:ext cx="7348063" cy="129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9"/>
              </a:lnSpc>
            </a:pPr>
            <a:r>
              <a:rPr lang="en-US" sz="2435">
                <a:solidFill>
                  <a:srgbClr val="343434"/>
                </a:solidFill>
                <a:latin typeface="Poppins"/>
              </a:rPr>
              <a:t>Fique ligado nos principais acontecimentos dos próximos 30 dias:</a:t>
            </a:r>
          </a:p>
          <a:p>
            <a:pPr>
              <a:lnSpc>
                <a:spcPts val="3409"/>
              </a:lnSpc>
            </a:pPr>
            <a:endParaRPr lang="en-US" sz="2435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1DC3B066-7E85-A094-DACD-D97EDBB4E924}"/>
              </a:ext>
            </a:extLst>
          </p:cNvPr>
          <p:cNvSpPr txBox="1"/>
          <p:nvPr/>
        </p:nvSpPr>
        <p:spPr>
          <a:xfrm>
            <a:off x="10905224" y="7200779"/>
            <a:ext cx="6234175" cy="51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 err="1">
                <a:solidFill>
                  <a:srgbClr val="343434"/>
                </a:solidFill>
                <a:latin typeface="Poppins Ultra-Bold"/>
              </a:rPr>
              <a:t>Enase</a:t>
            </a:r>
            <a:r>
              <a:rPr lang="en-US" sz="3000" dirty="0">
                <a:solidFill>
                  <a:srgbClr val="343434"/>
                </a:solidFill>
                <a:latin typeface="Poppins Ultra-Bold"/>
              </a:rPr>
              <a:t>: 19 e 20.06 no RJ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69564" y="-266700"/>
            <a:ext cx="4865063" cy="10912780"/>
            <a:chOff x="0" y="0"/>
            <a:chExt cx="1339570" cy="30047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9570" cy="3004778"/>
            </a:xfrm>
            <a:custGeom>
              <a:avLst/>
              <a:gdLst/>
              <a:ahLst/>
              <a:cxnLst/>
              <a:rect l="l" t="t" r="r" b="b"/>
              <a:pathLst>
                <a:path w="1339570" h="3004778">
                  <a:moveTo>
                    <a:pt x="0" y="0"/>
                  </a:moveTo>
                  <a:lnTo>
                    <a:pt x="1339570" y="0"/>
                  </a:lnTo>
                  <a:lnTo>
                    <a:pt x="1339570" y="3004778"/>
                  </a:lnTo>
                  <a:lnTo>
                    <a:pt x="0" y="3004778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39570" cy="3033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671275" y="-249738"/>
            <a:ext cx="8288618" cy="10786475"/>
            <a:chOff x="0" y="0"/>
            <a:chExt cx="2282228" cy="29700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82228" cy="2970000"/>
            </a:xfrm>
            <a:custGeom>
              <a:avLst/>
              <a:gdLst/>
              <a:ahLst/>
              <a:cxnLst/>
              <a:rect l="l" t="t" r="r" b="b"/>
              <a:pathLst>
                <a:path w="2282228" h="2970000">
                  <a:moveTo>
                    <a:pt x="0" y="0"/>
                  </a:moveTo>
                  <a:lnTo>
                    <a:pt x="2282228" y="0"/>
                  </a:lnTo>
                  <a:lnTo>
                    <a:pt x="2282228" y="2970000"/>
                  </a:lnTo>
                  <a:lnTo>
                    <a:pt x="0" y="297000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282228" cy="2998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14089" y="1085850"/>
            <a:ext cx="7131377" cy="999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33"/>
              </a:lnSpc>
            </a:pPr>
            <a:r>
              <a:rPr lang="en-US" sz="7483" spc="-150" dirty="0" err="1">
                <a:solidFill>
                  <a:srgbClr val="343434"/>
                </a:solidFill>
                <a:latin typeface="Poppins Bold"/>
              </a:rPr>
              <a:t>Calendário</a:t>
            </a:r>
            <a:endParaRPr lang="en-US" sz="7483" spc="-150" dirty="0">
              <a:solidFill>
                <a:srgbClr val="343434"/>
              </a:solidFill>
              <a:latin typeface="Poppins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641545" y="582070"/>
            <a:ext cx="893261" cy="893261"/>
          </a:xfrm>
          <a:custGeom>
            <a:avLst/>
            <a:gdLst/>
            <a:ahLst/>
            <a:cxnLst/>
            <a:rect l="l" t="t" r="r" b="b"/>
            <a:pathLst>
              <a:path w="893261" h="893261">
                <a:moveTo>
                  <a:pt x="0" y="0"/>
                </a:moveTo>
                <a:lnTo>
                  <a:pt x="893261" y="0"/>
                </a:lnTo>
                <a:lnTo>
                  <a:pt x="893261" y="893260"/>
                </a:lnTo>
                <a:lnTo>
                  <a:pt x="0" y="893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/>
          <p:nvPr/>
        </p:nvGrpSpPr>
        <p:grpSpPr>
          <a:xfrm>
            <a:off x="3975407" y="2549002"/>
            <a:ext cx="2285146" cy="2070705"/>
            <a:chOff x="0" y="0"/>
            <a:chExt cx="601849" cy="5453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01849" cy="545371"/>
            </a:xfrm>
            <a:custGeom>
              <a:avLst/>
              <a:gdLst/>
              <a:ahLst/>
              <a:cxnLst/>
              <a:rect l="l" t="t" r="r" b="b"/>
              <a:pathLst>
                <a:path w="601849" h="545371">
                  <a:moveTo>
                    <a:pt x="77922" y="0"/>
                  </a:moveTo>
                  <a:lnTo>
                    <a:pt x="523927" y="0"/>
                  </a:lnTo>
                  <a:cubicBezTo>
                    <a:pt x="566962" y="0"/>
                    <a:pt x="601849" y="34887"/>
                    <a:pt x="601849" y="77922"/>
                  </a:cubicBezTo>
                  <a:lnTo>
                    <a:pt x="601849" y="467448"/>
                  </a:lnTo>
                  <a:cubicBezTo>
                    <a:pt x="601849" y="488115"/>
                    <a:pt x="593640" y="507935"/>
                    <a:pt x="579026" y="522548"/>
                  </a:cubicBezTo>
                  <a:cubicBezTo>
                    <a:pt x="564413" y="537161"/>
                    <a:pt x="544593" y="545371"/>
                    <a:pt x="523927" y="545371"/>
                  </a:cubicBezTo>
                  <a:lnTo>
                    <a:pt x="77922" y="545371"/>
                  </a:lnTo>
                  <a:cubicBezTo>
                    <a:pt x="34887" y="545371"/>
                    <a:pt x="0" y="510484"/>
                    <a:pt x="0" y="467448"/>
                  </a:cubicBezTo>
                  <a:lnTo>
                    <a:pt x="0" y="77922"/>
                  </a:lnTo>
                  <a:cubicBezTo>
                    <a:pt x="0" y="57256"/>
                    <a:pt x="8210" y="37436"/>
                    <a:pt x="22823" y="22823"/>
                  </a:cubicBezTo>
                  <a:cubicBezTo>
                    <a:pt x="37436" y="8210"/>
                    <a:pt x="57256" y="0"/>
                    <a:pt x="77922" y="0"/>
                  </a:cubicBezTo>
                  <a:close/>
                </a:path>
              </a:pathLst>
            </a:custGeom>
            <a:solidFill>
              <a:srgbClr val="38B6FF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01849" cy="58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91833" y="2549002"/>
            <a:ext cx="2285146" cy="2070705"/>
            <a:chOff x="0" y="0"/>
            <a:chExt cx="601849" cy="5453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1849" cy="545371"/>
            </a:xfrm>
            <a:custGeom>
              <a:avLst/>
              <a:gdLst/>
              <a:ahLst/>
              <a:cxnLst/>
              <a:rect l="l" t="t" r="r" b="b"/>
              <a:pathLst>
                <a:path w="601849" h="545371">
                  <a:moveTo>
                    <a:pt x="77922" y="0"/>
                  </a:moveTo>
                  <a:lnTo>
                    <a:pt x="523927" y="0"/>
                  </a:lnTo>
                  <a:cubicBezTo>
                    <a:pt x="566962" y="0"/>
                    <a:pt x="601849" y="34887"/>
                    <a:pt x="601849" y="77922"/>
                  </a:cubicBezTo>
                  <a:lnTo>
                    <a:pt x="601849" y="467448"/>
                  </a:lnTo>
                  <a:cubicBezTo>
                    <a:pt x="601849" y="488115"/>
                    <a:pt x="593640" y="507935"/>
                    <a:pt x="579026" y="522548"/>
                  </a:cubicBezTo>
                  <a:cubicBezTo>
                    <a:pt x="564413" y="537161"/>
                    <a:pt x="544593" y="545371"/>
                    <a:pt x="523927" y="545371"/>
                  </a:cubicBezTo>
                  <a:lnTo>
                    <a:pt x="77922" y="545371"/>
                  </a:lnTo>
                  <a:cubicBezTo>
                    <a:pt x="34887" y="545371"/>
                    <a:pt x="0" y="510484"/>
                    <a:pt x="0" y="467448"/>
                  </a:cubicBezTo>
                  <a:lnTo>
                    <a:pt x="0" y="77922"/>
                  </a:lnTo>
                  <a:cubicBezTo>
                    <a:pt x="0" y="57256"/>
                    <a:pt x="8210" y="37436"/>
                    <a:pt x="22823" y="22823"/>
                  </a:cubicBezTo>
                  <a:cubicBezTo>
                    <a:pt x="37436" y="8210"/>
                    <a:pt x="57256" y="0"/>
                    <a:pt x="77922" y="0"/>
                  </a:cubicBezTo>
                  <a:close/>
                </a:path>
              </a:pathLst>
            </a:custGeom>
            <a:solidFill>
              <a:srgbClr val="004AAD"/>
            </a:solidFill>
            <a:ln w="38100" cap="rnd">
              <a:solidFill>
                <a:srgbClr val="004AAD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1849" cy="58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405605" y="2549002"/>
            <a:ext cx="2285146" cy="2070705"/>
            <a:chOff x="0" y="0"/>
            <a:chExt cx="601849" cy="54537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01849" cy="545371"/>
            </a:xfrm>
            <a:custGeom>
              <a:avLst/>
              <a:gdLst/>
              <a:ahLst/>
              <a:cxnLst/>
              <a:rect l="l" t="t" r="r" b="b"/>
              <a:pathLst>
                <a:path w="601849" h="545371">
                  <a:moveTo>
                    <a:pt x="77922" y="0"/>
                  </a:moveTo>
                  <a:lnTo>
                    <a:pt x="523927" y="0"/>
                  </a:lnTo>
                  <a:cubicBezTo>
                    <a:pt x="566962" y="0"/>
                    <a:pt x="601849" y="34887"/>
                    <a:pt x="601849" y="77922"/>
                  </a:cubicBezTo>
                  <a:lnTo>
                    <a:pt x="601849" y="467448"/>
                  </a:lnTo>
                  <a:cubicBezTo>
                    <a:pt x="601849" y="488115"/>
                    <a:pt x="593640" y="507935"/>
                    <a:pt x="579026" y="522548"/>
                  </a:cubicBezTo>
                  <a:cubicBezTo>
                    <a:pt x="564413" y="537161"/>
                    <a:pt x="544593" y="545371"/>
                    <a:pt x="523927" y="545371"/>
                  </a:cubicBezTo>
                  <a:lnTo>
                    <a:pt x="77922" y="545371"/>
                  </a:lnTo>
                  <a:cubicBezTo>
                    <a:pt x="34887" y="545371"/>
                    <a:pt x="0" y="510484"/>
                    <a:pt x="0" y="467448"/>
                  </a:cubicBezTo>
                  <a:lnTo>
                    <a:pt x="0" y="77922"/>
                  </a:lnTo>
                  <a:cubicBezTo>
                    <a:pt x="0" y="57256"/>
                    <a:pt x="8210" y="37436"/>
                    <a:pt x="22823" y="22823"/>
                  </a:cubicBezTo>
                  <a:cubicBezTo>
                    <a:pt x="37436" y="8210"/>
                    <a:pt x="57256" y="0"/>
                    <a:pt x="77922" y="0"/>
                  </a:cubicBezTo>
                  <a:close/>
                </a:path>
              </a:pathLst>
            </a:custGeom>
            <a:solidFill>
              <a:srgbClr val="38B6FF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01849" cy="58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976734" y="4928625"/>
            <a:ext cx="2285146" cy="2070705"/>
            <a:chOff x="0" y="0"/>
            <a:chExt cx="601849" cy="54537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01849" cy="545371"/>
            </a:xfrm>
            <a:custGeom>
              <a:avLst/>
              <a:gdLst/>
              <a:ahLst/>
              <a:cxnLst/>
              <a:rect l="l" t="t" r="r" b="b"/>
              <a:pathLst>
                <a:path w="601849" h="545371">
                  <a:moveTo>
                    <a:pt x="77922" y="0"/>
                  </a:moveTo>
                  <a:lnTo>
                    <a:pt x="523927" y="0"/>
                  </a:lnTo>
                  <a:cubicBezTo>
                    <a:pt x="566962" y="0"/>
                    <a:pt x="601849" y="34887"/>
                    <a:pt x="601849" y="77922"/>
                  </a:cubicBezTo>
                  <a:lnTo>
                    <a:pt x="601849" y="467448"/>
                  </a:lnTo>
                  <a:cubicBezTo>
                    <a:pt x="601849" y="488115"/>
                    <a:pt x="593640" y="507935"/>
                    <a:pt x="579026" y="522548"/>
                  </a:cubicBezTo>
                  <a:cubicBezTo>
                    <a:pt x="564413" y="537161"/>
                    <a:pt x="544593" y="545371"/>
                    <a:pt x="523927" y="545371"/>
                  </a:cubicBezTo>
                  <a:lnTo>
                    <a:pt x="77922" y="545371"/>
                  </a:lnTo>
                  <a:cubicBezTo>
                    <a:pt x="34887" y="545371"/>
                    <a:pt x="0" y="510484"/>
                    <a:pt x="0" y="467448"/>
                  </a:cubicBezTo>
                  <a:lnTo>
                    <a:pt x="0" y="77922"/>
                  </a:lnTo>
                  <a:cubicBezTo>
                    <a:pt x="0" y="57256"/>
                    <a:pt x="8210" y="37436"/>
                    <a:pt x="22823" y="22823"/>
                  </a:cubicBezTo>
                  <a:cubicBezTo>
                    <a:pt x="37436" y="8210"/>
                    <a:pt x="57256" y="0"/>
                    <a:pt x="77922" y="0"/>
                  </a:cubicBezTo>
                  <a:close/>
                </a:path>
              </a:pathLst>
            </a:custGeom>
            <a:solidFill>
              <a:srgbClr val="38B6FF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601849" cy="58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693161" y="4783964"/>
            <a:ext cx="2285146" cy="2215366"/>
            <a:chOff x="0" y="-38100"/>
            <a:chExt cx="601849" cy="58347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01849" cy="545371"/>
            </a:xfrm>
            <a:custGeom>
              <a:avLst/>
              <a:gdLst/>
              <a:ahLst/>
              <a:cxnLst/>
              <a:rect l="l" t="t" r="r" b="b"/>
              <a:pathLst>
                <a:path w="601849" h="545371">
                  <a:moveTo>
                    <a:pt x="77922" y="0"/>
                  </a:moveTo>
                  <a:lnTo>
                    <a:pt x="523927" y="0"/>
                  </a:lnTo>
                  <a:cubicBezTo>
                    <a:pt x="566962" y="0"/>
                    <a:pt x="601849" y="34887"/>
                    <a:pt x="601849" y="77922"/>
                  </a:cubicBezTo>
                  <a:lnTo>
                    <a:pt x="601849" y="467448"/>
                  </a:lnTo>
                  <a:cubicBezTo>
                    <a:pt x="601849" y="488115"/>
                    <a:pt x="593640" y="507935"/>
                    <a:pt x="579026" y="522548"/>
                  </a:cubicBezTo>
                  <a:cubicBezTo>
                    <a:pt x="564413" y="537161"/>
                    <a:pt x="544593" y="545371"/>
                    <a:pt x="523927" y="545371"/>
                  </a:cubicBezTo>
                  <a:lnTo>
                    <a:pt x="77922" y="545371"/>
                  </a:lnTo>
                  <a:cubicBezTo>
                    <a:pt x="34887" y="545371"/>
                    <a:pt x="0" y="510484"/>
                    <a:pt x="0" y="467448"/>
                  </a:cubicBezTo>
                  <a:lnTo>
                    <a:pt x="0" y="77922"/>
                  </a:lnTo>
                  <a:cubicBezTo>
                    <a:pt x="0" y="57256"/>
                    <a:pt x="8210" y="37436"/>
                    <a:pt x="22823" y="22823"/>
                  </a:cubicBezTo>
                  <a:cubicBezTo>
                    <a:pt x="37436" y="8210"/>
                    <a:pt x="57256" y="0"/>
                    <a:pt x="77922" y="0"/>
                  </a:cubicBezTo>
                  <a:close/>
                </a:path>
              </a:pathLst>
            </a:custGeom>
            <a:solidFill>
              <a:srgbClr val="38B6FF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601849" cy="58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406932" y="4928625"/>
            <a:ext cx="2285146" cy="2070705"/>
            <a:chOff x="0" y="0"/>
            <a:chExt cx="601849" cy="54537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01849" cy="545371"/>
            </a:xfrm>
            <a:custGeom>
              <a:avLst/>
              <a:gdLst/>
              <a:ahLst/>
              <a:cxnLst/>
              <a:rect l="l" t="t" r="r" b="b"/>
              <a:pathLst>
                <a:path w="601849" h="545371">
                  <a:moveTo>
                    <a:pt x="77922" y="0"/>
                  </a:moveTo>
                  <a:lnTo>
                    <a:pt x="523927" y="0"/>
                  </a:lnTo>
                  <a:cubicBezTo>
                    <a:pt x="566962" y="0"/>
                    <a:pt x="601849" y="34887"/>
                    <a:pt x="601849" y="77922"/>
                  </a:cubicBezTo>
                  <a:lnTo>
                    <a:pt x="601849" y="467448"/>
                  </a:lnTo>
                  <a:cubicBezTo>
                    <a:pt x="601849" y="488115"/>
                    <a:pt x="593640" y="507935"/>
                    <a:pt x="579026" y="522548"/>
                  </a:cubicBezTo>
                  <a:cubicBezTo>
                    <a:pt x="564413" y="537161"/>
                    <a:pt x="544593" y="545371"/>
                    <a:pt x="523927" y="545371"/>
                  </a:cubicBezTo>
                  <a:lnTo>
                    <a:pt x="77922" y="545371"/>
                  </a:lnTo>
                  <a:cubicBezTo>
                    <a:pt x="34887" y="545371"/>
                    <a:pt x="0" y="510484"/>
                    <a:pt x="0" y="467448"/>
                  </a:cubicBezTo>
                  <a:lnTo>
                    <a:pt x="0" y="77922"/>
                  </a:lnTo>
                  <a:cubicBezTo>
                    <a:pt x="0" y="57256"/>
                    <a:pt x="8210" y="37436"/>
                    <a:pt x="22823" y="22823"/>
                  </a:cubicBezTo>
                  <a:cubicBezTo>
                    <a:pt x="37436" y="8210"/>
                    <a:pt x="57256" y="0"/>
                    <a:pt x="77922" y="0"/>
                  </a:cubicBezTo>
                  <a:close/>
                </a:path>
              </a:pathLst>
            </a:custGeom>
            <a:solidFill>
              <a:srgbClr val="38B6FF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601849" cy="58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978062" y="7308249"/>
            <a:ext cx="2285146" cy="2070705"/>
            <a:chOff x="0" y="0"/>
            <a:chExt cx="601849" cy="54537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01849" cy="545371"/>
            </a:xfrm>
            <a:custGeom>
              <a:avLst/>
              <a:gdLst/>
              <a:ahLst/>
              <a:cxnLst/>
              <a:rect l="l" t="t" r="r" b="b"/>
              <a:pathLst>
                <a:path w="601849" h="545371">
                  <a:moveTo>
                    <a:pt x="77922" y="0"/>
                  </a:moveTo>
                  <a:lnTo>
                    <a:pt x="523927" y="0"/>
                  </a:lnTo>
                  <a:cubicBezTo>
                    <a:pt x="566962" y="0"/>
                    <a:pt x="601849" y="34887"/>
                    <a:pt x="601849" y="77922"/>
                  </a:cubicBezTo>
                  <a:lnTo>
                    <a:pt x="601849" y="467448"/>
                  </a:lnTo>
                  <a:cubicBezTo>
                    <a:pt x="601849" y="488115"/>
                    <a:pt x="593640" y="507935"/>
                    <a:pt x="579026" y="522548"/>
                  </a:cubicBezTo>
                  <a:cubicBezTo>
                    <a:pt x="564413" y="537161"/>
                    <a:pt x="544593" y="545371"/>
                    <a:pt x="523927" y="545371"/>
                  </a:cubicBezTo>
                  <a:lnTo>
                    <a:pt x="77922" y="545371"/>
                  </a:lnTo>
                  <a:cubicBezTo>
                    <a:pt x="34887" y="545371"/>
                    <a:pt x="0" y="510484"/>
                    <a:pt x="0" y="467448"/>
                  </a:cubicBezTo>
                  <a:lnTo>
                    <a:pt x="0" y="77922"/>
                  </a:lnTo>
                  <a:cubicBezTo>
                    <a:pt x="0" y="57256"/>
                    <a:pt x="8210" y="37436"/>
                    <a:pt x="22823" y="22823"/>
                  </a:cubicBezTo>
                  <a:cubicBezTo>
                    <a:pt x="37436" y="8210"/>
                    <a:pt x="57256" y="0"/>
                    <a:pt x="77922" y="0"/>
                  </a:cubicBezTo>
                  <a:close/>
                </a:path>
              </a:pathLst>
            </a:custGeom>
            <a:solidFill>
              <a:srgbClr val="004AAD"/>
            </a:solidFill>
            <a:ln w="38100" cap="rnd">
              <a:solidFill>
                <a:srgbClr val="004AAD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601849" cy="58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694489" y="7308249"/>
            <a:ext cx="2285146" cy="2070705"/>
            <a:chOff x="0" y="0"/>
            <a:chExt cx="601849" cy="54537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01849" cy="545371"/>
            </a:xfrm>
            <a:custGeom>
              <a:avLst/>
              <a:gdLst/>
              <a:ahLst/>
              <a:cxnLst/>
              <a:rect l="l" t="t" r="r" b="b"/>
              <a:pathLst>
                <a:path w="601849" h="545371">
                  <a:moveTo>
                    <a:pt x="77922" y="0"/>
                  </a:moveTo>
                  <a:lnTo>
                    <a:pt x="523927" y="0"/>
                  </a:lnTo>
                  <a:cubicBezTo>
                    <a:pt x="566962" y="0"/>
                    <a:pt x="601849" y="34887"/>
                    <a:pt x="601849" y="77922"/>
                  </a:cubicBezTo>
                  <a:lnTo>
                    <a:pt x="601849" y="467448"/>
                  </a:lnTo>
                  <a:cubicBezTo>
                    <a:pt x="601849" y="488115"/>
                    <a:pt x="593640" y="507935"/>
                    <a:pt x="579026" y="522548"/>
                  </a:cubicBezTo>
                  <a:cubicBezTo>
                    <a:pt x="564413" y="537161"/>
                    <a:pt x="544593" y="545371"/>
                    <a:pt x="523927" y="545371"/>
                  </a:cubicBezTo>
                  <a:lnTo>
                    <a:pt x="77922" y="545371"/>
                  </a:lnTo>
                  <a:cubicBezTo>
                    <a:pt x="34887" y="545371"/>
                    <a:pt x="0" y="510484"/>
                    <a:pt x="0" y="467448"/>
                  </a:cubicBezTo>
                  <a:lnTo>
                    <a:pt x="0" y="77922"/>
                  </a:lnTo>
                  <a:cubicBezTo>
                    <a:pt x="0" y="57256"/>
                    <a:pt x="8210" y="37436"/>
                    <a:pt x="22823" y="22823"/>
                  </a:cubicBezTo>
                  <a:cubicBezTo>
                    <a:pt x="37436" y="8210"/>
                    <a:pt x="57256" y="0"/>
                    <a:pt x="77922" y="0"/>
                  </a:cubicBezTo>
                  <a:close/>
                </a:path>
              </a:pathLst>
            </a:custGeom>
            <a:solidFill>
              <a:srgbClr val="38B6FF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601849" cy="58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408260" y="7308249"/>
            <a:ext cx="2285146" cy="2070705"/>
            <a:chOff x="0" y="0"/>
            <a:chExt cx="601849" cy="54537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01849" cy="545371"/>
            </a:xfrm>
            <a:custGeom>
              <a:avLst/>
              <a:gdLst/>
              <a:ahLst/>
              <a:cxnLst/>
              <a:rect l="l" t="t" r="r" b="b"/>
              <a:pathLst>
                <a:path w="601849" h="545371">
                  <a:moveTo>
                    <a:pt x="77922" y="0"/>
                  </a:moveTo>
                  <a:lnTo>
                    <a:pt x="523927" y="0"/>
                  </a:lnTo>
                  <a:cubicBezTo>
                    <a:pt x="566962" y="0"/>
                    <a:pt x="601849" y="34887"/>
                    <a:pt x="601849" y="77922"/>
                  </a:cubicBezTo>
                  <a:lnTo>
                    <a:pt x="601849" y="467448"/>
                  </a:lnTo>
                  <a:cubicBezTo>
                    <a:pt x="601849" y="488115"/>
                    <a:pt x="593640" y="507935"/>
                    <a:pt x="579026" y="522548"/>
                  </a:cubicBezTo>
                  <a:cubicBezTo>
                    <a:pt x="564413" y="537161"/>
                    <a:pt x="544593" y="545371"/>
                    <a:pt x="523927" y="545371"/>
                  </a:cubicBezTo>
                  <a:lnTo>
                    <a:pt x="77922" y="545371"/>
                  </a:lnTo>
                  <a:cubicBezTo>
                    <a:pt x="34887" y="545371"/>
                    <a:pt x="0" y="510484"/>
                    <a:pt x="0" y="467448"/>
                  </a:cubicBezTo>
                  <a:lnTo>
                    <a:pt x="0" y="77922"/>
                  </a:lnTo>
                  <a:cubicBezTo>
                    <a:pt x="0" y="57256"/>
                    <a:pt x="8210" y="37436"/>
                    <a:pt x="22823" y="22823"/>
                  </a:cubicBezTo>
                  <a:cubicBezTo>
                    <a:pt x="37436" y="8210"/>
                    <a:pt x="57256" y="0"/>
                    <a:pt x="77922" y="0"/>
                  </a:cubicBezTo>
                  <a:close/>
                </a:path>
              </a:pathLst>
            </a:custGeom>
            <a:solidFill>
              <a:srgbClr val="38B6FF"/>
            </a:solidFill>
            <a:ln w="3810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601849" cy="58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4311100" y="3149848"/>
            <a:ext cx="1619071" cy="71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 dirty="0">
                <a:solidFill>
                  <a:srgbClr val="FFFFFF"/>
                </a:solidFill>
                <a:latin typeface="Poppins Ultra-Bold"/>
              </a:rPr>
              <a:t>26.04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023543" y="3149848"/>
            <a:ext cx="1619071" cy="71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FFFFFF"/>
                </a:solidFill>
                <a:latin typeface="Poppins Ultra-Bold"/>
              </a:rPr>
              <a:t>24.05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457956" y="2829642"/>
            <a:ext cx="1619071" cy="754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3"/>
              </a:lnSpc>
            </a:pPr>
            <a:r>
              <a:rPr lang="en-US" sz="4202" dirty="0">
                <a:solidFill>
                  <a:srgbClr val="FFFFFF"/>
                </a:solidFill>
                <a:latin typeface="Poppins Ultra-Bold"/>
              </a:rPr>
              <a:t>*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738642" y="3149848"/>
            <a:ext cx="1619071" cy="71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FFFFFF"/>
                </a:solidFill>
                <a:latin typeface="Poppins Ultra-Bold"/>
              </a:rPr>
              <a:t>28.06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308444" y="5529472"/>
            <a:ext cx="1619071" cy="71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FFFFFF"/>
                </a:solidFill>
                <a:latin typeface="Poppins Ultra-Bold"/>
              </a:rPr>
              <a:t>26.07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027526" y="5529472"/>
            <a:ext cx="1619071" cy="71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FFFFFF"/>
                </a:solidFill>
                <a:latin typeface="Poppins Ultra-Bold"/>
              </a:rPr>
              <a:t>23.08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741298" y="5529472"/>
            <a:ext cx="1619071" cy="71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FFFFFF"/>
                </a:solidFill>
                <a:latin typeface="Poppins Ultra-Bold"/>
              </a:rPr>
              <a:t>27.09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734729" y="7927749"/>
            <a:ext cx="1619071" cy="71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 dirty="0">
                <a:solidFill>
                  <a:srgbClr val="FFFFFF"/>
                </a:solidFill>
                <a:latin typeface="Poppins Ultra-Bold"/>
              </a:rPr>
              <a:t>20.12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178696" y="7909095"/>
            <a:ext cx="1279260" cy="71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>
                <a:solidFill>
                  <a:srgbClr val="FFFFFF"/>
                </a:solidFill>
                <a:latin typeface="Poppins Ultra-Bold"/>
              </a:rPr>
              <a:t>29.11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313418" y="7909095"/>
            <a:ext cx="1619071" cy="71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 dirty="0">
                <a:solidFill>
                  <a:srgbClr val="FFFFFF"/>
                </a:solidFill>
                <a:latin typeface="Poppins Ultra-Bold"/>
              </a:rPr>
              <a:t>18.10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582951" y="7588889"/>
            <a:ext cx="1619071" cy="754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3"/>
              </a:lnSpc>
            </a:pPr>
            <a:r>
              <a:rPr lang="en-US" sz="4202">
                <a:solidFill>
                  <a:srgbClr val="FFFFFF"/>
                </a:solidFill>
                <a:latin typeface="Poppins Ultra-Bold"/>
              </a:rPr>
              <a:t>*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2547012" y="2552147"/>
            <a:ext cx="5512387" cy="318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dirty="0" err="1">
                <a:solidFill>
                  <a:srgbClr val="343434"/>
                </a:solidFill>
                <a:latin typeface="Poppins"/>
              </a:rPr>
              <a:t>Às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10h da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última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sexta-feira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do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mês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,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exceto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:</a:t>
            </a:r>
          </a:p>
          <a:p>
            <a:pPr>
              <a:lnSpc>
                <a:spcPts val="3080"/>
              </a:lnSpc>
            </a:pPr>
            <a:endParaRPr lang="en-US" sz="2200" dirty="0">
              <a:solidFill>
                <a:srgbClr val="343434"/>
              </a:solidFill>
              <a:latin typeface="Poppins"/>
            </a:endParaRPr>
          </a:p>
          <a:p>
            <a:pPr>
              <a:lnSpc>
                <a:spcPts val="3080"/>
              </a:lnSpc>
            </a:pPr>
            <a:r>
              <a:rPr lang="en-US" sz="2200" dirty="0">
                <a:solidFill>
                  <a:srgbClr val="343434"/>
                </a:solidFill>
                <a:latin typeface="Poppins"/>
              </a:rPr>
              <a:t>*30.08 a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Abraceel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realiza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Missão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Internacional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em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Paris (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ocorrerá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23.08)</a:t>
            </a:r>
          </a:p>
          <a:p>
            <a:pPr>
              <a:lnSpc>
                <a:spcPts val="3080"/>
              </a:lnSpc>
            </a:pPr>
            <a:endParaRPr lang="en-US" sz="2200" dirty="0">
              <a:solidFill>
                <a:srgbClr val="343434"/>
              </a:solidFill>
              <a:latin typeface="Poppins"/>
            </a:endParaRPr>
          </a:p>
          <a:p>
            <a:pPr>
              <a:lnSpc>
                <a:spcPts val="3080"/>
              </a:lnSpc>
            </a:pPr>
            <a:r>
              <a:rPr lang="en-US" sz="2200" dirty="0">
                <a:solidFill>
                  <a:srgbClr val="343434"/>
                </a:solidFill>
                <a:latin typeface="Poppins"/>
              </a:rPr>
              <a:t>*25.10 é o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Planejamento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Estratégico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da 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Abraceel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(</a:t>
            </a:r>
            <a:r>
              <a:rPr lang="en-US" sz="2200" dirty="0" err="1">
                <a:solidFill>
                  <a:srgbClr val="343434"/>
                </a:solidFill>
                <a:latin typeface="Poppins"/>
              </a:rPr>
              <a:t>ocorrerá</a:t>
            </a:r>
            <a:r>
              <a:rPr lang="en-US" sz="2200" dirty="0">
                <a:solidFill>
                  <a:srgbClr val="343434"/>
                </a:solidFill>
                <a:latin typeface="Poppins"/>
              </a:rPr>
              <a:t> 18.10)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15856025" y="8042049"/>
            <a:ext cx="2034549" cy="2034549"/>
            <a:chOff x="0" y="0"/>
            <a:chExt cx="2712733" cy="2712733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1" name="Freeform 51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3" name="Group 13"/>
          <p:cNvGrpSpPr/>
          <p:nvPr/>
        </p:nvGrpSpPr>
        <p:grpSpPr>
          <a:xfrm>
            <a:off x="6706454" y="4926119"/>
            <a:ext cx="2285146" cy="2070705"/>
            <a:chOff x="0" y="0"/>
            <a:chExt cx="601849" cy="545371"/>
          </a:xfrm>
        </p:grpSpPr>
        <p:sp>
          <p:nvSpPr>
            <p:cNvPr id="54" name="Freeform 14"/>
            <p:cNvSpPr/>
            <p:nvPr/>
          </p:nvSpPr>
          <p:spPr>
            <a:xfrm>
              <a:off x="0" y="0"/>
              <a:ext cx="601849" cy="545371"/>
            </a:xfrm>
            <a:custGeom>
              <a:avLst/>
              <a:gdLst/>
              <a:ahLst/>
              <a:cxnLst/>
              <a:rect l="l" t="t" r="r" b="b"/>
              <a:pathLst>
                <a:path w="601849" h="545371">
                  <a:moveTo>
                    <a:pt x="77922" y="0"/>
                  </a:moveTo>
                  <a:lnTo>
                    <a:pt x="523927" y="0"/>
                  </a:lnTo>
                  <a:cubicBezTo>
                    <a:pt x="566962" y="0"/>
                    <a:pt x="601849" y="34887"/>
                    <a:pt x="601849" y="77922"/>
                  </a:cubicBezTo>
                  <a:lnTo>
                    <a:pt x="601849" y="467448"/>
                  </a:lnTo>
                  <a:cubicBezTo>
                    <a:pt x="601849" y="488115"/>
                    <a:pt x="593640" y="507935"/>
                    <a:pt x="579026" y="522548"/>
                  </a:cubicBezTo>
                  <a:cubicBezTo>
                    <a:pt x="564413" y="537161"/>
                    <a:pt x="544593" y="545371"/>
                    <a:pt x="523927" y="545371"/>
                  </a:cubicBezTo>
                  <a:lnTo>
                    <a:pt x="77922" y="545371"/>
                  </a:lnTo>
                  <a:cubicBezTo>
                    <a:pt x="34887" y="545371"/>
                    <a:pt x="0" y="510484"/>
                    <a:pt x="0" y="467448"/>
                  </a:cubicBezTo>
                  <a:lnTo>
                    <a:pt x="0" y="77922"/>
                  </a:lnTo>
                  <a:cubicBezTo>
                    <a:pt x="0" y="57256"/>
                    <a:pt x="8210" y="37436"/>
                    <a:pt x="22823" y="22823"/>
                  </a:cubicBezTo>
                  <a:cubicBezTo>
                    <a:pt x="37436" y="8210"/>
                    <a:pt x="57256" y="0"/>
                    <a:pt x="77922" y="0"/>
                  </a:cubicBezTo>
                  <a:close/>
                </a:path>
              </a:pathLst>
            </a:custGeom>
            <a:solidFill>
              <a:srgbClr val="004AAD"/>
            </a:solidFill>
            <a:ln w="38100" cap="rnd">
              <a:solidFill>
                <a:srgbClr val="004AAD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55" name="TextBox 15"/>
            <p:cNvSpPr txBox="1"/>
            <p:nvPr/>
          </p:nvSpPr>
          <p:spPr>
            <a:xfrm>
              <a:off x="0" y="-38100"/>
              <a:ext cx="601849" cy="583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6" name="TextBox 38"/>
          <p:cNvSpPr txBox="1"/>
          <p:nvPr/>
        </p:nvSpPr>
        <p:spPr>
          <a:xfrm>
            <a:off x="7038164" y="5526965"/>
            <a:ext cx="1619071" cy="71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3"/>
              </a:lnSpc>
            </a:pPr>
            <a:r>
              <a:rPr lang="en-US" sz="4202" dirty="0">
                <a:solidFill>
                  <a:srgbClr val="FFFFFF"/>
                </a:solidFill>
                <a:latin typeface="Poppins Ultra-Bold"/>
              </a:rPr>
              <a:t>23.08</a:t>
            </a:r>
          </a:p>
        </p:txBody>
      </p:sp>
      <p:sp>
        <p:nvSpPr>
          <p:cNvPr id="57" name="TextBox 39"/>
          <p:cNvSpPr txBox="1"/>
          <p:nvPr/>
        </p:nvSpPr>
        <p:spPr>
          <a:xfrm>
            <a:off x="8485665" y="5219700"/>
            <a:ext cx="1619071" cy="754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3"/>
              </a:lnSpc>
            </a:pPr>
            <a:r>
              <a:rPr lang="en-US" sz="4202" dirty="0">
                <a:solidFill>
                  <a:srgbClr val="FFFFFF"/>
                </a:solidFill>
                <a:latin typeface="Poppins Ultra-Bold"/>
              </a:rPr>
              <a:t>*</a:t>
            </a:r>
          </a:p>
        </p:txBody>
      </p:sp>
      <p:sp>
        <p:nvSpPr>
          <p:cNvPr id="52" name="Sinal de Multiplicação 51">
            <a:extLst>
              <a:ext uri="{FF2B5EF4-FFF2-40B4-BE49-F238E27FC236}">
                <a16:creationId xmlns:a16="http://schemas.microsoft.com/office/drawing/2014/main" id="{2E8D46C5-714A-BE60-AD9C-17F663558CE8}"/>
              </a:ext>
            </a:extLst>
          </p:cNvPr>
          <p:cNvSpPr/>
          <p:nvPr/>
        </p:nvSpPr>
        <p:spPr>
          <a:xfrm>
            <a:off x="4132729" y="2489498"/>
            <a:ext cx="2052482" cy="2070704"/>
          </a:xfrm>
          <a:prstGeom prst="mathMultiply">
            <a:avLst/>
          </a:prstGeom>
          <a:solidFill>
            <a:srgbClr val="FF0000">
              <a:alpha val="54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Sinal de Multiplicação 57">
            <a:extLst>
              <a:ext uri="{FF2B5EF4-FFF2-40B4-BE49-F238E27FC236}">
                <a16:creationId xmlns:a16="http://schemas.microsoft.com/office/drawing/2014/main" id="{B0C8ADBF-85E5-2F12-305E-A1A1A1C8CE04}"/>
              </a:ext>
            </a:extLst>
          </p:cNvPr>
          <p:cNvSpPr/>
          <p:nvPr/>
        </p:nvSpPr>
        <p:spPr>
          <a:xfrm>
            <a:off x="6837467" y="2521219"/>
            <a:ext cx="2052482" cy="2070704"/>
          </a:xfrm>
          <a:prstGeom prst="mathMultiply">
            <a:avLst/>
          </a:prstGeom>
          <a:solidFill>
            <a:srgbClr val="FF0000">
              <a:alpha val="54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127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45877"/>
          </a:xfrm>
          <a:custGeom>
            <a:avLst/>
            <a:gdLst/>
            <a:ahLst/>
            <a:cxnLst/>
            <a:rect l="l" t="t" r="r" b="b"/>
            <a:pathLst>
              <a:path w="18288000" h="10445877">
                <a:moveTo>
                  <a:pt x="0" y="0"/>
                </a:moveTo>
                <a:lnTo>
                  <a:pt x="18288000" y="0"/>
                </a:lnTo>
                <a:lnTo>
                  <a:pt x="18288000" y="10445877"/>
                </a:lnTo>
                <a:lnTo>
                  <a:pt x="0" y="10445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21" b="-832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609600" y="3009720"/>
            <a:ext cx="9173190" cy="1884586"/>
            <a:chOff x="0" y="0"/>
            <a:chExt cx="2525791" cy="5189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25791" cy="518911"/>
            </a:xfrm>
            <a:custGeom>
              <a:avLst/>
              <a:gdLst/>
              <a:ahLst/>
              <a:cxnLst/>
              <a:rect l="l" t="t" r="r" b="b"/>
              <a:pathLst>
                <a:path w="2525791" h="518911">
                  <a:moveTo>
                    <a:pt x="0" y="0"/>
                  </a:moveTo>
                  <a:lnTo>
                    <a:pt x="2525791" y="0"/>
                  </a:lnTo>
                  <a:lnTo>
                    <a:pt x="2525791" y="518911"/>
                  </a:lnTo>
                  <a:lnTo>
                    <a:pt x="0" y="518911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525791" cy="547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425117" y="389753"/>
            <a:ext cx="2753175" cy="4114800"/>
          </a:xfrm>
          <a:custGeom>
            <a:avLst/>
            <a:gdLst/>
            <a:ahLst/>
            <a:cxnLst/>
            <a:rect l="l" t="t" r="r" b="b"/>
            <a:pathLst>
              <a:path w="2753175" h="4114800">
                <a:moveTo>
                  <a:pt x="0" y="0"/>
                </a:moveTo>
                <a:lnTo>
                  <a:pt x="2753175" y="0"/>
                </a:lnTo>
                <a:lnTo>
                  <a:pt x="27531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2636977" y="3484317"/>
            <a:ext cx="6204671" cy="1049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58"/>
              </a:lnSpc>
            </a:pPr>
            <a:r>
              <a:rPr lang="en-US" sz="7802" spc="-150" dirty="0" err="1">
                <a:solidFill>
                  <a:srgbClr val="EFEFEF"/>
                </a:solidFill>
                <a:latin typeface="Poppins Bold"/>
              </a:rPr>
              <a:t>Perguntas</a:t>
            </a:r>
            <a:r>
              <a:rPr lang="en-US" sz="7802" spc="-150" dirty="0">
                <a:solidFill>
                  <a:srgbClr val="EFEFEF"/>
                </a:solidFill>
                <a:latin typeface="Poppins Bold"/>
              </a:rPr>
              <a:t>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9429" y="-124869"/>
            <a:ext cx="19923567" cy="11229382"/>
            <a:chOff x="0" y="0"/>
            <a:chExt cx="5485852" cy="30919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85852" cy="3091953"/>
            </a:xfrm>
            <a:custGeom>
              <a:avLst/>
              <a:gdLst/>
              <a:ahLst/>
              <a:cxnLst/>
              <a:rect l="l" t="t" r="r" b="b"/>
              <a:pathLst>
                <a:path w="5485852" h="3091953">
                  <a:moveTo>
                    <a:pt x="0" y="0"/>
                  </a:moveTo>
                  <a:lnTo>
                    <a:pt x="5485852" y="0"/>
                  </a:lnTo>
                  <a:lnTo>
                    <a:pt x="5485852" y="3091953"/>
                  </a:lnTo>
                  <a:lnTo>
                    <a:pt x="0" y="309195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485852" cy="3120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57500" y="1050334"/>
            <a:ext cx="3548287" cy="4987096"/>
          </a:xfrm>
          <a:custGeom>
            <a:avLst/>
            <a:gdLst/>
            <a:ahLst/>
            <a:cxnLst/>
            <a:rect l="l" t="t" r="r" b="b"/>
            <a:pathLst>
              <a:path w="2753175" h="4114800">
                <a:moveTo>
                  <a:pt x="0" y="0"/>
                </a:moveTo>
                <a:lnTo>
                  <a:pt x="2753176" y="0"/>
                </a:lnTo>
                <a:lnTo>
                  <a:pt x="2753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flipH="1">
            <a:off x="13817256" y="2694106"/>
            <a:ext cx="2112442" cy="1711078"/>
          </a:xfrm>
          <a:custGeom>
            <a:avLst/>
            <a:gdLst/>
            <a:ahLst/>
            <a:cxnLst/>
            <a:rect l="l" t="t" r="r" b="b"/>
            <a:pathLst>
              <a:path w="2112442" h="1711078">
                <a:moveTo>
                  <a:pt x="2112442" y="0"/>
                </a:moveTo>
                <a:lnTo>
                  <a:pt x="0" y="0"/>
                </a:lnTo>
                <a:lnTo>
                  <a:pt x="0" y="1711078"/>
                </a:lnTo>
                <a:lnTo>
                  <a:pt x="2112442" y="1711078"/>
                </a:lnTo>
                <a:lnTo>
                  <a:pt x="21124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2930450" y="5018064"/>
            <a:ext cx="12842950" cy="3567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80"/>
              </a:lnSpc>
            </a:pPr>
            <a:r>
              <a:rPr lang="en-US" sz="9000" spc="-150" dirty="0" err="1">
                <a:solidFill>
                  <a:srgbClr val="EFEFEF"/>
                </a:solidFill>
                <a:latin typeface="Poppins Bold"/>
              </a:rPr>
              <a:t>Espaço</a:t>
            </a:r>
            <a:r>
              <a:rPr lang="en-US" sz="9000" spc="-150" dirty="0">
                <a:solidFill>
                  <a:srgbClr val="EFEFEF"/>
                </a:solidFill>
                <a:latin typeface="Poppins Bold"/>
              </a:rPr>
              <a:t> do </a:t>
            </a:r>
            <a:r>
              <a:rPr lang="en-US" sz="9000" spc="-150" dirty="0" err="1">
                <a:solidFill>
                  <a:srgbClr val="EFEFEF"/>
                </a:solidFill>
                <a:latin typeface="Poppins Bold"/>
              </a:rPr>
              <a:t>associado</a:t>
            </a:r>
            <a:endParaRPr lang="en-US" sz="9000" spc="-150" dirty="0">
              <a:solidFill>
                <a:srgbClr val="EFEFEF"/>
              </a:solidFill>
              <a:latin typeface="Poppins Bold"/>
            </a:endParaRPr>
          </a:p>
          <a:p>
            <a:pPr>
              <a:lnSpc>
                <a:spcPts val="9180"/>
              </a:lnSpc>
            </a:pPr>
            <a:endParaRPr lang="en-US" sz="9000" spc="-441" dirty="0">
              <a:solidFill>
                <a:srgbClr val="EFEFEF"/>
              </a:solidFill>
              <a:latin typeface="Poppins Bold"/>
            </a:endParaRPr>
          </a:p>
          <a:p>
            <a:pPr>
              <a:lnSpc>
                <a:spcPts val="9180"/>
              </a:lnSpc>
            </a:pPr>
            <a:endParaRPr lang="en-US" sz="9000" spc="-441" dirty="0">
              <a:solidFill>
                <a:srgbClr val="EFEFEF"/>
              </a:solidFill>
              <a:latin typeface="Poppi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30450" y="6929368"/>
            <a:ext cx="10090482" cy="1947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42"/>
              </a:lnSpc>
            </a:pP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Tempo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máximo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de 5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minutos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por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associado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e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sujeito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a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limitação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no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número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de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expositores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em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razão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do tempo.</a:t>
            </a:r>
          </a:p>
          <a:p>
            <a:pPr>
              <a:lnSpc>
                <a:spcPts val="3042"/>
              </a:lnSpc>
            </a:pPr>
            <a:endParaRPr lang="en-US" sz="2817" spc="-22" dirty="0">
              <a:solidFill>
                <a:srgbClr val="EFEFEF"/>
              </a:solidFill>
              <a:latin typeface="Poppins Light"/>
            </a:endParaRPr>
          </a:p>
          <a:p>
            <a:pPr>
              <a:lnSpc>
                <a:spcPts val="3042"/>
              </a:lnSpc>
            </a:pP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Inscrições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por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ordem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de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chegada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e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feitas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via chat, com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indicação</a:t>
            </a:r>
            <a:r>
              <a:rPr lang="en-US" sz="2817" spc="-22" dirty="0">
                <a:solidFill>
                  <a:srgbClr val="EFEFEF"/>
                </a:solidFill>
                <a:latin typeface="Poppins Light"/>
              </a:rPr>
              <a:t> do Nome e </a:t>
            </a:r>
            <a:r>
              <a:rPr lang="en-US" sz="2817" spc="-22" dirty="0" err="1">
                <a:solidFill>
                  <a:srgbClr val="EFEFEF"/>
                </a:solidFill>
                <a:latin typeface="Poppins Light"/>
              </a:rPr>
              <a:t>Empresa</a:t>
            </a:r>
            <a:endParaRPr lang="en-US" sz="2817" spc="-22" dirty="0">
              <a:solidFill>
                <a:srgbClr val="EFEFEF"/>
              </a:solidFill>
              <a:latin typeface="Poppins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-113842"/>
            <a:ext cx="9173190" cy="11167598"/>
            <a:chOff x="0" y="0"/>
            <a:chExt cx="2525791" cy="30749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5791" cy="3074941"/>
            </a:xfrm>
            <a:custGeom>
              <a:avLst/>
              <a:gdLst/>
              <a:ahLst/>
              <a:cxnLst/>
              <a:rect l="l" t="t" r="r" b="b"/>
              <a:pathLst>
                <a:path w="2525791" h="3074941">
                  <a:moveTo>
                    <a:pt x="0" y="0"/>
                  </a:moveTo>
                  <a:lnTo>
                    <a:pt x="2525791" y="0"/>
                  </a:lnTo>
                  <a:lnTo>
                    <a:pt x="2525791" y="3074941"/>
                  </a:lnTo>
                  <a:lnTo>
                    <a:pt x="0" y="3074941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25791" cy="3103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517793" y="1169965"/>
            <a:ext cx="2753175" cy="4114800"/>
          </a:xfrm>
          <a:custGeom>
            <a:avLst/>
            <a:gdLst/>
            <a:ahLst/>
            <a:cxnLst/>
            <a:rect l="l" t="t" r="r" b="b"/>
            <a:pathLst>
              <a:path w="2753175" h="4114800">
                <a:moveTo>
                  <a:pt x="0" y="0"/>
                </a:moveTo>
                <a:lnTo>
                  <a:pt x="2753175" y="0"/>
                </a:lnTo>
                <a:lnTo>
                  <a:pt x="27531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652423" y="4417746"/>
            <a:ext cx="5221148" cy="2078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2"/>
              </a:lnSpc>
            </a:pPr>
            <a:r>
              <a:rPr lang="en-US" sz="7875" spc="-582" dirty="0" err="1">
                <a:solidFill>
                  <a:srgbClr val="EFEFEF"/>
                </a:solidFill>
                <a:latin typeface="Poppins"/>
              </a:rPr>
              <a:t>Obrigada</a:t>
            </a:r>
            <a:r>
              <a:rPr lang="en-US" sz="7875" spc="-582" dirty="0">
                <a:solidFill>
                  <a:srgbClr val="EFEFEF"/>
                </a:solidFill>
                <a:latin typeface="Poppins"/>
              </a:rPr>
              <a:t>!</a:t>
            </a:r>
          </a:p>
          <a:p>
            <a:pPr>
              <a:lnSpc>
                <a:spcPts val="8032"/>
              </a:lnSpc>
            </a:pPr>
            <a:r>
              <a:rPr lang="en-US" sz="7875" spc="-582" dirty="0" err="1">
                <a:solidFill>
                  <a:srgbClr val="EFEFEF"/>
                </a:solidFill>
                <a:latin typeface="Poppins"/>
              </a:rPr>
              <a:t>Obrigado</a:t>
            </a:r>
            <a:r>
              <a:rPr lang="en-US" sz="7875" spc="-582" dirty="0">
                <a:solidFill>
                  <a:srgbClr val="EFEFEF"/>
                </a:solidFill>
                <a:latin typeface="Poppins"/>
              </a:rPr>
              <a:t>!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292671" y="540464"/>
            <a:ext cx="9206072" cy="9206072"/>
            <a:chOff x="0" y="0"/>
            <a:chExt cx="12274762" cy="122747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74762" cy="12274762"/>
            </a:xfrm>
            <a:custGeom>
              <a:avLst/>
              <a:gdLst/>
              <a:ahLst/>
              <a:cxnLst/>
              <a:rect l="l" t="t" r="r" b="b"/>
              <a:pathLst>
                <a:path w="12274762" h="12274762">
                  <a:moveTo>
                    <a:pt x="0" y="0"/>
                  </a:moveTo>
                  <a:lnTo>
                    <a:pt x="12274762" y="0"/>
                  </a:lnTo>
                  <a:lnTo>
                    <a:pt x="12274762" y="12274762"/>
                  </a:lnTo>
                  <a:lnTo>
                    <a:pt x="0" y="12274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1346159">
              <a:off x="5654892" y="3304459"/>
              <a:ext cx="1422694" cy="1450793"/>
            </a:xfrm>
            <a:custGeom>
              <a:avLst/>
              <a:gdLst/>
              <a:ahLst/>
              <a:cxnLst/>
              <a:rect l="l" t="t" r="r" b="b"/>
              <a:pathLst>
                <a:path w="1422694" h="1450793">
                  <a:moveTo>
                    <a:pt x="0" y="0"/>
                  </a:moveTo>
                  <a:lnTo>
                    <a:pt x="1422694" y="0"/>
                  </a:lnTo>
                  <a:lnTo>
                    <a:pt x="1422694" y="1450793"/>
                  </a:lnTo>
                  <a:lnTo>
                    <a:pt x="0" y="1450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05624" y="-124869"/>
            <a:ext cx="9089063" cy="10536738"/>
            <a:chOff x="0" y="0"/>
            <a:chExt cx="2502627" cy="2901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2627" cy="2901236"/>
            </a:xfrm>
            <a:custGeom>
              <a:avLst/>
              <a:gdLst/>
              <a:ahLst/>
              <a:cxnLst/>
              <a:rect l="l" t="t" r="r" b="b"/>
              <a:pathLst>
                <a:path w="2502627" h="2901236">
                  <a:moveTo>
                    <a:pt x="0" y="0"/>
                  </a:moveTo>
                  <a:lnTo>
                    <a:pt x="2502627" y="0"/>
                  </a:lnTo>
                  <a:lnTo>
                    <a:pt x="2502627" y="2901236"/>
                  </a:lnTo>
                  <a:lnTo>
                    <a:pt x="0" y="290123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02627" cy="2929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74229" y="1424102"/>
            <a:ext cx="1325747" cy="1325747"/>
          </a:xfrm>
          <a:custGeom>
            <a:avLst/>
            <a:gdLst/>
            <a:ahLst/>
            <a:cxnLst/>
            <a:rect l="l" t="t" r="r" b="b"/>
            <a:pathLst>
              <a:path w="1325747" h="1325747">
                <a:moveTo>
                  <a:pt x="0" y="0"/>
                </a:moveTo>
                <a:lnTo>
                  <a:pt x="1325747" y="0"/>
                </a:lnTo>
                <a:lnTo>
                  <a:pt x="1325747" y="1325747"/>
                </a:lnTo>
                <a:lnTo>
                  <a:pt x="0" y="13257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028700" y="7353838"/>
            <a:ext cx="6268650" cy="190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4"/>
              </a:lnSpc>
            </a:pPr>
            <a:r>
              <a:rPr lang="en-US" sz="7483" spc="-150" dirty="0" err="1">
                <a:solidFill>
                  <a:srgbClr val="004AAD"/>
                </a:solidFill>
                <a:latin typeface="Poppins Bold"/>
              </a:rPr>
              <a:t>Presidente</a:t>
            </a:r>
            <a:r>
              <a:rPr lang="en-US" sz="7483" spc="-150" dirty="0">
                <a:solidFill>
                  <a:srgbClr val="004AAD"/>
                </a:solidFill>
                <a:latin typeface="Poppins Bold"/>
              </a:rPr>
              <a:t>- </a:t>
            </a:r>
            <a:r>
              <a:rPr lang="en-US" sz="7483" spc="-150" dirty="0" err="1">
                <a:solidFill>
                  <a:srgbClr val="004AAD"/>
                </a:solidFill>
                <a:latin typeface="Poppins Bold"/>
              </a:rPr>
              <a:t>Executivo</a:t>
            </a:r>
            <a:endParaRPr lang="en-US" sz="7483" spc="-150" dirty="0">
              <a:solidFill>
                <a:srgbClr val="004AAD"/>
              </a:solidFill>
              <a:latin typeface="Poppins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5856025" y="8042049"/>
            <a:ext cx="2034549" cy="2034549"/>
            <a:chOff x="0" y="0"/>
            <a:chExt cx="2712733" cy="27127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9429" y="-249738"/>
            <a:ext cx="4865063" cy="2232160"/>
            <a:chOff x="0" y="0"/>
            <a:chExt cx="1339570" cy="61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9429" y="9420658"/>
            <a:ext cx="4865063" cy="2232160"/>
            <a:chOff x="0" y="0"/>
            <a:chExt cx="1339570" cy="61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71275" y="-249738"/>
            <a:ext cx="8288618" cy="10786475"/>
            <a:chOff x="0" y="0"/>
            <a:chExt cx="2282228" cy="29700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2228" cy="2970000"/>
            </a:xfrm>
            <a:custGeom>
              <a:avLst/>
              <a:gdLst/>
              <a:ahLst/>
              <a:cxnLst/>
              <a:rect l="l" t="t" r="r" b="b"/>
              <a:pathLst>
                <a:path w="2282228" h="2970000">
                  <a:moveTo>
                    <a:pt x="0" y="0"/>
                  </a:moveTo>
                  <a:lnTo>
                    <a:pt x="2282228" y="0"/>
                  </a:lnTo>
                  <a:lnTo>
                    <a:pt x="2282228" y="2970000"/>
                  </a:lnTo>
                  <a:lnTo>
                    <a:pt x="0" y="297000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82228" cy="2998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004844" y="2859272"/>
            <a:ext cx="1476856" cy="1478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21"/>
              </a:lnSpc>
            </a:pPr>
            <a:r>
              <a:rPr lang="en-US" sz="10217" spc="-756">
                <a:solidFill>
                  <a:srgbClr val="343434"/>
                </a:solidFill>
                <a:latin typeface="Poppins Bol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04844" y="4990092"/>
            <a:ext cx="1476856" cy="1478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21"/>
              </a:lnSpc>
            </a:pPr>
            <a:r>
              <a:rPr lang="en-US" sz="10217" spc="-756">
                <a:solidFill>
                  <a:srgbClr val="343434"/>
                </a:solidFill>
                <a:latin typeface="Poppins Bold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04844" y="7118728"/>
            <a:ext cx="1476856" cy="147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21"/>
              </a:lnSpc>
            </a:pPr>
            <a:r>
              <a:rPr lang="en-US" sz="10217" spc="-756">
                <a:solidFill>
                  <a:srgbClr val="343434"/>
                </a:solidFill>
                <a:latin typeface="Poppins Bold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5981191"/>
            <a:ext cx="7614194" cy="217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0"/>
              </a:lnSpc>
            </a:pPr>
            <a:r>
              <a:rPr lang="en-US" sz="7990" spc="-150" dirty="0" err="1">
                <a:solidFill>
                  <a:srgbClr val="343434"/>
                </a:solidFill>
                <a:latin typeface="Poppins Bold"/>
              </a:rPr>
              <a:t>Recados</a:t>
            </a:r>
            <a:r>
              <a:rPr lang="en-US" sz="7990" spc="-150" dirty="0">
                <a:solidFill>
                  <a:srgbClr val="343434"/>
                </a:solidFill>
                <a:latin typeface="Poppins Bold"/>
              </a:rPr>
              <a:t> </a:t>
            </a:r>
            <a:r>
              <a:rPr lang="en-US" sz="7990" spc="-150" dirty="0" err="1">
                <a:solidFill>
                  <a:srgbClr val="343434"/>
                </a:solidFill>
                <a:latin typeface="Poppins Bold"/>
              </a:rPr>
              <a:t>principais</a:t>
            </a:r>
            <a:endParaRPr lang="en-US" sz="7990" spc="-150" dirty="0">
              <a:solidFill>
                <a:srgbClr val="343434"/>
              </a:solidFill>
              <a:latin typeface="Poppi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964134" y="3333673"/>
            <a:ext cx="549506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en-US" sz="2604" dirty="0">
                <a:solidFill>
                  <a:srgbClr val="343434"/>
                </a:solidFill>
                <a:latin typeface="Poppins"/>
              </a:rPr>
              <a:t>Nova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governança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CCEE</a:t>
            </a:r>
          </a:p>
          <a:p>
            <a:pPr>
              <a:lnSpc>
                <a:spcPts val="3646"/>
              </a:lnSpc>
            </a:pPr>
            <a:endParaRPr lang="en-US" sz="2604" dirty="0">
              <a:solidFill>
                <a:srgbClr val="343434"/>
              </a:solidFill>
              <a:latin typeface="Poppins"/>
            </a:endParaRPr>
          </a:p>
          <a:p>
            <a:pPr>
              <a:lnSpc>
                <a:spcPts val="3646"/>
              </a:lnSpc>
            </a:pPr>
            <a:endParaRPr lang="en-US" sz="2604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964134" y="7392971"/>
            <a:ext cx="458066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en-US" sz="2604" dirty="0" err="1">
                <a:solidFill>
                  <a:srgbClr val="343434"/>
                </a:solidFill>
                <a:latin typeface="Poppins"/>
              </a:rPr>
              <a:t>Modernização</a:t>
            </a:r>
            <a:r>
              <a:rPr lang="en-US" sz="2604" dirty="0">
                <a:solidFill>
                  <a:srgbClr val="343434"/>
                </a:solidFill>
                <a:latin typeface="Poppins"/>
              </a:rPr>
              <a:t> do </a:t>
            </a:r>
            <a:r>
              <a:rPr lang="en-US" sz="2604" dirty="0" err="1">
                <a:solidFill>
                  <a:srgbClr val="343434"/>
                </a:solidFill>
                <a:latin typeface="Poppins"/>
              </a:rPr>
              <a:t>setor</a:t>
            </a:r>
            <a:endParaRPr lang="en-US" sz="2604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964134" y="5372100"/>
            <a:ext cx="474731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en-US" sz="2604" dirty="0" err="1">
                <a:latin typeface="Poppins"/>
              </a:rPr>
              <a:t>Concorrência</a:t>
            </a:r>
            <a:r>
              <a:rPr lang="en-US" sz="2604" dirty="0">
                <a:latin typeface="Poppins"/>
              </a:rPr>
              <a:t> no ACL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305578" y="1028700"/>
            <a:ext cx="953722" cy="953722"/>
          </a:xfrm>
          <a:custGeom>
            <a:avLst/>
            <a:gdLst/>
            <a:ahLst/>
            <a:cxnLst/>
            <a:rect l="l" t="t" r="r" b="b"/>
            <a:pathLst>
              <a:path w="953722" h="953722">
                <a:moveTo>
                  <a:pt x="0" y="0"/>
                </a:moveTo>
                <a:lnTo>
                  <a:pt x="953722" y="0"/>
                </a:lnTo>
                <a:lnTo>
                  <a:pt x="953722" y="953722"/>
                </a:lnTo>
                <a:lnTo>
                  <a:pt x="0" y="9537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15856025" y="8042049"/>
            <a:ext cx="2034549" cy="2034549"/>
            <a:chOff x="0" y="0"/>
            <a:chExt cx="2712733" cy="27127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21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9429" y="-249738"/>
            <a:ext cx="4865063" cy="2232160"/>
            <a:chOff x="0" y="0"/>
            <a:chExt cx="1339570" cy="61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9429" y="9420658"/>
            <a:ext cx="4865063" cy="2232160"/>
            <a:chOff x="0" y="0"/>
            <a:chExt cx="1339570" cy="61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61723" y="164708"/>
            <a:ext cx="8288618" cy="9752262"/>
            <a:chOff x="0" y="0"/>
            <a:chExt cx="2282228" cy="29700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2228" cy="2970000"/>
            </a:xfrm>
            <a:custGeom>
              <a:avLst/>
              <a:gdLst/>
              <a:ahLst/>
              <a:cxnLst/>
              <a:rect l="l" t="t" r="r" b="b"/>
              <a:pathLst>
                <a:path w="2282228" h="2970000">
                  <a:moveTo>
                    <a:pt x="0" y="0"/>
                  </a:moveTo>
                  <a:lnTo>
                    <a:pt x="2282228" y="0"/>
                  </a:lnTo>
                  <a:lnTo>
                    <a:pt x="2282228" y="2970000"/>
                  </a:lnTo>
                  <a:lnTo>
                    <a:pt x="0" y="297000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82228" cy="2998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9600" y="4967461"/>
            <a:ext cx="6781800" cy="3178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50"/>
              </a:lnSpc>
            </a:pPr>
            <a:r>
              <a:rPr lang="en-US" sz="7990" spc="-150" dirty="0">
                <a:solidFill>
                  <a:srgbClr val="343434"/>
                </a:solidFill>
                <a:latin typeface="Poppins Bold"/>
              </a:rPr>
              <a:t>Nova </a:t>
            </a:r>
            <a:r>
              <a:rPr lang="en-US" sz="7990" spc="-150" dirty="0" err="1">
                <a:solidFill>
                  <a:srgbClr val="343434"/>
                </a:solidFill>
                <a:latin typeface="Poppins Bold"/>
              </a:rPr>
              <a:t>governança</a:t>
            </a:r>
            <a:r>
              <a:rPr lang="en-US" sz="7990" spc="-150" dirty="0">
                <a:solidFill>
                  <a:srgbClr val="343434"/>
                </a:solidFill>
                <a:latin typeface="Poppins Bold"/>
              </a:rPr>
              <a:t> da CCEE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06000" y="266700"/>
            <a:ext cx="685774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pt-BR" sz="2604" b="1" dirty="0">
                <a:solidFill>
                  <a:srgbClr val="343434"/>
                </a:solidFill>
                <a:latin typeface="Poppins"/>
              </a:rPr>
              <a:t>Destaques aprovados no novo Estatuto:</a:t>
            </a:r>
            <a:endParaRPr lang="en-US" sz="2604" b="1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7386780" y="80697"/>
            <a:ext cx="661423" cy="647668"/>
          </a:xfrm>
          <a:custGeom>
            <a:avLst/>
            <a:gdLst/>
            <a:ahLst/>
            <a:cxnLst/>
            <a:rect l="l" t="t" r="r" b="b"/>
            <a:pathLst>
              <a:path w="953722" h="953722">
                <a:moveTo>
                  <a:pt x="0" y="0"/>
                </a:moveTo>
                <a:lnTo>
                  <a:pt x="953722" y="0"/>
                </a:lnTo>
                <a:lnTo>
                  <a:pt x="953722" y="953722"/>
                </a:lnTo>
                <a:lnTo>
                  <a:pt x="0" y="953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17019121" y="9118249"/>
            <a:ext cx="1339764" cy="1366599"/>
            <a:chOff x="0" y="0"/>
            <a:chExt cx="2712733" cy="27127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21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Retângulo 11"/>
          <p:cNvSpPr/>
          <p:nvPr/>
        </p:nvSpPr>
        <p:spPr>
          <a:xfrm>
            <a:off x="9906000" y="879336"/>
            <a:ext cx="8244341" cy="9910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Aprovação pela AG dos salários da diretoria e do orçamento da CCEE que não esteja relacionado às despesas fixas, ordinárias ou determinadas por obrigação legal ou regulatória;</a:t>
            </a:r>
          </a:p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Aprovação pela AG para ingresso da CCEE em atividades lucrativas;</a:t>
            </a:r>
          </a:p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Confidencialidade e sigilo dos votos dos agentes e das categorias nas AG; </a:t>
            </a:r>
          </a:p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Adoção de critérios para indicação, qualificação e impedimento de diretores e conselheiros adicionais aos da Convenção de Comercialização; </a:t>
            </a:r>
          </a:p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Candidaturas para posições de Conselho e Diretoria serão submetidas à análise de consultoria quanto adequação de requisitos e análise de impedimentos com 30 dias de antecedência;</a:t>
            </a:r>
          </a:p>
          <a:p>
            <a:pPr marL="34290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Previsão para que haja cumulatividade dos cargos de Presidente do </a:t>
            </a:r>
            <a:r>
              <a:rPr lang="pt-BR" sz="2100" dirty="0" err="1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CAd</a:t>
            </a: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 e Diretor-Presidente somente para pelos primeiros seis meses, para atender compromisso do atual presidente do </a:t>
            </a:r>
            <a:r>
              <a:rPr lang="pt-BR" sz="2100" dirty="0" err="1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CAd</a:t>
            </a: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 de levar à AG o orçamento 2025;</a:t>
            </a:r>
          </a:p>
          <a:p>
            <a:pPr marL="34290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Criação e definição das diretrizes de funcionamento de estrutura funcional específica para tratamento de Segurança de Mercado (monitoramento prudencial) com orçamento e reporte próprios, além de responsabilização pelo vazamento de informações; </a:t>
            </a:r>
          </a:p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endParaRPr lang="pt-BR" sz="2200" dirty="0">
              <a:latin typeface="Poppins" panose="00000500000000000000" pitchFamily="2" charset="0"/>
              <a:ea typeface="Montserrat"/>
              <a:cs typeface="Poppins" panose="00000500000000000000" pitchFamily="2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46025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9429" y="-249738"/>
            <a:ext cx="4865063" cy="2232160"/>
            <a:chOff x="0" y="0"/>
            <a:chExt cx="1339570" cy="61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9429" y="9420658"/>
            <a:ext cx="4865063" cy="2232160"/>
            <a:chOff x="0" y="0"/>
            <a:chExt cx="1339570" cy="61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61723" y="164708"/>
            <a:ext cx="8288618" cy="9752262"/>
            <a:chOff x="0" y="0"/>
            <a:chExt cx="2282228" cy="29700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2228" cy="2970000"/>
            </a:xfrm>
            <a:custGeom>
              <a:avLst/>
              <a:gdLst/>
              <a:ahLst/>
              <a:cxnLst/>
              <a:rect l="l" t="t" r="r" b="b"/>
              <a:pathLst>
                <a:path w="2282228" h="2970000">
                  <a:moveTo>
                    <a:pt x="0" y="0"/>
                  </a:moveTo>
                  <a:lnTo>
                    <a:pt x="2282228" y="0"/>
                  </a:lnTo>
                  <a:lnTo>
                    <a:pt x="2282228" y="2970000"/>
                  </a:lnTo>
                  <a:lnTo>
                    <a:pt x="0" y="297000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82228" cy="2998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9600" y="4967461"/>
            <a:ext cx="6781800" cy="3178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50"/>
              </a:lnSpc>
            </a:pPr>
            <a:r>
              <a:rPr lang="en-US" sz="7990" spc="-150" dirty="0">
                <a:solidFill>
                  <a:srgbClr val="343434"/>
                </a:solidFill>
                <a:latin typeface="Poppins Bold"/>
              </a:rPr>
              <a:t>Nova </a:t>
            </a:r>
            <a:r>
              <a:rPr lang="en-US" sz="7990" spc="-150" dirty="0" err="1">
                <a:solidFill>
                  <a:srgbClr val="343434"/>
                </a:solidFill>
                <a:latin typeface="Poppins Bold"/>
              </a:rPr>
              <a:t>governança</a:t>
            </a:r>
            <a:r>
              <a:rPr lang="en-US" sz="7990" spc="-150" dirty="0">
                <a:solidFill>
                  <a:srgbClr val="343434"/>
                </a:solidFill>
                <a:latin typeface="Poppins Bold"/>
              </a:rPr>
              <a:t> da CCEE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06000" y="266700"/>
            <a:ext cx="685774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pt-BR" sz="2604" b="1" dirty="0">
                <a:solidFill>
                  <a:srgbClr val="343434"/>
                </a:solidFill>
                <a:latin typeface="Poppins"/>
              </a:rPr>
              <a:t>Destaques aprovados no novo Estatuto:</a:t>
            </a:r>
            <a:endParaRPr lang="en-US" sz="2604" b="1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7386780" y="80697"/>
            <a:ext cx="661423" cy="647668"/>
          </a:xfrm>
          <a:custGeom>
            <a:avLst/>
            <a:gdLst/>
            <a:ahLst/>
            <a:cxnLst/>
            <a:rect l="l" t="t" r="r" b="b"/>
            <a:pathLst>
              <a:path w="953722" h="953722">
                <a:moveTo>
                  <a:pt x="0" y="0"/>
                </a:moveTo>
                <a:lnTo>
                  <a:pt x="953722" y="0"/>
                </a:lnTo>
                <a:lnTo>
                  <a:pt x="953722" y="953722"/>
                </a:lnTo>
                <a:lnTo>
                  <a:pt x="0" y="953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17019121" y="9118249"/>
            <a:ext cx="1339764" cy="1366599"/>
            <a:chOff x="0" y="0"/>
            <a:chExt cx="2712733" cy="27127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21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Retângulo 11"/>
          <p:cNvSpPr/>
          <p:nvPr/>
        </p:nvSpPr>
        <p:spPr>
          <a:xfrm>
            <a:off x="9906000" y="879336"/>
            <a:ext cx="8244341" cy="700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000000"/>
              </a:buClr>
              <a:buFont typeface="+mj-lt"/>
              <a:buAutoNum type="arabicPeriod" startAt="8"/>
              <a:defRPr/>
            </a:pP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Novas regras de transparência e publicidade das reuniões do </a:t>
            </a:r>
            <a:r>
              <a:rPr lang="pt-BR" sz="2100" dirty="0" err="1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CAd</a:t>
            </a: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, abertas aos associados em temas de orçamento e planejamento estratégico;</a:t>
            </a:r>
          </a:p>
          <a:p>
            <a:pPr marL="457200" indent="-457200">
              <a:spcAft>
                <a:spcPts val="1200"/>
              </a:spcAft>
              <a:buClr>
                <a:srgbClr val="000000"/>
              </a:buClr>
              <a:buFont typeface="+mj-lt"/>
              <a:buAutoNum type="arabicPeriod" startAt="8"/>
              <a:defRPr/>
            </a:pP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Limitação da remuneração dos Conselheiros (adm. e fiscal) em relação ao salário do diretor presidente: 35% para </a:t>
            </a:r>
            <a:r>
              <a:rPr lang="pt-BR" sz="2100" dirty="0" err="1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CAd</a:t>
            </a: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, sendo 40% para presidente; 10% para o fiscal, sendo 15% para o presidente;</a:t>
            </a:r>
          </a:p>
          <a:p>
            <a:pPr marL="457200" indent="-457200">
              <a:spcAft>
                <a:spcPts val="1200"/>
              </a:spcAft>
              <a:buClr>
                <a:srgbClr val="000000"/>
              </a:buClr>
              <a:buFont typeface="+mj-lt"/>
              <a:buAutoNum type="arabicPeriod" startAt="8"/>
              <a:defRPr/>
            </a:pP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Eleição do VP do </a:t>
            </a:r>
            <a:r>
              <a:rPr lang="pt-BR" sz="2100" dirty="0" err="1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CAd</a:t>
            </a: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 feita no Conselho com obrigatoriedade de ser um dos quatro Conselheiros dos agentes de mercado; </a:t>
            </a:r>
          </a:p>
          <a:p>
            <a:pPr marL="457200" indent="-457200">
              <a:spcAft>
                <a:spcPts val="1200"/>
              </a:spcAft>
              <a:buClr>
                <a:srgbClr val="000000"/>
              </a:buClr>
              <a:buFont typeface="+mj-lt"/>
              <a:buAutoNum type="arabicPeriod" startAt="8"/>
              <a:defRPr/>
            </a:pP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Limitação de patrocínios apenas para eventos do setor elétrico e relacionados com o objeto social da CCEE quando custeados com recursos dos associados e aprovados em AG;</a:t>
            </a:r>
          </a:p>
          <a:p>
            <a:pPr marL="457200" indent="-457200">
              <a:spcAft>
                <a:spcPts val="1200"/>
              </a:spcAft>
              <a:buClr>
                <a:srgbClr val="000000"/>
              </a:buClr>
              <a:buFont typeface="+mj-lt"/>
              <a:buAutoNum type="arabicPeriod" startAt="8"/>
              <a:defRPr/>
            </a:pP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Participação dos agentes interessados em realizar sustentação oral sobre temas de seu interesse nas reuniões da  diretoria; e</a:t>
            </a:r>
          </a:p>
          <a:p>
            <a:pPr marL="457200" indent="-457200">
              <a:spcAft>
                <a:spcPts val="1200"/>
              </a:spcAft>
              <a:buClr>
                <a:srgbClr val="000000"/>
              </a:buClr>
              <a:buFont typeface="+mj-lt"/>
              <a:buAutoNum type="arabicPeriod" startAt="8"/>
              <a:defRPr/>
            </a:pPr>
            <a:r>
              <a:rPr lang="pt-BR" sz="21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Participação das Associações nas Assembleias, sem direito a voto.</a:t>
            </a:r>
          </a:p>
        </p:txBody>
      </p:sp>
    </p:spTree>
    <p:extLst>
      <p:ext uri="{BB962C8B-B14F-4D97-AF65-F5344CB8AC3E}">
        <p14:creationId xmlns:p14="http://schemas.microsoft.com/office/powerpoint/2010/main" val="260443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9429" y="-249738"/>
            <a:ext cx="4865063" cy="2232160"/>
            <a:chOff x="0" y="0"/>
            <a:chExt cx="1339570" cy="61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9429" y="9420658"/>
            <a:ext cx="4865063" cy="2232160"/>
            <a:chOff x="0" y="0"/>
            <a:chExt cx="1339570" cy="61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61723" y="164708"/>
            <a:ext cx="8288618" cy="9752262"/>
            <a:chOff x="0" y="0"/>
            <a:chExt cx="2282228" cy="29700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2228" cy="2970000"/>
            </a:xfrm>
            <a:custGeom>
              <a:avLst/>
              <a:gdLst/>
              <a:ahLst/>
              <a:cxnLst/>
              <a:rect l="l" t="t" r="r" b="b"/>
              <a:pathLst>
                <a:path w="2282228" h="2970000">
                  <a:moveTo>
                    <a:pt x="0" y="0"/>
                  </a:moveTo>
                  <a:lnTo>
                    <a:pt x="2282228" y="0"/>
                  </a:lnTo>
                  <a:lnTo>
                    <a:pt x="2282228" y="2970000"/>
                  </a:lnTo>
                  <a:lnTo>
                    <a:pt x="0" y="297000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82228" cy="2998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9600" y="4967461"/>
            <a:ext cx="7239000" cy="212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50"/>
              </a:lnSpc>
            </a:pPr>
            <a:r>
              <a:rPr lang="en-US" sz="7990" spc="-150" dirty="0" err="1">
                <a:solidFill>
                  <a:srgbClr val="343434"/>
                </a:solidFill>
                <a:latin typeface="Poppins Bold"/>
              </a:rPr>
              <a:t>Concorrência</a:t>
            </a:r>
            <a:r>
              <a:rPr lang="en-US" sz="7990" spc="-150" dirty="0">
                <a:solidFill>
                  <a:srgbClr val="343434"/>
                </a:solidFill>
                <a:latin typeface="Poppins Bold"/>
              </a:rPr>
              <a:t> no ACL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906000" y="266700"/>
            <a:ext cx="685774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pt-BR" sz="2604" b="1" dirty="0">
                <a:solidFill>
                  <a:srgbClr val="343434"/>
                </a:solidFill>
                <a:latin typeface="Poppins"/>
              </a:rPr>
              <a:t>Principais ações recentes:</a:t>
            </a:r>
            <a:endParaRPr lang="en-US" sz="2604" b="1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7386780" y="80697"/>
            <a:ext cx="661423" cy="647668"/>
          </a:xfrm>
          <a:custGeom>
            <a:avLst/>
            <a:gdLst/>
            <a:ahLst/>
            <a:cxnLst/>
            <a:rect l="l" t="t" r="r" b="b"/>
            <a:pathLst>
              <a:path w="953722" h="953722">
                <a:moveTo>
                  <a:pt x="0" y="0"/>
                </a:moveTo>
                <a:lnTo>
                  <a:pt x="953722" y="0"/>
                </a:lnTo>
                <a:lnTo>
                  <a:pt x="953722" y="953722"/>
                </a:lnTo>
                <a:lnTo>
                  <a:pt x="0" y="953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17019121" y="9118249"/>
            <a:ext cx="1339764" cy="1366599"/>
            <a:chOff x="0" y="0"/>
            <a:chExt cx="2712733" cy="27127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21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Retângulo 11"/>
          <p:cNvSpPr/>
          <p:nvPr/>
        </p:nvSpPr>
        <p:spPr>
          <a:xfrm>
            <a:off x="9906000" y="879336"/>
            <a:ext cx="824434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4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Apoio aos associados no reporte de casos para Aneel</a:t>
            </a:r>
          </a:p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4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Mapeamento dos casos recebidos pelo </a:t>
            </a:r>
            <a:r>
              <a:rPr lang="pt-BR" sz="2400" dirty="0" err="1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FaleAqui</a:t>
            </a:r>
            <a:r>
              <a:rPr lang="pt-BR" sz="24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!</a:t>
            </a:r>
          </a:p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4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Interação constante com Aneel (diretoria, ouvidoria e superintendências de fiscalização e de mercado)</a:t>
            </a:r>
          </a:p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400" kern="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Contratação do estudo do Open Energy</a:t>
            </a:r>
          </a:p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400" kern="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Participação em matérias na mídia</a:t>
            </a:r>
          </a:p>
          <a:p>
            <a:pPr marL="34290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4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Contribuição para 2ª fase da CP varejista</a:t>
            </a:r>
            <a:endParaRPr lang="pt-BR" sz="2400" kern="0" dirty="0">
              <a:latin typeface="Poppins" panose="00000500000000000000" pitchFamily="2" charset="0"/>
              <a:ea typeface="Montserrat"/>
              <a:cs typeface="Poppins" panose="00000500000000000000" pitchFamily="2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2539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9429" y="-249738"/>
            <a:ext cx="4865063" cy="2232160"/>
            <a:chOff x="0" y="0"/>
            <a:chExt cx="1339570" cy="614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9429" y="9420658"/>
            <a:ext cx="4865063" cy="2232160"/>
            <a:chOff x="0" y="0"/>
            <a:chExt cx="1339570" cy="6146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9570" cy="614614"/>
            </a:xfrm>
            <a:custGeom>
              <a:avLst/>
              <a:gdLst/>
              <a:ahLst/>
              <a:cxnLst/>
              <a:rect l="l" t="t" r="r" b="b"/>
              <a:pathLst>
                <a:path w="1339570" h="614614">
                  <a:moveTo>
                    <a:pt x="0" y="0"/>
                  </a:moveTo>
                  <a:lnTo>
                    <a:pt x="1339570" y="0"/>
                  </a:lnTo>
                  <a:lnTo>
                    <a:pt x="1339570" y="614614"/>
                  </a:lnTo>
                  <a:lnTo>
                    <a:pt x="0" y="61461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339570" cy="643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61723" y="164708"/>
            <a:ext cx="8288618" cy="9752262"/>
            <a:chOff x="0" y="0"/>
            <a:chExt cx="2282228" cy="29700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2228" cy="2970000"/>
            </a:xfrm>
            <a:custGeom>
              <a:avLst/>
              <a:gdLst/>
              <a:ahLst/>
              <a:cxnLst/>
              <a:rect l="l" t="t" r="r" b="b"/>
              <a:pathLst>
                <a:path w="2282228" h="2970000">
                  <a:moveTo>
                    <a:pt x="0" y="0"/>
                  </a:moveTo>
                  <a:lnTo>
                    <a:pt x="2282228" y="0"/>
                  </a:lnTo>
                  <a:lnTo>
                    <a:pt x="2282228" y="2970000"/>
                  </a:lnTo>
                  <a:lnTo>
                    <a:pt x="0" y="2970000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82228" cy="2998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9600" y="4967461"/>
            <a:ext cx="7620000" cy="212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50"/>
              </a:lnSpc>
            </a:pPr>
            <a:r>
              <a:rPr lang="en-US" sz="7990" spc="-150" dirty="0" err="1">
                <a:solidFill>
                  <a:srgbClr val="343434"/>
                </a:solidFill>
                <a:latin typeface="Poppins Bold"/>
              </a:rPr>
              <a:t>Modernização</a:t>
            </a:r>
            <a:r>
              <a:rPr lang="en-US" sz="7990" spc="-150" dirty="0">
                <a:solidFill>
                  <a:srgbClr val="343434"/>
                </a:solidFill>
                <a:latin typeface="Poppins Bold"/>
              </a:rPr>
              <a:t> do </a:t>
            </a:r>
            <a:r>
              <a:rPr lang="en-US" sz="7990" spc="-150" dirty="0" err="1">
                <a:solidFill>
                  <a:srgbClr val="343434"/>
                </a:solidFill>
                <a:latin typeface="Poppins Bold"/>
              </a:rPr>
              <a:t>setor</a:t>
            </a:r>
            <a:endParaRPr lang="en-US" sz="7990" spc="-150" dirty="0">
              <a:solidFill>
                <a:srgbClr val="343434"/>
              </a:solidFill>
              <a:latin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06000" y="266700"/>
            <a:ext cx="685774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6"/>
              </a:lnSpc>
            </a:pPr>
            <a:r>
              <a:rPr lang="pt-BR" sz="2604" b="1" dirty="0">
                <a:solidFill>
                  <a:srgbClr val="343434"/>
                </a:solidFill>
                <a:latin typeface="Poppins"/>
              </a:rPr>
              <a:t>Principais ações recentes:</a:t>
            </a:r>
            <a:endParaRPr lang="en-US" sz="2604" b="1" dirty="0">
              <a:solidFill>
                <a:srgbClr val="343434"/>
              </a:solidFill>
              <a:latin typeface="Poppin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7386780" y="80697"/>
            <a:ext cx="661423" cy="647668"/>
          </a:xfrm>
          <a:custGeom>
            <a:avLst/>
            <a:gdLst/>
            <a:ahLst/>
            <a:cxnLst/>
            <a:rect l="l" t="t" r="r" b="b"/>
            <a:pathLst>
              <a:path w="953722" h="953722">
                <a:moveTo>
                  <a:pt x="0" y="0"/>
                </a:moveTo>
                <a:lnTo>
                  <a:pt x="953722" y="0"/>
                </a:lnTo>
                <a:lnTo>
                  <a:pt x="953722" y="953722"/>
                </a:lnTo>
                <a:lnTo>
                  <a:pt x="0" y="953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17019121" y="9118249"/>
            <a:ext cx="1339764" cy="1366599"/>
            <a:chOff x="0" y="0"/>
            <a:chExt cx="2712733" cy="27127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12733" cy="2712733"/>
            </a:xfrm>
            <a:custGeom>
              <a:avLst/>
              <a:gdLst/>
              <a:ahLst/>
              <a:cxnLst/>
              <a:rect l="l" t="t" r="r" b="b"/>
              <a:pathLst>
                <a:path w="2712733" h="2712733">
                  <a:moveTo>
                    <a:pt x="0" y="0"/>
                  </a:moveTo>
                  <a:lnTo>
                    <a:pt x="2712733" y="0"/>
                  </a:lnTo>
                  <a:lnTo>
                    <a:pt x="2712733" y="2712733"/>
                  </a:lnTo>
                  <a:lnTo>
                    <a:pt x="0" y="2712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21"/>
            <p:cNvSpPr/>
            <p:nvPr/>
          </p:nvSpPr>
          <p:spPr>
            <a:xfrm rot="1346159">
              <a:off x="1249736" y="730288"/>
              <a:ext cx="314417" cy="320626"/>
            </a:xfrm>
            <a:custGeom>
              <a:avLst/>
              <a:gdLst/>
              <a:ahLst/>
              <a:cxnLst/>
              <a:rect l="l" t="t" r="r" b="b"/>
              <a:pathLst>
                <a:path w="314417" h="320626">
                  <a:moveTo>
                    <a:pt x="0" y="0"/>
                  </a:moveTo>
                  <a:lnTo>
                    <a:pt x="314416" y="0"/>
                  </a:lnTo>
                  <a:lnTo>
                    <a:pt x="314416" y="320627"/>
                  </a:lnTo>
                  <a:lnTo>
                    <a:pt x="0" y="320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4357" t="-52673" r="-54177" b="-5182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" name="Retângulo 11"/>
          <p:cNvSpPr/>
          <p:nvPr/>
        </p:nvSpPr>
        <p:spPr>
          <a:xfrm>
            <a:off x="9906000" y="879336"/>
            <a:ext cx="824434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4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Artigo do Ministro defendendo abertura do mercado e redução dos subsídios</a:t>
            </a:r>
          </a:p>
          <a:p>
            <a:pPr marL="34290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4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Almoço com autoridades para lançamento do estudo </a:t>
            </a:r>
            <a:r>
              <a:rPr lang="pt-BR" sz="2400" dirty="0" err="1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Abraceel</a:t>
            </a:r>
            <a:r>
              <a:rPr lang="pt-BR" sz="24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/Volt de abertura com foco na indústria e comércio </a:t>
            </a:r>
          </a:p>
          <a:p>
            <a:pPr marL="34290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4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Reunião com associações sobre proposta de PL</a:t>
            </a:r>
          </a:p>
          <a:p>
            <a:pPr marL="34290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4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Reunião com a Casa Civil</a:t>
            </a:r>
          </a:p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4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Reunião com Vice-presidente Alckmin e Senador </a:t>
            </a:r>
            <a:r>
              <a:rPr lang="pt-BR" sz="2400" dirty="0" err="1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Weverton</a:t>
            </a:r>
            <a:r>
              <a:rPr lang="pt-BR" sz="24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 Rocha sobre PL das eólicas offshore</a:t>
            </a:r>
          </a:p>
          <a:p>
            <a:pPr marL="342900" lvl="0" indent="-342900">
              <a:spcAft>
                <a:spcPts val="1200"/>
              </a:spcAft>
              <a:buClr>
                <a:srgbClr val="000000"/>
              </a:buClr>
              <a:buFont typeface="+mj-lt"/>
              <a:buAutoNum type="arabicPeriod"/>
              <a:defRPr/>
            </a:pPr>
            <a:r>
              <a:rPr lang="pt-BR" sz="2400" dirty="0">
                <a:latin typeface="Poppins" panose="00000500000000000000" pitchFamily="2" charset="0"/>
                <a:ea typeface="Montserrat"/>
                <a:cs typeface="Poppins" panose="00000500000000000000" pitchFamily="2" charset="0"/>
                <a:sym typeface="Montserrat"/>
              </a:rPr>
              <a:t>Avanços dos estudos sobre contratos legados</a:t>
            </a:r>
          </a:p>
        </p:txBody>
      </p:sp>
    </p:spTree>
    <p:extLst>
      <p:ext uri="{BB962C8B-B14F-4D97-AF65-F5344CB8AC3E}">
        <p14:creationId xmlns:p14="http://schemas.microsoft.com/office/powerpoint/2010/main" val="3441184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2340</Words>
  <Application>Microsoft Office PowerPoint</Application>
  <PresentationFormat>Personalizar</PresentationFormat>
  <Paragraphs>270</Paragraphs>
  <Slides>34</Slides>
  <Notes>7</Notes>
  <HiddenSlides>0</HiddenSlides>
  <MMClips>1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50" baseType="lpstr">
      <vt:lpstr>Arial</vt:lpstr>
      <vt:lpstr>Lato Light</vt:lpstr>
      <vt:lpstr>Poppins</vt:lpstr>
      <vt:lpstr>Wingdings</vt:lpstr>
      <vt:lpstr>Symbol</vt:lpstr>
      <vt:lpstr>Calibri</vt:lpstr>
      <vt:lpstr>Garet Ultra-Bold</vt:lpstr>
      <vt:lpstr>Poppins Heavy</vt:lpstr>
      <vt:lpstr>Nunito Sans ExtraLight</vt:lpstr>
      <vt:lpstr>Poppins Bold</vt:lpstr>
      <vt:lpstr>Poppins Ultra-Bold</vt:lpstr>
      <vt:lpstr>Helvetica</vt:lpstr>
      <vt:lpstr>Poppins Light</vt:lpstr>
      <vt:lpstr>Aptos</vt:lpstr>
      <vt:lpstr>Roboto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comercial design gráfico moderno colorido profissional</dc:title>
  <dc:creator>Ângela</dc:creator>
  <cp:lastModifiedBy>Felipe Morgan</cp:lastModifiedBy>
  <cp:revision>70</cp:revision>
  <dcterms:created xsi:type="dcterms:W3CDTF">2006-08-16T00:00:00Z</dcterms:created>
  <dcterms:modified xsi:type="dcterms:W3CDTF">2024-05-24T12:44:03Z</dcterms:modified>
  <dc:identifier>DAGCCbGKxfg</dc:identifier>
</cp:coreProperties>
</file>