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40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4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42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43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44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45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46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47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48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51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52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53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notesSlides/notesSlide54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notesSlides/notesSlide55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notesSlides/notesSlide56.xml" ContentType="application/vnd.openxmlformats-officedocument.presentationml.notesSl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57.xml" ContentType="application/vnd.openxmlformats-officedocument.presentationml.notesSl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58.xml" ContentType="application/vnd.openxmlformats-officedocument.presentationml.notesSl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notesSlides/notesSlide59.xml" ContentType="application/vnd.openxmlformats-officedocument.presentationml.notesSl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  <p:sldMasterId id="2147483700" r:id="rId3"/>
    <p:sldMasterId id="2147483719" r:id="rId4"/>
    <p:sldMasterId id="2147483747" r:id="rId5"/>
    <p:sldMasterId id="2147483767" r:id="rId6"/>
  </p:sldMasterIdLst>
  <p:notesMasterIdLst>
    <p:notesMasterId r:id="rId77"/>
  </p:notesMasterIdLst>
  <p:sldIdLst>
    <p:sldId id="256" r:id="rId7"/>
    <p:sldId id="4042" r:id="rId8"/>
    <p:sldId id="4500" r:id="rId9"/>
    <p:sldId id="4499" r:id="rId10"/>
    <p:sldId id="4348" r:id="rId11"/>
    <p:sldId id="4380" r:id="rId12"/>
    <p:sldId id="4381" r:id="rId13"/>
    <p:sldId id="4382" r:id="rId14"/>
    <p:sldId id="4383" r:id="rId15"/>
    <p:sldId id="4384" r:id="rId16"/>
    <p:sldId id="4385" r:id="rId17"/>
    <p:sldId id="4349" r:id="rId18"/>
    <p:sldId id="4377" r:id="rId19"/>
    <p:sldId id="4378" r:id="rId20"/>
    <p:sldId id="4367" r:id="rId21"/>
    <p:sldId id="4362" r:id="rId22"/>
    <p:sldId id="4363" r:id="rId23"/>
    <p:sldId id="4379" r:id="rId24"/>
    <p:sldId id="4374" r:id="rId25"/>
    <p:sldId id="4306" r:id="rId26"/>
    <p:sldId id="4375" r:id="rId27"/>
    <p:sldId id="271" r:id="rId28"/>
    <p:sldId id="272" r:id="rId29"/>
    <p:sldId id="4371" r:id="rId30"/>
    <p:sldId id="4345" r:id="rId31"/>
    <p:sldId id="4386" r:id="rId32"/>
    <p:sldId id="4479" r:id="rId33"/>
    <p:sldId id="4340" r:id="rId34"/>
    <p:sldId id="4480" r:id="rId35"/>
    <p:sldId id="4481" r:id="rId36"/>
    <p:sldId id="4290" r:id="rId37"/>
    <p:sldId id="4337" r:id="rId38"/>
    <p:sldId id="4359" r:id="rId39"/>
    <p:sldId id="4350" r:id="rId40"/>
    <p:sldId id="4482" r:id="rId41"/>
    <p:sldId id="4332" r:id="rId42"/>
    <p:sldId id="4483" r:id="rId43"/>
    <p:sldId id="4484" r:id="rId44"/>
    <p:sldId id="4485" r:id="rId45"/>
    <p:sldId id="4486" r:id="rId46"/>
    <p:sldId id="4354" r:id="rId47"/>
    <p:sldId id="4334" r:id="rId48"/>
    <p:sldId id="4487" r:id="rId49"/>
    <p:sldId id="4372" r:id="rId50"/>
    <p:sldId id="4488" r:id="rId51"/>
    <p:sldId id="4387" r:id="rId52"/>
    <p:sldId id="4355" r:id="rId53"/>
    <p:sldId id="4373" r:id="rId54"/>
    <p:sldId id="4376" r:id="rId55"/>
    <p:sldId id="4489" r:id="rId56"/>
    <p:sldId id="4490" r:id="rId57"/>
    <p:sldId id="4491" r:id="rId58"/>
    <p:sldId id="4492" r:id="rId59"/>
    <p:sldId id="4356" r:id="rId60"/>
    <p:sldId id="4344" r:id="rId61"/>
    <p:sldId id="4395" r:id="rId62"/>
    <p:sldId id="4493" r:id="rId63"/>
    <p:sldId id="4494" r:id="rId64"/>
    <p:sldId id="4495" r:id="rId65"/>
    <p:sldId id="4496" r:id="rId66"/>
    <p:sldId id="4497" r:id="rId67"/>
    <p:sldId id="4498" r:id="rId68"/>
    <p:sldId id="4388" r:id="rId69"/>
    <p:sldId id="4357" r:id="rId70"/>
    <p:sldId id="4397" r:id="rId71"/>
    <p:sldId id="4398" r:id="rId72"/>
    <p:sldId id="4501" r:id="rId73"/>
    <p:sldId id="4358" r:id="rId74"/>
    <p:sldId id="4399" r:id="rId75"/>
    <p:sldId id="270" r:id="rId76"/>
  </p:sldIdLst>
  <p:sldSz cx="12192000" cy="6858000"/>
  <p:notesSz cx="6858000" cy="9144000"/>
  <p:embeddedFontLst>
    <p:embeddedFont>
      <p:font typeface="Lato Light" panose="020F0302020204030204" pitchFamily="34" charset="0"/>
      <p:regular r:id="rId78"/>
      <p:italic r:id="rId79"/>
    </p:embeddedFont>
    <p:embeddedFont>
      <p:font typeface="Montserrat" pitchFamily="2" charset="77"/>
      <p:regular r:id="rId80"/>
      <p:bold r:id="rId81"/>
      <p:italic r:id="rId82"/>
      <p:boldItalic r:id="rId83"/>
    </p:embeddedFont>
    <p:embeddedFont>
      <p:font typeface="Montserrat Bold" pitchFamily="2" charset="77"/>
      <p:bold r:id="rId84"/>
    </p:embeddedFont>
    <p:embeddedFont>
      <p:font typeface="Nunito Sans ExtraLight" pitchFamily="2" charset="77"/>
      <p:regular r:id="rId85"/>
      <p:italic r:id="rId86"/>
    </p:embeddedFont>
    <p:embeddedFont>
      <p:font typeface="Nunito Sans SemiBold" pitchFamily="2" charset="77"/>
      <p:regular r:id="rId87"/>
      <p:bold r:id="rId88"/>
      <p:italic r:id="rId89"/>
      <p:boldItalic r:id="rId90"/>
    </p:embeddedFont>
    <p:embeddedFont>
      <p:font typeface="Open Sans SemiBold" panose="020B0606030504020204" pitchFamily="34" charset="0"/>
      <p:regular r:id="rId91"/>
      <p:bold r:id="rId92"/>
      <p:italic r:id="rId93"/>
      <p:boldItalic r:id="rId94"/>
    </p:embeddedFont>
    <p:embeddedFont>
      <p:font typeface="Poppins" pitchFamily="2" charset="77"/>
      <p:regular r:id="rId95"/>
      <p:bold r:id="rId96"/>
      <p:italic r:id="rId97"/>
      <p:boldItalic r:id="rId98"/>
    </p:embeddedFont>
    <p:embeddedFont>
      <p:font typeface="Poppins Bold" pitchFamily="2" charset="77"/>
      <p:regular r:id="rId99"/>
      <p:bold r:id="rId100"/>
    </p:embeddedFont>
    <p:embeddedFont>
      <p:font typeface="Poppins Light" panose="020B0604020202020204" pitchFamily="34" charset="0"/>
      <p:regular r:id="rId101"/>
      <p:italic r:id="rId102"/>
    </p:embeddedFont>
    <p:embeddedFont>
      <p:font typeface="Poppins Medium" panose="020B0604020202020204" pitchFamily="34" charset="0"/>
      <p:regular r:id="rId103"/>
      <p:italic r:id="rId10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5" roundtripDataSignature="AMtx7mhZupOmnPnofhB5bLxryNo7KwS5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1A9"/>
    <a:srgbClr val="EC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4C2F0A-B39C-4F8D-894D-DC04093F896B}">
  <a:tblStyle styleId="{304C2F0A-B39C-4F8D-894D-DC04093F89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1" autoAdjust="0"/>
    <p:restoredTop sz="94729" autoAdjust="0"/>
  </p:normalViewPr>
  <p:slideViewPr>
    <p:cSldViewPr snapToGrid="0">
      <p:cViewPr varScale="1">
        <p:scale>
          <a:sx n="112" d="100"/>
          <a:sy n="112" d="100"/>
        </p:scale>
        <p:origin x="100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10.xml"/><Relationship Id="rId107" Type="http://schemas.openxmlformats.org/officeDocument/2006/relationships/viewProps" Target="viewProps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font" Target="fonts/font2.fntdata"/><Relationship Id="rId102" Type="http://schemas.openxmlformats.org/officeDocument/2006/relationships/font" Target="fonts/font25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3.fntdata"/><Relationship Id="rId95" Type="http://schemas.openxmlformats.org/officeDocument/2006/relationships/font" Target="fonts/font18.fntdata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font" Target="fonts/font26.fntdata"/><Relationship Id="rId108" Type="http://schemas.openxmlformats.org/officeDocument/2006/relationships/theme" Target="theme/theme1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font" Target="fonts/font14.fntdata"/><Relationship Id="rId96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font" Target="fonts/font17.fntdata"/><Relationship Id="rId99" Type="http://schemas.openxmlformats.org/officeDocument/2006/relationships/font" Target="fonts/font22.fntdata"/><Relationship Id="rId101" Type="http://schemas.openxmlformats.org/officeDocument/2006/relationships/font" Target="fonts/font2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ableStyles" Target="tableStyle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font" Target="fonts/font20.fntdata"/><Relationship Id="rId104" Type="http://schemas.openxmlformats.org/officeDocument/2006/relationships/font" Target="fonts/font27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font" Target="fonts/font10.fntdata"/><Relationship Id="rId61" Type="http://schemas.openxmlformats.org/officeDocument/2006/relationships/slide" Target="slides/slide55.xml"/><Relationship Id="rId82" Type="http://schemas.openxmlformats.org/officeDocument/2006/relationships/font" Target="fonts/font5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notesMaster" Target="notesMasters/notesMaster1.xml"/><Relationship Id="rId100" Type="http://schemas.openxmlformats.org/officeDocument/2006/relationships/font" Target="fonts/font23.fntdata"/><Relationship Id="rId105" Type="http://customschemas.google.com/relationships/presentationmetadata" Target="meta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font" Target="fonts/font16.fntdata"/><Relationship Id="rId98" Type="http://schemas.openxmlformats.org/officeDocument/2006/relationships/font" Target="fonts/font21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font" Target="fonts/font6.fntdata"/><Relationship Id="rId8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%20v11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%20v11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%20v10%20(1)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about:blank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\Documents\ESTUDOS\Estudo%20Legados%202024_VF%20-%202026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pt-BR" sz="2400" dirty="0"/>
              <a:t>Evolução da</a:t>
            </a:r>
            <a:r>
              <a:rPr lang="pt-BR" sz="2400" baseline="0" dirty="0"/>
              <a:t> carga ACR </a:t>
            </a:r>
            <a:r>
              <a:rPr lang="pt-BR" sz="2400" dirty="0"/>
              <a:t>– sem abertura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15424870467478E-2"/>
          <c:y val="0.10701307746369028"/>
          <c:w val="0.84601534913908705"/>
          <c:h val="0.7319116614514616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Mercado!$C$15</c:f>
              <c:strCache>
                <c:ptCount val="1"/>
                <c:pt idx="0">
                  <c:v>Perdas T/NT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TOTAL'!$C$14:$AG$14</c:f>
              <c:numCache>
                <c:formatCode>#,##0</c:formatCode>
                <c:ptCount val="31"/>
                <c:pt idx="0">
                  <c:v>8733.3553488227863</c:v>
                </c:pt>
                <c:pt idx="1">
                  <c:v>8859.4503953874646</c:v>
                </c:pt>
                <c:pt idx="2">
                  <c:v>8990.5497175223663</c:v>
                </c:pt>
                <c:pt idx="3">
                  <c:v>9125.1177757879104</c:v>
                </c:pt>
                <c:pt idx="4">
                  <c:v>9269.000462469292</c:v>
                </c:pt>
                <c:pt idx="5">
                  <c:v>9445.1974712630872</c:v>
                </c:pt>
                <c:pt idx="6">
                  <c:v>9624.743858022026</c:v>
                </c:pt>
                <c:pt idx="7">
                  <c:v>9807.7032920037709</c:v>
                </c:pt>
                <c:pt idx="8">
                  <c:v>9994.1406527726322</c:v>
                </c:pt>
                <c:pt idx="9">
                  <c:v>10184.122053206596</c:v>
                </c:pt>
                <c:pt idx="10">
                  <c:v>10377.714862941759</c:v>
                </c:pt>
                <c:pt idx="11">
                  <c:v>10574.987732262351</c:v>
                </c:pt>
                <c:pt idx="12">
                  <c:v>10776.010616444981</c:v>
                </c:pt>
                <c:pt idx="13">
                  <c:v>10980.854800565558</c:v>
                </c:pt>
                <c:pt idx="14">
                  <c:v>11189.592924777842</c:v>
                </c:pt>
                <c:pt idx="15">
                  <c:v>11402.299010072487</c:v>
                </c:pt>
                <c:pt idx="16">
                  <c:v>11619.048484525747</c:v>
                </c:pt>
                <c:pt idx="17">
                  <c:v>11839.918210047164</c:v>
                </c:pt>
                <c:pt idx="18">
                  <c:v>12064.986509635721</c:v>
                </c:pt>
                <c:pt idx="19">
                  <c:v>12294.333195154062</c:v>
                </c:pt>
                <c:pt idx="20">
                  <c:v>12528.039595630746</c:v>
                </c:pt>
                <c:pt idx="21">
                  <c:v>12766.188586100459</c:v>
                </c:pt>
                <c:pt idx="22">
                  <c:v>13008.864616992483</c:v>
                </c:pt>
                <c:pt idx="23">
                  <c:v>13256.153744077808</c:v>
                </c:pt>
                <c:pt idx="24">
                  <c:v>13508.143658985522</c:v>
                </c:pt>
                <c:pt idx="25">
                  <c:v>13764.923720299277</c:v>
                </c:pt>
                <c:pt idx="26">
                  <c:v>14026.584985244923</c:v>
                </c:pt>
                <c:pt idx="27">
                  <c:v>14293.220241980438</c:v>
                </c:pt>
                <c:pt idx="28">
                  <c:v>14564.924042499721</c:v>
                </c:pt>
                <c:pt idx="29">
                  <c:v>14841.79273616182</c:v>
                </c:pt>
                <c:pt idx="30">
                  <c:v>15123.924503857568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5-4DB1-AB39-F751FDC92B75}"/>
            </c:ext>
          </c:extLst>
        </c:ser>
        <c:ser>
          <c:idx val="0"/>
          <c:order val="1"/>
          <c:tx>
            <c:strRef>
              <c:f>Mercado!$AP$2</c:f>
              <c:strCache>
                <c:ptCount val="1"/>
                <c:pt idx="0">
                  <c:v>Consumo ACR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TOTAL'!$C$13:$AG$13</c:f>
              <c:numCache>
                <c:formatCode>#,##0</c:formatCode>
                <c:ptCount val="31"/>
                <c:pt idx="0">
                  <c:v>33382.603625025942</c:v>
                </c:pt>
                <c:pt idx="1">
                  <c:v>32514.525345937076</c:v>
                </c:pt>
                <c:pt idx="2">
                  <c:v>31728.08942436504</c:v>
                </c:pt>
                <c:pt idx="3">
                  <c:v>30963.466300144093</c:v>
                </c:pt>
                <c:pt idx="4">
                  <c:v>30438.63947877831</c:v>
                </c:pt>
                <c:pt idx="5">
                  <c:v>31017.256045864429</c:v>
                </c:pt>
                <c:pt idx="6">
                  <c:v>31606.871696268288</c:v>
                </c:pt>
                <c:pt idx="7">
                  <c:v>32207.695514625095</c:v>
                </c:pt>
                <c:pt idx="8">
                  <c:v>32819.940560117997</c:v>
                </c:pt>
                <c:pt idx="9">
                  <c:v>33443.823942031471</c:v>
                </c:pt>
                <c:pt idx="10">
                  <c:v>34079.566896740791</c:v>
                </c:pt>
                <c:pt idx="11">
                  <c:v>34727.394866165021</c:v>
                </c:pt>
                <c:pt idx="12">
                  <c:v>35387.53757771141</c:v>
                </c:pt>
                <c:pt idx="13">
                  <c:v>36060.229125739417</c:v>
                </c:pt>
                <c:pt idx="14">
                  <c:v>36745.708054573304</c:v>
                </c:pt>
                <c:pt idx="15">
                  <c:v>37444.217443092741</c:v>
                </c:pt>
                <c:pt idx="16">
                  <c:v>38156.004990931506</c:v>
                </c:pt>
                <c:pt idx="17">
                  <c:v>38881.323106314601</c:v>
                </c:pt>
                <c:pt idx="18">
                  <c:v>39620.428995565213</c:v>
                </c:pt>
                <c:pt idx="19">
                  <c:v>40373.584754313109</c:v>
                </c:pt>
                <c:pt idx="20">
                  <c:v>41141.057460436758</c:v>
                </c:pt>
                <c:pt idx="21">
                  <c:v>41923.119268772396</c:v>
                </c:pt>
                <c:pt idx="22">
                  <c:v>42720.047507623225</c:v>
                </c:pt>
                <c:pt idx="23">
                  <c:v>43532.124777103345</c:v>
                </c:pt>
                <c:pt idx="24">
                  <c:v>44359.639049351055</c:v>
                </c:pt>
                <c:pt idx="25">
                  <c:v>45202.883770647131</c:v>
                </c:pt>
                <c:pt idx="26">
                  <c:v>46062.157965474362</c:v>
                </c:pt>
                <c:pt idx="27">
                  <c:v>46937.766342555151</c:v>
                </c:pt>
                <c:pt idx="28">
                  <c:v>47830.019402904778</c:v>
                </c:pt>
                <c:pt idx="29">
                  <c:v>48739.233549938675</c:v>
                </c:pt>
                <c:pt idx="30">
                  <c:v>49665.731201672927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5-4DB1-AB39-F751FDC92B75}"/>
            </c:ext>
          </c:extLst>
        </c:ser>
        <c:ser>
          <c:idx val="1"/>
          <c:order val="2"/>
          <c:tx>
            <c:strRef>
              <c:f>Mercado!$AP$3</c:f>
              <c:strCache>
                <c:ptCount val="1"/>
                <c:pt idx="0">
                  <c:v>MMGD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F79646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Mercado!$AR$3:$BV$3</c:f>
              <c:numCache>
                <c:formatCode>_-* #,##0_-;\-* #,##0_-;_-* "-"??_-;_-@_-</c:formatCode>
                <c:ptCount val="31"/>
                <c:pt idx="0">
                  <c:v>5809.0255999999799</c:v>
                </c:pt>
                <c:pt idx="1">
                  <c:v>6366.1107999999804</c:v>
                </c:pt>
                <c:pt idx="2">
                  <c:v>6833.0126999999929</c:v>
                </c:pt>
                <c:pt idx="3">
                  <c:v>7267.4968000000035</c:v>
                </c:pt>
                <c:pt idx="4">
                  <c:v>7405.5792392000039</c:v>
                </c:pt>
                <c:pt idx="5">
                  <c:v>7546.2852447448022</c:v>
                </c:pt>
                <c:pt idx="6">
                  <c:v>7689.6646643949543</c:v>
                </c:pt>
                <c:pt idx="7">
                  <c:v>7835.7682930184574</c:v>
                </c:pt>
                <c:pt idx="8">
                  <c:v>7984.6478905858075</c:v>
                </c:pt>
                <c:pt idx="9">
                  <c:v>8136.356200506938</c:v>
                </c:pt>
                <c:pt idx="10">
                  <c:v>8290.9469683165698</c:v>
                </c:pt>
                <c:pt idx="11">
                  <c:v>8448.4749607145823</c:v>
                </c:pt>
                <c:pt idx="12">
                  <c:v>8608.9959849681527</c:v>
                </c:pt>
                <c:pt idx="13">
                  <c:v>8772.5669086825492</c:v>
                </c:pt>
                <c:pt idx="14">
                  <c:v>8939.2456799475185</c:v>
                </c:pt>
                <c:pt idx="15">
                  <c:v>9109.0913478665243</c:v>
                </c:pt>
                <c:pt idx="16">
                  <c:v>9282.1640834759855</c:v>
                </c:pt>
                <c:pt idx="17">
                  <c:v>9458.5252010620279</c:v>
                </c:pt>
                <c:pt idx="18">
                  <c:v>9638.237179882206</c:v>
                </c:pt>
                <c:pt idx="19">
                  <c:v>9821.3636862999647</c:v>
                </c:pt>
                <c:pt idx="20">
                  <c:v>10007.969596339664</c:v>
                </c:pt>
                <c:pt idx="21">
                  <c:v>10198.121018670117</c:v>
                </c:pt>
                <c:pt idx="22">
                  <c:v>10391.885318024846</c:v>
                </c:pt>
                <c:pt idx="23">
                  <c:v>10589.331139067315</c:v>
                </c:pt>
                <c:pt idx="24">
                  <c:v>10790.528430709597</c:v>
                </c:pt>
                <c:pt idx="25">
                  <c:v>10995.548470893078</c:v>
                </c:pt>
                <c:pt idx="26">
                  <c:v>11204.463891840045</c:v>
                </c:pt>
                <c:pt idx="27">
                  <c:v>11417.348705785005</c:v>
                </c:pt>
                <c:pt idx="28">
                  <c:v>11634.278331194919</c:v>
                </c:pt>
                <c:pt idx="29">
                  <c:v>11855.329619487618</c:v>
                </c:pt>
                <c:pt idx="30">
                  <c:v>12080.580882257886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5-4DB1-AB39-F751FDC92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989440"/>
        <c:axId val="60990976"/>
      </c:barChart>
      <c:catAx>
        <c:axId val="6098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60990976"/>
        <c:crosses val="autoZero"/>
        <c:auto val="1"/>
        <c:lblAlgn val="ctr"/>
        <c:lblOffset val="100"/>
        <c:noMultiLvlLbl val="0"/>
      </c:catAx>
      <c:valAx>
        <c:axId val="60990976"/>
        <c:scaling>
          <c:orientation val="minMax"/>
          <c:max val="8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609894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BEA-4C49-9C83-12C216EFBF37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BEA-4C49-9C83-12C216EFBF37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5BEA-4C49-9C83-12C216EFBF37}"/>
              </c:ext>
            </c:extLst>
          </c:dPt>
          <c:dLbls>
            <c:dLbl>
              <c:idx val="1"/>
              <c:layout>
                <c:manualLayout>
                  <c:x val="-0.11491041438543255"/>
                  <c:y val="9.24518371092159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EA-4C49-9C83-12C216EFBF37}"/>
                </c:ext>
              </c:extLst>
            </c:dLbl>
            <c:dLbl>
              <c:idx val="2"/>
              <c:layout>
                <c:manualLayout>
                  <c:x val="0.16142055046073447"/>
                  <c:y val="-0.337157412994266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EA-4C49-9C83-12C216EFBF3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CARGA_CONSUMO!$B$276:$B$278</c:f>
              <c:strCache>
                <c:ptCount val="3"/>
                <c:pt idx="0">
                  <c:v>AT</c:v>
                </c:pt>
                <c:pt idx="1">
                  <c:v>MT</c:v>
                </c:pt>
                <c:pt idx="2">
                  <c:v>BT</c:v>
                </c:pt>
              </c:strCache>
            </c:strRef>
          </c:cat>
          <c:val>
            <c:numRef>
              <c:f>CARGA_CONSUMO!$C$276:$C$278</c:f>
              <c:numCache>
                <c:formatCode>_(* #,##0.00_);_(* \(#,##0.00\);_(* "-"??_);_(@_)</c:formatCode>
                <c:ptCount val="3"/>
                <c:pt idx="0">
                  <c:v>375.8821210045665</c:v>
                </c:pt>
                <c:pt idx="1">
                  <c:v>6435.0464303652934</c:v>
                </c:pt>
                <c:pt idx="2">
                  <c:v>27558.967203196349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EA-4C49-9C83-12C216EFB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 b="1"/>
          </a:pPr>
          <a:endParaRPr lang="en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E35-4DA3-9D88-C7FD02D9FDA7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E35-4DA3-9D88-C7FD02D9FDA7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E35-4DA3-9D88-C7FD02D9FDA7}"/>
              </c:ext>
            </c:extLst>
          </c:dPt>
          <c:dLbls>
            <c:dLbl>
              <c:idx val="1"/>
              <c:layout>
                <c:manualLayout>
                  <c:x val="-6.0861397465210493E-2"/>
                  <c:y val="9.66878433624952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35-4DA3-9D88-C7FD02D9FDA7}"/>
                </c:ext>
              </c:extLst>
            </c:dLbl>
            <c:dLbl>
              <c:idx val="2"/>
              <c:layout>
                <c:manualLayout>
                  <c:x val="0.16142055046073447"/>
                  <c:y val="-0.337157412994266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35-4DA3-9D88-C7FD02D9FDA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CARGA_CONSUMO!$B$282:$B$284</c:f>
              <c:strCache>
                <c:ptCount val="3"/>
                <c:pt idx="0">
                  <c:v>AT</c:v>
                </c:pt>
                <c:pt idx="1">
                  <c:v>MT</c:v>
                </c:pt>
                <c:pt idx="2">
                  <c:v>BT</c:v>
                </c:pt>
              </c:strCache>
            </c:strRef>
          </c:cat>
          <c:val>
            <c:numRef>
              <c:f>CARGA_CONSUMO!$C$282:$C$284</c:f>
              <c:numCache>
                <c:formatCode>_(* #,##0.00_);_(* \(#,##0.00\);_(* "-"??_);_(@_)</c:formatCode>
                <c:ptCount val="3"/>
                <c:pt idx="0">
                  <c:v>75.176424200913246</c:v>
                </c:pt>
                <c:pt idx="1">
                  <c:v>1287.0092860730588</c:v>
                </c:pt>
                <c:pt idx="2">
                  <c:v>13779.483601598171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35-4DA3-9D88-C7FD02D9F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 b="1"/>
          </a:pPr>
          <a:endParaRPr lang="en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Nível de Contratação ACR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CARGA_CONSUMO!$A$145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CARGA_CONSUMO!$C$145:$AG$145</c:f>
              <c:numCache>
                <c:formatCode>0%</c:formatCode>
                <c:ptCount val="31"/>
                <c:pt idx="0">
                  <c:v>1.0859362949933533</c:v>
                </c:pt>
                <c:pt idx="1">
                  <c:v>1.0417676885455227</c:v>
                </c:pt>
                <c:pt idx="2">
                  <c:v>1.0215952731663618</c:v>
                </c:pt>
                <c:pt idx="3">
                  <c:v>0.93989172227247675</c:v>
                </c:pt>
                <c:pt idx="4">
                  <c:v>0.9053012523258015</c:v>
                </c:pt>
                <c:pt idx="5">
                  <c:v>0.8643472174800908</c:v>
                </c:pt>
                <c:pt idx="6">
                  <c:v>0.83131534777818195</c:v>
                </c:pt>
                <c:pt idx="7">
                  <c:v>0.80396080211941878</c:v>
                </c:pt>
                <c:pt idx="8">
                  <c:v>0.7889631814818524</c:v>
                </c:pt>
                <c:pt idx="9">
                  <c:v>0.75259768322413301</c:v>
                </c:pt>
                <c:pt idx="10">
                  <c:v>0.7104951570314243</c:v>
                </c:pt>
                <c:pt idx="11">
                  <c:v>0.69724110683159579</c:v>
                </c:pt>
                <c:pt idx="12">
                  <c:v>0.65980905204209783</c:v>
                </c:pt>
                <c:pt idx="13">
                  <c:v>0.64177909161970781</c:v>
                </c:pt>
                <c:pt idx="14">
                  <c:v>0.60990056643884194</c:v>
                </c:pt>
                <c:pt idx="15">
                  <c:v>0.57020102788320537</c:v>
                </c:pt>
                <c:pt idx="16">
                  <c:v>0.54027781134620645</c:v>
                </c:pt>
                <c:pt idx="17">
                  <c:v>0.51192648412203434</c:v>
                </c:pt>
                <c:pt idx="18">
                  <c:v>0.45526087187161596</c:v>
                </c:pt>
                <c:pt idx="19">
                  <c:v>0.38404503026586806</c:v>
                </c:pt>
                <c:pt idx="20">
                  <c:v>0.3179634779353584</c:v>
                </c:pt>
                <c:pt idx="21">
                  <c:v>0.20082259502910901</c:v>
                </c:pt>
                <c:pt idx="22">
                  <c:v>0.18839760936615163</c:v>
                </c:pt>
                <c:pt idx="23">
                  <c:v>0.17456510170818318</c:v>
                </c:pt>
                <c:pt idx="24">
                  <c:v>0.12660321063463909</c:v>
                </c:pt>
                <c:pt idx="25">
                  <c:v>0.11546124404630424</c:v>
                </c:pt>
                <c:pt idx="26">
                  <c:v>9.8719776207187832E-2</c:v>
                </c:pt>
                <c:pt idx="27">
                  <c:v>9.4591664536876799E-2</c:v>
                </c:pt>
                <c:pt idx="28">
                  <c:v>9.2533762148469312E-2</c:v>
                </c:pt>
                <c:pt idx="29">
                  <c:v>8.9219261613159309E-2</c:v>
                </c:pt>
                <c:pt idx="30">
                  <c:v>8.6202707724626196E-2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7C-46A6-B585-8C7C797D1F53}"/>
            </c:ext>
          </c:extLst>
        </c:ser>
        <c:ser>
          <c:idx val="1"/>
          <c:order val="1"/>
          <c:tx>
            <c:strRef>
              <c:f>CARGA_CONSUMO!$A$146</c:f>
              <c:strCache>
                <c:ptCount val="1"/>
                <c:pt idx="0">
                  <c:v>2.026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CARGA_CONSUMO!$C$146:$AG$146</c:f>
              <c:numCache>
                <c:formatCode>0%</c:formatCode>
                <c:ptCount val="31"/>
                <c:pt idx="0">
                  <c:v>1.0859362949933533</c:v>
                </c:pt>
                <c:pt idx="1">
                  <c:v>1.0417676885455227</c:v>
                </c:pt>
                <c:pt idx="2">
                  <c:v>1.0348000460767091</c:v>
                </c:pt>
                <c:pt idx="3">
                  <c:v>0.96839425729374329</c:v>
                </c:pt>
                <c:pt idx="4">
                  <c:v>0.96256254324718593</c:v>
                </c:pt>
                <c:pt idx="5">
                  <c:v>0.96341760709448043</c:v>
                </c:pt>
                <c:pt idx="6">
                  <c:v>0.98702688973852848</c:v>
                </c:pt>
                <c:pt idx="7">
                  <c:v>1.0270264336239698</c:v>
                </c:pt>
                <c:pt idx="8">
                  <c:v>1.0839215739552637</c:v>
                </c:pt>
                <c:pt idx="9">
                  <c:v>1.0994296872504359</c:v>
                </c:pt>
                <c:pt idx="10">
                  <c:v>1.0841854090961636</c:v>
                </c:pt>
                <c:pt idx="11">
                  <c:v>1.0919670585919488</c:v>
                </c:pt>
                <c:pt idx="12">
                  <c:v>1.0468849293740132</c:v>
                </c:pt>
                <c:pt idx="13">
                  <c:v>1.0239075791466596</c:v>
                </c:pt>
                <c:pt idx="14">
                  <c:v>0.97497920464705845</c:v>
                </c:pt>
                <c:pt idx="15">
                  <c:v>0.91206981384123809</c:v>
                </c:pt>
                <c:pt idx="16">
                  <c:v>0.86420588304870771</c:v>
                </c:pt>
                <c:pt idx="17">
                  <c:v>0.81885628092768292</c:v>
                </c:pt>
                <c:pt idx="18">
                  <c:v>0.7282163278425311</c:v>
                </c:pt>
                <c:pt idx="19">
                  <c:v>0.61430243393561579</c:v>
                </c:pt>
                <c:pt idx="20">
                  <c:v>0.50860113529682527</c:v>
                </c:pt>
                <c:pt idx="21">
                  <c:v>0.32122745822343818</c:v>
                </c:pt>
                <c:pt idx="22">
                  <c:v>0.30135296869004718</c:v>
                </c:pt>
                <c:pt idx="23">
                  <c:v>0.27922706560040034</c:v>
                </c:pt>
                <c:pt idx="24">
                  <c:v>0.20250922237707786</c:v>
                </c:pt>
                <c:pt idx="25">
                  <c:v>0.18468699671436045</c:v>
                </c:pt>
                <c:pt idx="26">
                  <c:v>0.15790804208473186</c:v>
                </c:pt>
                <c:pt idx="27">
                  <c:v>0.15130488660352545</c:v>
                </c:pt>
                <c:pt idx="28">
                  <c:v>0.14801315166003343</c:v>
                </c:pt>
                <c:pt idx="29">
                  <c:v>0.14271141466134799</c:v>
                </c:pt>
                <c:pt idx="30">
                  <c:v>0.13788626070859147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7C-46A6-B585-8C7C797D1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85696"/>
        <c:axId val="49487232"/>
      </c:lineChart>
      <c:catAx>
        <c:axId val="4948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49487232"/>
        <c:crosses val="autoZero"/>
        <c:auto val="1"/>
        <c:lblAlgn val="ctr"/>
        <c:lblOffset val="100"/>
        <c:noMultiLvlLbl val="0"/>
      </c:catAx>
      <c:valAx>
        <c:axId val="49487232"/>
        <c:scaling>
          <c:orientation val="minMax"/>
          <c:max val="1.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485696"/>
        <c:crosses val="autoZero"/>
        <c:crossBetween val="between"/>
        <c:majorUnit val="0.1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Sobras</a:t>
            </a:r>
            <a:r>
              <a:rPr lang="pt-BR" sz="2000" baseline="0"/>
              <a:t> / Déficits (MW médios)</a:t>
            </a:r>
            <a:endParaRPr lang="pt-BR" sz="2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CARGA_CONSUMO!$A$152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CARGA_CONSUMO!$C$152:$AG$152</c:f>
              <c:numCache>
                <c:formatCode>#,##0</c:formatCode>
                <c:ptCount val="31"/>
                <c:pt idx="0">
                  <c:v>3619.2894743046413</c:v>
                </c:pt>
                <c:pt idx="1">
                  <c:v>1728.0953326536692</c:v>
                </c:pt>
                <c:pt idx="2">
                  <c:v>879.3301352315757</c:v>
                </c:pt>
                <c:pt idx="3">
                  <c:v>-2409.6557453392961</c:v>
                </c:pt>
                <c:pt idx="4">
                  <c:v>-3760.263775534142</c:v>
                </c:pt>
                <c:pt idx="5">
                  <c:v>-5488.8444071808481</c:v>
                </c:pt>
                <c:pt idx="6">
                  <c:v>-6955.1407303191663</c:v>
                </c:pt>
                <c:pt idx="7">
                  <c:v>-8236.6650806842554</c:v>
                </c:pt>
                <c:pt idx="8">
                  <c:v>-9035.347486946026</c:v>
                </c:pt>
                <c:pt idx="9">
                  <c:v>-10793.654915394311</c:v>
                </c:pt>
                <c:pt idx="10">
                  <c:v>-12870.598374646623</c:v>
                </c:pt>
                <c:pt idx="11">
                  <c:v>-13715.699213391454</c:v>
                </c:pt>
                <c:pt idx="12">
                  <c:v>-15704.421221270379</c:v>
                </c:pt>
                <c:pt idx="13">
                  <c:v>-16851.099815274549</c:v>
                </c:pt>
                <c:pt idx="14">
                  <c:v>-18699.533759628514</c:v>
                </c:pt>
                <c:pt idx="15">
                  <c:v>-20994.182563056518</c:v>
                </c:pt>
                <c:pt idx="16">
                  <c:v>-22882.69652409682</c:v>
                </c:pt>
                <c:pt idx="17">
                  <c:v>-24755.694578971412</c:v>
                </c:pt>
                <c:pt idx="18">
                  <c:v>-28155.068179256428</c:v>
                </c:pt>
                <c:pt idx="19">
                  <c:v>-32441.065806523802</c:v>
                </c:pt>
                <c:pt idx="20">
                  <c:v>-36604.284298469989</c:v>
                </c:pt>
                <c:pt idx="21">
                  <c:v>-43706.459131111442</c:v>
                </c:pt>
                <c:pt idx="22">
                  <c:v>-45229.718307761774</c:v>
                </c:pt>
                <c:pt idx="23">
                  <c:v>-46875.026905298546</c:v>
                </c:pt>
                <c:pt idx="24">
                  <c:v>-50541.535625153505</c:v>
                </c:pt>
                <c:pt idx="25">
                  <c:v>-52159.311079358769</c:v>
                </c:pt>
                <c:pt idx="26">
                  <c:v>-54156.795694053028</c:v>
                </c:pt>
                <c:pt idx="27">
                  <c:v>-55439.045642269193</c:v>
                </c:pt>
                <c:pt idx="28">
                  <c:v>-56621.304589360247</c:v>
                </c:pt>
                <c:pt idx="29">
                  <c:v>-57908.374068247751</c:v>
                </c:pt>
                <c:pt idx="30">
                  <c:v>-59204.611951167484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33-4211-817B-29861808C737}"/>
            </c:ext>
          </c:extLst>
        </c:ser>
        <c:ser>
          <c:idx val="1"/>
          <c:order val="1"/>
          <c:tx>
            <c:strRef>
              <c:f>CARGA_CONSUMO!$A$153</c:f>
              <c:strCache>
                <c:ptCount val="1"/>
                <c:pt idx="0">
                  <c:v>2.026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CARGA_CONSUMO!$C$153:$AG$153</c:f>
              <c:numCache>
                <c:formatCode>#,##0</c:formatCode>
                <c:ptCount val="31"/>
                <c:pt idx="0">
                  <c:v>3619.2894743046413</c:v>
                </c:pt>
                <c:pt idx="1">
                  <c:v>1728.0953326536692</c:v>
                </c:pt>
                <c:pt idx="2">
                  <c:v>1398.9284722489756</c:v>
                </c:pt>
                <c:pt idx="3">
                  <c:v>-1229.7372741471993</c:v>
                </c:pt>
                <c:pt idx="4">
                  <c:v>-1398.1204130809781</c:v>
                </c:pt>
                <c:pt idx="5">
                  <c:v>-1327.9997172178116</c:v>
                </c:pt>
                <c:pt idx="6">
                  <c:v>-450.51709521685552</c:v>
                </c:pt>
                <c:pt idx="7">
                  <c:v>888.89504209221184</c:v>
                </c:pt>
                <c:pt idx="8">
                  <c:v>2615.2856153170501</c:v>
                </c:pt>
                <c:pt idx="9">
                  <c:v>2969.4516448099207</c:v>
                </c:pt>
                <c:pt idx="10">
                  <c:v>2452.6597023446743</c:v>
                </c:pt>
                <c:pt idx="11">
                  <c:v>2660.2765520626053</c:v>
                </c:pt>
                <c:pt idx="12">
                  <c:v>1364.1174658725611</c:v>
                </c:pt>
                <c:pt idx="13">
                  <c:v>704.91658551095679</c:v>
                </c:pt>
                <c:pt idx="14">
                  <c:v>-750.27461622191561</c:v>
                </c:pt>
                <c:pt idx="15">
                  <c:v>-2685.1682478108555</c:v>
                </c:pt>
                <c:pt idx="16">
                  <c:v>-4225.6410614403549</c:v>
                </c:pt>
                <c:pt idx="17">
                  <c:v>-5743.9819578941961</c:v>
                </c:pt>
                <c:pt idx="18">
                  <c:v>-8781.9566231543758</c:v>
                </c:pt>
                <c:pt idx="19">
                  <c:v>-12699.685382485544</c:v>
                </c:pt>
                <c:pt idx="20">
                  <c:v>-16487.634481117962</c:v>
                </c:pt>
                <c:pt idx="21">
                  <c:v>-23207.406320133363</c:v>
                </c:pt>
                <c:pt idx="22">
                  <c:v>-24340.993298252128</c:v>
                </c:pt>
                <c:pt idx="23">
                  <c:v>-25589.222310013229</c:v>
                </c:pt>
                <c:pt idx="24">
                  <c:v>-28851.10324776328</c:v>
                </c:pt>
                <c:pt idx="25">
                  <c:v>-30056.559237770096</c:v>
                </c:pt>
                <c:pt idx="26">
                  <c:v>-31633.886492847429</c:v>
                </c:pt>
                <c:pt idx="27">
                  <c:v>-32487.992193293288</c:v>
                </c:pt>
                <c:pt idx="28">
                  <c:v>-33233.968179481461</c:v>
                </c:pt>
                <c:pt idx="29">
                  <c:v>-34076.46127327111</c:v>
                </c:pt>
                <c:pt idx="30">
                  <c:v>-34919.671694889941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33-4211-817B-29861808C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24896"/>
        <c:axId val="49826432"/>
      </c:lineChart>
      <c:catAx>
        <c:axId val="4982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49826432"/>
        <c:crosses val="autoZero"/>
        <c:auto val="1"/>
        <c:lblAlgn val="ctr"/>
        <c:lblOffset val="100"/>
        <c:noMultiLvlLbl val="0"/>
      </c:catAx>
      <c:valAx>
        <c:axId val="498264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8248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Encargo de</a:t>
            </a:r>
            <a:r>
              <a:rPr lang="pt-BR" sz="2000" baseline="0"/>
              <a:t> Sobrecontratação (R$/MWh)</a:t>
            </a:r>
            <a:endParaRPr lang="pt-BR" sz="20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CARGA_CONSUMO!$A$196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/>
          </c:spPr>
          <c:invertIfNegative val="0"/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CARGA_CONSUMO!$C$216:$AG$216</c:f>
              <c:numCache>
                <c:formatCode>_(* #,##0.00_);_(* \(#,##0.00\);_(* "-"??_);_(@_)</c:formatCode>
                <c:ptCount val="31"/>
                <c:pt idx="0">
                  <c:v>5.5841843766317867</c:v>
                </c:pt>
                <c:pt idx="1">
                  <c:v>2.5137988267709974</c:v>
                </c:pt>
                <c:pt idx="2">
                  <c:v>1.2771001473850772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8-43AC-B679-8976E9532532}"/>
            </c:ext>
          </c:extLst>
        </c:ser>
        <c:ser>
          <c:idx val="1"/>
          <c:order val="1"/>
          <c:tx>
            <c:strRef>
              <c:f>CARGA_CONSUMO!$A$197</c:f>
              <c:strCache>
                <c:ptCount val="1"/>
                <c:pt idx="0">
                  <c:v>2.026</c:v>
                </c:pt>
              </c:strCache>
            </c:strRef>
          </c:tx>
          <c:spPr>
            <a:ln w="31750"/>
          </c:spPr>
          <c:invertIfNegative val="0"/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CARGA_CONSUMO!$C$217:$AG$217</c:f>
              <c:numCache>
                <c:formatCode>_(* #,##0.00_);_(* \(#,##0.00\);_(* "-"??_);_(@_)</c:formatCode>
                <c:ptCount val="31"/>
                <c:pt idx="0">
                  <c:v>5.5841843766317867</c:v>
                </c:pt>
                <c:pt idx="1">
                  <c:v>2.5137988267709974</c:v>
                </c:pt>
                <c:pt idx="2">
                  <c:v>2.0317417617216602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1.1125868066339204</c:v>
                </c:pt>
                <c:pt idx="8">
                  <c:v>3.2123614722333991</c:v>
                </c:pt>
                <c:pt idx="9">
                  <c:v>3.4884397452019855</c:v>
                </c:pt>
                <c:pt idx="10">
                  <c:v>2.8620090326324785</c:v>
                </c:pt>
                <c:pt idx="11">
                  <c:v>3.0463679153041374</c:v>
                </c:pt>
                <c:pt idx="12">
                  <c:v>1.5120900410797877</c:v>
                </c:pt>
                <c:pt idx="13">
                  <c:v>0.7675749209935987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98-43AC-B679-8976E9532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55200"/>
        <c:axId val="49956736"/>
      </c:barChart>
      <c:catAx>
        <c:axId val="4995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49956736"/>
        <c:crosses val="autoZero"/>
        <c:auto val="1"/>
        <c:lblAlgn val="ctr"/>
        <c:lblOffset val="100"/>
        <c:noMultiLvlLbl val="0"/>
      </c:catAx>
      <c:valAx>
        <c:axId val="4995673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9552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 b="1" i="0" baseline="0"/>
              <a:t>Nível de Contratação ACR - Angra I e II Reserva</a:t>
            </a:r>
            <a:endParaRPr lang="pt-BR" sz="2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CARGA_CONSUMO!$A$145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CARGA_CONSUMO!$C$175:$AG$175</c:f>
              <c:numCache>
                <c:formatCode>0%</c:formatCode>
                <c:ptCount val="31"/>
                <c:pt idx="0">
                  <c:v>1.0495712960483226</c:v>
                </c:pt>
                <c:pt idx="1">
                  <c:v>1.0047505352212116</c:v>
                </c:pt>
                <c:pt idx="2">
                  <c:v>0.98398235593904049</c:v>
                </c:pt>
                <c:pt idx="3">
                  <c:v>0.90168765897225955</c:v>
                </c:pt>
                <c:pt idx="4">
                  <c:v>0.86673066979007063</c:v>
                </c:pt>
                <c:pt idx="5">
                  <c:v>0.82649615629803264</c:v>
                </c:pt>
                <c:pt idx="6">
                  <c:v>0.79417038551890884</c:v>
                </c:pt>
                <c:pt idx="7">
                  <c:v>0.76750876674301449</c:v>
                </c:pt>
                <c:pt idx="8">
                  <c:v>0.75319114666841291</c:v>
                </c:pt>
                <c:pt idx="9">
                  <c:v>0.71749296378993943</c:v>
                </c:pt>
                <c:pt idx="10">
                  <c:v>0.67604530443063171</c:v>
                </c:pt>
                <c:pt idx="11">
                  <c:v>0.66343390474182873</c:v>
                </c:pt>
                <c:pt idx="12">
                  <c:v>0.62663251203240156</c:v>
                </c:pt>
                <c:pt idx="13">
                  <c:v>0.60922144889930807</c:v>
                </c:pt>
                <c:pt idx="14">
                  <c:v>0.57795027568521329</c:v>
                </c:pt>
                <c:pt idx="15">
                  <c:v>0.53884675914796298</c:v>
                </c:pt>
                <c:pt idx="16">
                  <c:v>0.509508446037375</c:v>
                </c:pt>
                <c:pt idx="17">
                  <c:v>0.48173111106126282</c:v>
                </c:pt>
                <c:pt idx="18">
                  <c:v>0.42562878342494675</c:v>
                </c:pt>
                <c:pt idx="19">
                  <c:v>0.35496571854668391</c:v>
                </c:pt>
                <c:pt idx="20">
                  <c:v>0.28942663107816263</c:v>
                </c:pt>
                <c:pt idx="21">
                  <c:v>0.17281809353281694</c:v>
                </c:pt>
                <c:pt idx="22">
                  <c:v>0.1609155225055959</c:v>
                </c:pt>
                <c:pt idx="23">
                  <c:v>0.14759568401256273</c:v>
                </c:pt>
                <c:pt idx="24">
                  <c:v>0.10013689843166042</c:v>
                </c:pt>
                <c:pt idx="25">
                  <c:v>8.9488652070790917E-2</c:v>
                </c:pt>
                <c:pt idx="26">
                  <c:v>7.3231694272955339E-2</c:v>
                </c:pt>
                <c:pt idx="27">
                  <c:v>6.9579054270692137E-2</c:v>
                </c:pt>
                <c:pt idx="28">
                  <c:v>6.7987753784937863E-2</c:v>
                </c:pt>
                <c:pt idx="29">
                  <c:v>6.5131150849401784E-2</c:v>
                </c:pt>
                <c:pt idx="30">
                  <c:v>6.2563952633630501E-2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F-4A53-A32C-53181A71244A}"/>
            </c:ext>
          </c:extLst>
        </c:ser>
        <c:ser>
          <c:idx val="1"/>
          <c:order val="1"/>
          <c:tx>
            <c:strRef>
              <c:f>CARGA_CONSUMO!$A$146</c:f>
              <c:strCache>
                <c:ptCount val="1"/>
                <c:pt idx="0">
                  <c:v>2.026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CARGA_CONSUMO!$C$176:$AG$176</c:f>
              <c:numCache>
                <c:formatCode>0%</c:formatCode>
                <c:ptCount val="31"/>
                <c:pt idx="0">
                  <c:v>1.0495712960483226</c:v>
                </c:pt>
                <c:pt idx="1">
                  <c:v>1.0047505352212116</c:v>
                </c:pt>
                <c:pt idx="2">
                  <c:v>0.9967009578151943</c:v>
                </c:pt>
                <c:pt idx="3">
                  <c:v>0.92903164282601902</c:v>
                </c:pt>
                <c:pt idx="4">
                  <c:v>0.92155232932697217</c:v>
                </c:pt>
                <c:pt idx="5">
                  <c:v>0.92122810494473228</c:v>
                </c:pt>
                <c:pt idx="6">
                  <c:v>0.94292440003204969</c:v>
                </c:pt>
                <c:pt idx="7">
                  <c:v>0.98046047693519789</c:v>
                </c:pt>
                <c:pt idx="8">
                  <c:v>1.0347759595734369</c:v>
                </c:pt>
                <c:pt idx="9">
                  <c:v>1.0481470809272184</c:v>
                </c:pt>
                <c:pt idx="10">
                  <c:v>1.0316163983637778</c:v>
                </c:pt>
                <c:pt idx="11">
                  <c:v>1.0390207382108376</c:v>
                </c:pt>
                <c:pt idx="12">
                  <c:v>0.99424542763115287</c:v>
                </c:pt>
                <c:pt idx="13">
                  <c:v>0.97196444547984984</c:v>
                </c:pt>
                <c:pt idx="14">
                  <c:v>0.92390388060021844</c:v>
                </c:pt>
                <c:pt idx="15">
                  <c:v>0.86191683155945598</c:v>
                </c:pt>
                <c:pt idx="16">
                  <c:v>0.81498848792505763</c:v>
                </c:pt>
                <c:pt idx="17">
                  <c:v>0.77055701989575487</c:v>
                </c:pt>
                <c:pt idx="18">
                  <c:v>0.68081807341704692</c:v>
                </c:pt>
                <c:pt idx="19">
                  <c:v>0.56778837813882388</c:v>
                </c:pt>
                <c:pt idx="20">
                  <c:v>0.46295478369819282</c:v>
                </c:pt>
                <c:pt idx="21">
                  <c:v>0.27643262409053371</c:v>
                </c:pt>
                <c:pt idx="22">
                  <c:v>0.25739376724853374</c:v>
                </c:pt>
                <c:pt idx="23">
                  <c:v>0.23608790840110888</c:v>
                </c:pt>
                <c:pt idx="24">
                  <c:v>0.16017481176815948</c:v>
                </c:pt>
                <c:pt idx="25">
                  <c:v>0.14314232041655992</c:v>
                </c:pt>
                <c:pt idx="26">
                  <c:v>0.11713836786785659</c:v>
                </c:pt>
                <c:pt idx="27">
                  <c:v>0.11129575706222394</c:v>
                </c:pt>
                <c:pt idx="28">
                  <c:v>0.1087503790870291</c:v>
                </c:pt>
                <c:pt idx="29">
                  <c:v>0.10418107601631207</c:v>
                </c:pt>
                <c:pt idx="30">
                  <c:v>0.10007469268086902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F-4A53-A32C-53181A712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91040"/>
        <c:axId val="49915008"/>
      </c:lineChart>
      <c:catAx>
        <c:axId val="499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49915008"/>
        <c:crosses val="autoZero"/>
        <c:auto val="1"/>
        <c:lblAlgn val="ctr"/>
        <c:lblOffset val="100"/>
        <c:noMultiLvlLbl val="0"/>
      </c:catAx>
      <c:valAx>
        <c:axId val="49915008"/>
        <c:scaling>
          <c:orientation val="minMax"/>
          <c:max val="1.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991040"/>
        <c:crosses val="autoZero"/>
        <c:crossBetween val="between"/>
        <c:majorUnit val="0.1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 b="1" i="0" baseline="0"/>
              <a:t>Sobras / Déficits (MW médios)</a:t>
            </a:r>
            <a:r>
              <a:rPr lang="pt-BR" sz="2000" b="1" i="0" u="none" strike="noStrike" baseline="0"/>
              <a:t> - Angra I e II Reserva</a:t>
            </a:r>
            <a:r>
              <a:rPr lang="pt-BR" sz="2000" b="1" i="0" baseline="0"/>
              <a:t>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CARGA_CONSUMO!$A$152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CARGA_CONSUMO!$C$182:$AG$182</c:f>
              <c:numCache>
                <c:formatCode>#,##0</c:formatCode>
                <c:ptCount val="31"/>
                <c:pt idx="0">
                  <c:v>2087.7426706516703</c:v>
                </c:pt>
                <c:pt idx="1">
                  <c:v>196.54852900069821</c:v>
                </c:pt>
                <c:pt idx="2">
                  <c:v>-652.2166684213953</c:v>
                </c:pt>
                <c:pt idx="3">
                  <c:v>-3941.2025489922667</c:v>
                </c:pt>
                <c:pt idx="4">
                  <c:v>-5291.8105791871139</c:v>
                </c:pt>
                <c:pt idx="5">
                  <c:v>-7020.39121083382</c:v>
                </c:pt>
                <c:pt idx="6">
                  <c:v>-8486.6875339721319</c:v>
                </c:pt>
                <c:pt idx="7">
                  <c:v>-9768.2118843372264</c:v>
                </c:pt>
                <c:pt idx="8">
                  <c:v>-10566.894290598993</c:v>
                </c:pt>
                <c:pt idx="9">
                  <c:v>-12325.20171904728</c:v>
                </c:pt>
                <c:pt idx="10">
                  <c:v>-14402.14517829959</c:v>
                </c:pt>
                <c:pt idx="11">
                  <c:v>-15247.246017044423</c:v>
                </c:pt>
                <c:pt idx="12">
                  <c:v>-17235.968024923353</c:v>
                </c:pt>
                <c:pt idx="13">
                  <c:v>-18382.646618927516</c:v>
                </c:pt>
                <c:pt idx="14">
                  <c:v>-20231.080563281481</c:v>
                </c:pt>
                <c:pt idx="15">
                  <c:v>-22525.729366709485</c:v>
                </c:pt>
                <c:pt idx="16">
                  <c:v>-24414.243327749791</c:v>
                </c:pt>
                <c:pt idx="17">
                  <c:v>-26287.241382624394</c:v>
                </c:pt>
                <c:pt idx="18">
                  <c:v>-29686.614982909396</c:v>
                </c:pt>
                <c:pt idx="19">
                  <c:v>-33972.612610176773</c:v>
                </c:pt>
                <c:pt idx="20">
                  <c:v>-38135.831102122953</c:v>
                </c:pt>
                <c:pt idx="21">
                  <c:v>-45238.005934764406</c:v>
                </c:pt>
                <c:pt idx="22">
                  <c:v>-46761.265111414737</c:v>
                </c:pt>
                <c:pt idx="23">
                  <c:v>-48406.573708951495</c:v>
                </c:pt>
                <c:pt idx="24">
                  <c:v>-52073.082428806483</c:v>
                </c:pt>
                <c:pt idx="25">
                  <c:v>-53690.857883011726</c:v>
                </c:pt>
                <c:pt idx="26">
                  <c:v>-55688.342497706013</c:v>
                </c:pt>
                <c:pt idx="27">
                  <c:v>-56970.592445922171</c:v>
                </c:pt>
                <c:pt idx="28">
                  <c:v>-58152.851393013203</c:v>
                </c:pt>
                <c:pt idx="29">
                  <c:v>-59439.920871900715</c:v>
                </c:pt>
                <c:pt idx="30">
                  <c:v>-60736.158754820462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E-4DBC-AF1D-67FDA52E3FCC}"/>
            </c:ext>
          </c:extLst>
        </c:ser>
        <c:ser>
          <c:idx val="1"/>
          <c:order val="1"/>
          <c:tx>
            <c:strRef>
              <c:f>CARGA_CONSUMO!$A$153</c:f>
              <c:strCache>
                <c:ptCount val="1"/>
                <c:pt idx="0">
                  <c:v>2.026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CARGA_CONSUMO!$C$183:$AG$183</c:f>
              <c:numCache>
                <c:formatCode>#,##0</c:formatCode>
                <c:ptCount val="31"/>
                <c:pt idx="0">
                  <c:v>2087.7426706516703</c:v>
                </c:pt>
                <c:pt idx="1">
                  <c:v>196.54852900069821</c:v>
                </c:pt>
                <c:pt idx="2">
                  <c:v>-132.61833140399543</c:v>
                </c:pt>
                <c:pt idx="3">
                  <c:v>-2761.2840778001701</c:v>
                </c:pt>
                <c:pt idx="4">
                  <c:v>-2929.6672167339498</c:v>
                </c:pt>
                <c:pt idx="5">
                  <c:v>-2859.5465208707828</c:v>
                </c:pt>
                <c:pt idx="6">
                  <c:v>-1982.0638988698227</c:v>
                </c:pt>
                <c:pt idx="7">
                  <c:v>-642.65176156075552</c:v>
                </c:pt>
                <c:pt idx="8">
                  <c:v>1083.7388116640834</c:v>
                </c:pt>
                <c:pt idx="9">
                  <c:v>1437.9048411569529</c:v>
                </c:pt>
                <c:pt idx="10">
                  <c:v>921.11289869170639</c:v>
                </c:pt>
                <c:pt idx="11">
                  <c:v>1128.729748409638</c:v>
                </c:pt>
                <c:pt idx="12">
                  <c:v>-167.42933778040609</c:v>
                </c:pt>
                <c:pt idx="13">
                  <c:v>-826.63021814201045</c:v>
                </c:pt>
                <c:pt idx="14">
                  <c:v>-2281.8214198748833</c:v>
                </c:pt>
                <c:pt idx="15">
                  <c:v>-4216.7150514638242</c:v>
                </c:pt>
                <c:pt idx="16">
                  <c:v>-5757.1878650933213</c:v>
                </c:pt>
                <c:pt idx="17">
                  <c:v>-7275.5287615471643</c:v>
                </c:pt>
                <c:pt idx="18">
                  <c:v>-10313.503426807349</c:v>
                </c:pt>
                <c:pt idx="19">
                  <c:v>-14231.232186138515</c:v>
                </c:pt>
                <c:pt idx="20">
                  <c:v>-18019.18128477093</c:v>
                </c:pt>
                <c:pt idx="21">
                  <c:v>-24738.95312378633</c:v>
                </c:pt>
                <c:pt idx="22">
                  <c:v>-25872.540101905095</c:v>
                </c:pt>
                <c:pt idx="23">
                  <c:v>-27120.7691136662</c:v>
                </c:pt>
                <c:pt idx="24">
                  <c:v>-30382.650051416244</c:v>
                </c:pt>
                <c:pt idx="25">
                  <c:v>-31588.106041423074</c:v>
                </c:pt>
                <c:pt idx="26">
                  <c:v>-33165.4332965004</c:v>
                </c:pt>
                <c:pt idx="27">
                  <c:v>-34019.538996946249</c:v>
                </c:pt>
                <c:pt idx="28">
                  <c:v>-34765.514983134432</c:v>
                </c:pt>
                <c:pt idx="29">
                  <c:v>-35608.008076924089</c:v>
                </c:pt>
                <c:pt idx="30">
                  <c:v>-36451.218498542912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6E-4DBC-AF1D-67FDA52E3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47616"/>
        <c:axId val="50049408"/>
      </c:lineChart>
      <c:catAx>
        <c:axId val="5004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049408"/>
        <c:crosses val="autoZero"/>
        <c:auto val="1"/>
        <c:lblAlgn val="ctr"/>
        <c:lblOffset val="100"/>
        <c:noMultiLvlLbl val="0"/>
      </c:catAx>
      <c:valAx>
        <c:axId val="50049408"/>
        <c:scaling>
          <c:orientation val="minMax"/>
          <c:max val="2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047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Encargo de Sobrecontratação (R$/MWh)</a:t>
            </a:r>
            <a:r>
              <a:rPr lang="pt-BR" sz="1800" b="1" i="0" u="none" strike="noStrike" baseline="0"/>
              <a:t> - Angra I e II Reserva</a:t>
            </a:r>
            <a:endParaRPr lang="pt-BR" sz="1800" b="1" i="0" baseline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CARGA_CONSUMO!$A$196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/>
          </c:spPr>
          <c:invertIfNegative val="0"/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CARGA_CONSUMO!$C$196:$AG$196</c:f>
              <c:numCache>
                <c:formatCode>_(* #,##0.00_);_(* \(#,##0.00\);_(* "-"??_);_(@_)</c:formatCode>
                <c:ptCount val="31"/>
                <c:pt idx="0">
                  <c:v>2.9557786743690317</c:v>
                </c:pt>
                <c:pt idx="1">
                  <c:v>0.27288870700590206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C-433B-8B5A-84F51F8938B1}"/>
            </c:ext>
          </c:extLst>
        </c:ser>
        <c:ser>
          <c:idx val="1"/>
          <c:order val="1"/>
          <c:tx>
            <c:strRef>
              <c:f>CARGA_CONSUMO!$A$197</c:f>
              <c:strCache>
                <c:ptCount val="1"/>
                <c:pt idx="0">
                  <c:v>2.026</c:v>
                </c:pt>
              </c:strCache>
            </c:strRef>
          </c:tx>
          <c:spPr>
            <a:ln w="31750"/>
          </c:spPr>
          <c:invertIfNegative val="0"/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CARGA_CONSUMO!$C$197:$AG$197</c:f>
              <c:numCache>
                <c:formatCode>_(* #,##0.00_);_(* \(#,##0.00\);_(* "-"??_);_(@_)</c:formatCode>
                <c:ptCount val="31"/>
                <c:pt idx="0">
                  <c:v>2.9557786743690317</c:v>
                </c:pt>
                <c:pt idx="1">
                  <c:v>0.27288870700590206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1.2484241922235428</c:v>
                </c:pt>
                <c:pt idx="9">
                  <c:v>1.5760871382660511</c:v>
                </c:pt>
                <c:pt idx="10">
                  <c:v>1.0014360792344303</c:v>
                </c:pt>
                <c:pt idx="11">
                  <c:v>1.2042653838905659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FC-433B-8B5A-84F51F893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87808"/>
        <c:axId val="50089344"/>
      </c:barChart>
      <c:catAx>
        <c:axId val="500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089344"/>
        <c:crosses val="autoZero"/>
        <c:auto val="1"/>
        <c:lblAlgn val="ctr"/>
        <c:lblOffset val="100"/>
        <c:noMultiLvlLbl val="0"/>
      </c:catAx>
      <c:valAx>
        <c:axId val="50089344"/>
        <c:scaling>
          <c:orientation val="minMax"/>
          <c:max val="12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0878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Tendência Tarifária</a:t>
            </a:r>
            <a:r>
              <a:rPr lang="pt-BR" sz="2000" baseline="0"/>
              <a:t> (R$/MWh)</a:t>
            </a:r>
            <a:endParaRPr lang="pt-BR" sz="2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TOTAL'!$B$294</c:f>
              <c:strCache>
                <c:ptCount val="1"/>
                <c:pt idx="0">
                  <c:v>Pmix</c:v>
                </c:pt>
              </c:strCache>
            </c:strRef>
          </c:tx>
          <c:spPr>
            <a:ln w="317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TOTAL'!$C$294:$AG$294</c:f>
              <c:numCache>
                <c:formatCode>_(* #,##0.00_);_(* \(#,##0.00\);_(* "-"??_);_(@_)</c:formatCode>
                <c:ptCount val="31"/>
                <c:pt idx="0">
                  <c:v>247.27266329282656</c:v>
                </c:pt>
                <c:pt idx="1">
                  <c:v>243.1995444243241</c:v>
                </c:pt>
                <c:pt idx="2">
                  <c:v>244.5773681356502</c:v>
                </c:pt>
                <c:pt idx="3">
                  <c:v>244.42661865024644</c:v>
                </c:pt>
                <c:pt idx="4">
                  <c:v>240.0929547344314</c:v>
                </c:pt>
                <c:pt idx="5">
                  <c:v>238.82535143992939</c:v>
                </c:pt>
                <c:pt idx="6">
                  <c:v>238.7938369189614</c:v>
                </c:pt>
                <c:pt idx="7">
                  <c:v>239.42175362124462</c:v>
                </c:pt>
                <c:pt idx="8">
                  <c:v>239.42175362124462</c:v>
                </c:pt>
                <c:pt idx="9">
                  <c:v>237.1756141733444</c:v>
                </c:pt>
                <c:pt idx="10">
                  <c:v>238.2253005177628</c:v>
                </c:pt>
                <c:pt idx="11">
                  <c:v>238.2253005177628</c:v>
                </c:pt>
                <c:pt idx="12">
                  <c:v>237.03785134522099</c:v>
                </c:pt>
                <c:pt idx="13">
                  <c:v>237.12415218908657</c:v>
                </c:pt>
                <c:pt idx="14">
                  <c:v>237.15302901622294</c:v>
                </c:pt>
                <c:pt idx="15">
                  <c:v>233.78242278560674</c:v>
                </c:pt>
                <c:pt idx="16">
                  <c:v>231.31310623342776</c:v>
                </c:pt>
                <c:pt idx="17">
                  <c:v>230.00887097858509</c:v>
                </c:pt>
                <c:pt idx="18">
                  <c:v>230.15470768033791</c:v>
                </c:pt>
                <c:pt idx="19">
                  <c:v>241.68547680015655</c:v>
                </c:pt>
                <c:pt idx="20">
                  <c:v>245.08209368457628</c:v>
                </c:pt>
                <c:pt idx="21">
                  <c:v>268.027806965011</c:v>
                </c:pt>
                <c:pt idx="22">
                  <c:v>269.67406659040932</c:v>
                </c:pt>
                <c:pt idx="23">
                  <c:v>274.29854978592022</c:v>
                </c:pt>
                <c:pt idx="24">
                  <c:v>277.69674443775739</c:v>
                </c:pt>
                <c:pt idx="25">
                  <c:v>283.7728610900038</c:v>
                </c:pt>
                <c:pt idx="26">
                  <c:v>287.8142154687431</c:v>
                </c:pt>
                <c:pt idx="27">
                  <c:v>288.76653928853949</c:v>
                </c:pt>
                <c:pt idx="28">
                  <c:v>288.8191166343463</c:v>
                </c:pt>
                <c:pt idx="29">
                  <c:v>288.82043775964206</c:v>
                </c:pt>
                <c:pt idx="30">
                  <c:v>289.4869773272024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7-40F4-BDFF-D71B3D8C7C1D}"/>
            </c:ext>
          </c:extLst>
        </c:ser>
        <c:ser>
          <c:idx val="1"/>
          <c:order val="1"/>
          <c:tx>
            <c:strRef>
              <c:f>'Impacto ACR PV aberto TOTAL'!$B$295</c:f>
              <c:strCache>
                <c:ptCount val="1"/>
                <c:pt idx="0">
                  <c:v>Pmix + Recompra</c:v>
                </c:pt>
              </c:strCache>
            </c:strRef>
          </c:tx>
          <c:spPr>
            <a:ln w="317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TOTAL'!$C$295:$AG$295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B7-40F4-BDFF-D71B3D8C7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01728"/>
        <c:axId val="50203264"/>
      </c:lineChart>
      <c:catAx>
        <c:axId val="502017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203264"/>
        <c:crosses val="autoZero"/>
        <c:auto val="1"/>
        <c:lblAlgn val="ctr"/>
        <c:lblOffset val="100"/>
        <c:noMultiLvlLbl val="0"/>
      </c:catAx>
      <c:valAx>
        <c:axId val="50203264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2017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Tendência Tarifária (R$/MWh) - cenários de abertura</a:t>
            </a:r>
            <a:endParaRPr lang="pt-BR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TOTAL'!$B$299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TOTAL'!$C$299:$AG$299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0E-4E3B-A49F-B264C3F1A5D3}"/>
            </c:ext>
          </c:extLst>
        </c:ser>
        <c:ser>
          <c:idx val="1"/>
          <c:order val="1"/>
          <c:tx>
            <c:strRef>
              <c:f>'Impacto ACR PV aberto TOTAL'!$B$300</c:f>
              <c:strCache>
                <c:ptCount val="1"/>
                <c:pt idx="0">
                  <c:v>2026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TOTAL'!$C$300:$AG$300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243.27144138122759</c:v>
                </c:pt>
                <c:pt idx="3">
                  <c:v>238.96373562450347</c:v>
                </c:pt>
                <c:pt idx="4">
                  <c:v>234.5435014203324</c:v>
                </c:pt>
                <c:pt idx="5">
                  <c:v>234.20499077792618</c:v>
                </c:pt>
                <c:pt idx="6">
                  <c:v>235.80222010617447</c:v>
                </c:pt>
                <c:pt idx="7">
                  <c:v>241.81201880507672</c:v>
                </c:pt>
                <c:pt idx="8">
                  <c:v>246.84392478850316</c:v>
                </c:pt>
                <c:pt idx="9">
                  <c:v>245.74601713295937</c:v>
                </c:pt>
                <c:pt idx="10">
                  <c:v>245.57008183356828</c:v>
                </c:pt>
                <c:pt idx="11">
                  <c:v>246.24899418235202</c:v>
                </c:pt>
                <c:pt idx="12">
                  <c:v>241.07266762762097</c:v>
                </c:pt>
                <c:pt idx="13">
                  <c:v>239.18365032556903</c:v>
                </c:pt>
                <c:pt idx="14">
                  <c:v>236.74022138555191</c:v>
                </c:pt>
                <c:pt idx="15">
                  <c:v>232.62807747858159</c:v>
                </c:pt>
                <c:pt idx="16">
                  <c:v>229.86572308859078</c:v>
                </c:pt>
                <c:pt idx="17">
                  <c:v>228.31437592757237</c:v>
                </c:pt>
                <c:pt idx="18">
                  <c:v>227.57269209359058</c:v>
                </c:pt>
                <c:pt idx="19">
                  <c:v>233.57386000360054</c:v>
                </c:pt>
                <c:pt idx="20">
                  <c:v>233.07837610292674</c:v>
                </c:pt>
                <c:pt idx="21">
                  <c:v>235.87207137721236</c:v>
                </c:pt>
                <c:pt idx="22">
                  <c:v>235.42665526655381</c:v>
                </c:pt>
                <c:pt idx="23">
                  <c:v>235.63333279860652</c:v>
                </c:pt>
                <c:pt idx="24">
                  <c:v>232.20603872925963</c:v>
                </c:pt>
                <c:pt idx="25">
                  <c:v>232.31159777785982</c:v>
                </c:pt>
                <c:pt idx="26">
                  <c:v>231.25951500249099</c:v>
                </c:pt>
                <c:pt idx="27">
                  <c:v>230.96013986035567</c:v>
                </c:pt>
                <c:pt idx="28">
                  <c:v>230.74371504653917</c:v>
                </c:pt>
                <c:pt idx="29">
                  <c:v>230.38251243807107</c:v>
                </c:pt>
                <c:pt idx="30">
                  <c:v>230.14550768951585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0E-4E3B-A49F-B264C3F1A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78784"/>
        <c:axId val="50280320"/>
      </c:lineChart>
      <c:catAx>
        <c:axId val="502787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280320"/>
        <c:crosses val="autoZero"/>
        <c:auto val="1"/>
        <c:lblAlgn val="ctr"/>
        <c:lblOffset val="100"/>
        <c:noMultiLvlLbl val="0"/>
      </c:catAx>
      <c:valAx>
        <c:axId val="50280320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2787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pt-BR" sz="24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Evolução da carga ACR – abertura em 2026)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154248704674767E-2"/>
          <c:y val="0.10701307746369031"/>
          <c:w val="0.84601534913908705"/>
          <c:h val="0.7319116614514616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CARGA_CONSUMO!$A$15</c:f>
              <c:strCache>
                <c:ptCount val="1"/>
                <c:pt idx="0">
                  <c:v>Técnicas/NT/RB ACR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CARGA_CONSUMO!$C$27:$AG$27</c:f>
              <c:numCache>
                <c:formatCode>#,##0</c:formatCode>
                <c:ptCount val="31"/>
                <c:pt idx="0">
                  <c:v>8733.3553488227863</c:v>
                </c:pt>
                <c:pt idx="1">
                  <c:v>8859.4503953874646</c:v>
                </c:pt>
                <c:pt idx="2">
                  <c:v>8977.1032411734413</c:v>
                </c:pt>
                <c:pt idx="3">
                  <c:v>9094.5831403084849</c:v>
                </c:pt>
                <c:pt idx="4">
                  <c:v>9207.8715045932549</c:v>
                </c:pt>
                <c:pt idx="5">
                  <c:v>9337.5206452819075</c:v>
                </c:pt>
                <c:pt idx="6">
                  <c:v>9456.4133195331651</c:v>
                </c:pt>
                <c:pt idx="7">
                  <c:v>9571.5465924539658</c:v>
                </c:pt>
                <c:pt idx="8">
                  <c:v>9692.6386053280039</c:v>
                </c:pt>
                <c:pt idx="9">
                  <c:v>9827.9521549120473</c:v>
                </c:pt>
                <c:pt idx="10">
                  <c:v>9981.1704311341946</c:v>
                </c:pt>
                <c:pt idx="11">
                  <c:v>10151.200442863556</c:v>
                </c:pt>
                <c:pt idx="12">
                  <c:v>10334.300769787651</c:v>
                </c:pt>
                <c:pt idx="13">
                  <c:v>10526.529714250715</c:v>
                </c:pt>
                <c:pt idx="14">
                  <c:v>10725.091267713386</c:v>
                </c:pt>
                <c:pt idx="15">
                  <c:v>10928.487393631893</c:v>
                </c:pt>
                <c:pt idx="16">
                  <c:v>11136.230051235094</c:v>
                </c:pt>
                <c:pt idx="17">
                  <c:v>11347.9217468189</c:v>
                </c:pt>
                <c:pt idx="18">
                  <c:v>11563.637548745064</c:v>
                </c:pt>
                <c:pt idx="19">
                  <c:v>11783.453952370712</c:v>
                </c:pt>
                <c:pt idx="20">
                  <c:v>12007.448907174507</c:v>
                </c:pt>
                <c:pt idx="21">
                  <c:v>12235.701844398425</c:v>
                </c:pt>
                <c:pt idx="22">
                  <c:v>12468.293705215032</c:v>
                </c:pt>
                <c:pt idx="23">
                  <c:v>12705.306969430156</c:v>
                </c:pt>
                <c:pt idx="24">
                  <c:v>12946.825684731222</c:v>
                </c:pt>
                <c:pt idx="25">
                  <c:v>13192.935496491509</c:v>
                </c:pt>
                <c:pt idx="26">
                  <c:v>13443.723678141036</c:v>
                </c:pt>
                <c:pt idx="27">
                  <c:v>13699.279162114733</c:v>
                </c:pt>
                <c:pt idx="28">
                  <c:v>13959.692571388932</c:v>
                </c:pt>
                <c:pt idx="29">
                  <c:v>14225.056251617343</c:v>
                </c:pt>
                <c:pt idx="30">
                  <c:v>14495.46430387789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5-4DB1-AB39-F751FDC92B75}"/>
            </c:ext>
          </c:extLst>
        </c:ser>
        <c:ser>
          <c:idx val="0"/>
          <c:order val="1"/>
          <c:tx>
            <c:strRef>
              <c:f>Mercado!$AP$2</c:f>
              <c:strCache>
                <c:ptCount val="1"/>
                <c:pt idx="0">
                  <c:v>Consumo ACR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CARGA_CONSUMO!$C$41:$AG$41</c:f>
              <c:numCache>
                <c:formatCode>#,##0</c:formatCode>
                <c:ptCount val="31"/>
                <c:pt idx="0">
                  <c:v>33382.603625025942</c:v>
                </c:pt>
                <c:pt idx="1">
                  <c:v>32514.525345937076</c:v>
                </c:pt>
                <c:pt idx="2">
                  <c:v>31221.937563696563</c:v>
                </c:pt>
                <c:pt idx="3">
                  <c:v>29814.08246443142</c:v>
                </c:pt>
                <c:pt idx="4">
                  <c:v>28137.625074201198</c:v>
                </c:pt>
                <c:pt idx="5">
                  <c:v>26964.088181882576</c:v>
                </c:pt>
                <c:pt idx="6">
                  <c:v>25270.578599654844</c:v>
                </c:pt>
                <c:pt idx="7">
                  <c:v>23318.292091398427</c:v>
                </c:pt>
                <c:pt idx="8">
                  <c:v>21470.809505299541</c:v>
                </c:pt>
                <c:pt idx="9">
                  <c:v>20036.887280121795</c:v>
                </c:pt>
                <c:pt idx="10">
                  <c:v>19152.853251557044</c:v>
                </c:pt>
                <c:pt idx="11">
                  <c:v>18775.206390109761</c:v>
                </c:pt>
                <c:pt idx="12">
                  <c:v>18760.70873722581</c:v>
                </c:pt>
                <c:pt idx="13">
                  <c:v>18958.537811268765</c:v>
                </c:pt>
                <c:pt idx="14">
                  <c:v>19260.950568231157</c:v>
                </c:pt>
                <c:pt idx="15">
                  <c:v>19609.014744287673</c:v>
                </c:pt>
                <c:pt idx="16">
                  <c:v>19981.7679615657</c:v>
                </c:pt>
                <c:pt idx="17">
                  <c:v>20361.606948465651</c:v>
                </c:pt>
                <c:pt idx="18">
                  <c:v>20748.666400353835</c:v>
                </c:pt>
                <c:pt idx="19">
                  <c:v>21143.083573058204</c:v>
                </c:pt>
                <c:pt idx="20">
                  <c:v>21544.998331540977</c:v>
                </c:pt>
                <c:pt idx="21">
                  <c:v>21954.553199496335</c:v>
                </c:pt>
                <c:pt idx="22">
                  <c:v>22371.893409891036</c:v>
                </c:pt>
                <c:pt idx="23">
                  <c:v>22797.166956465688</c:v>
                </c:pt>
                <c:pt idx="24">
                  <c:v>23230.524646215115</c:v>
                </c:pt>
                <c:pt idx="25">
                  <c:v>23672.120152866246</c:v>
                </c:pt>
                <c:pt idx="26">
                  <c:v>24122.110071372634</c:v>
                </c:pt>
                <c:pt idx="27">
                  <c:v>24580.653973444936</c:v>
                </c:pt>
                <c:pt idx="28">
                  <c:v>25047.914464136775</c:v>
                </c:pt>
                <c:pt idx="29">
                  <c:v>25524.057239506521</c:v>
                </c:pt>
                <c:pt idx="30">
                  <c:v>26009.251145375059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5-4DB1-AB39-F751FDC92B75}"/>
            </c:ext>
          </c:extLst>
        </c:ser>
        <c:ser>
          <c:idx val="1"/>
          <c:order val="2"/>
          <c:tx>
            <c:strRef>
              <c:f>Mercado!$AP$3</c:f>
              <c:strCache>
                <c:ptCount val="1"/>
                <c:pt idx="0">
                  <c:v>MMGD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F79646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Mercado!$AR$3:$BV$3</c:f>
              <c:numCache>
                <c:formatCode>_-* #,##0_-;\-* #,##0_-;_-* "-"??_-;_-@_-</c:formatCode>
                <c:ptCount val="31"/>
                <c:pt idx="0">
                  <c:v>5809.0255999999808</c:v>
                </c:pt>
                <c:pt idx="1">
                  <c:v>6366.1107999999813</c:v>
                </c:pt>
                <c:pt idx="2">
                  <c:v>6833.0126999999939</c:v>
                </c:pt>
                <c:pt idx="3">
                  <c:v>7267.4968000000035</c:v>
                </c:pt>
                <c:pt idx="4">
                  <c:v>7405.5792392000039</c:v>
                </c:pt>
                <c:pt idx="5">
                  <c:v>7546.2852447448022</c:v>
                </c:pt>
                <c:pt idx="6">
                  <c:v>7689.6646643949543</c:v>
                </c:pt>
                <c:pt idx="7">
                  <c:v>7835.7682930184574</c:v>
                </c:pt>
                <c:pt idx="8">
                  <c:v>7984.6478905858085</c:v>
                </c:pt>
                <c:pt idx="9">
                  <c:v>8136.356200506938</c:v>
                </c:pt>
                <c:pt idx="10">
                  <c:v>8290.9469683165698</c:v>
                </c:pt>
                <c:pt idx="11">
                  <c:v>8448.4749607145823</c:v>
                </c:pt>
                <c:pt idx="12">
                  <c:v>8608.9959849681527</c:v>
                </c:pt>
                <c:pt idx="13">
                  <c:v>8772.5669086825492</c:v>
                </c:pt>
                <c:pt idx="14">
                  <c:v>8939.2456799475185</c:v>
                </c:pt>
                <c:pt idx="15">
                  <c:v>9109.0913478665243</c:v>
                </c:pt>
                <c:pt idx="16">
                  <c:v>9282.1640834759855</c:v>
                </c:pt>
                <c:pt idx="17">
                  <c:v>9458.5252010620279</c:v>
                </c:pt>
                <c:pt idx="18">
                  <c:v>9638.237179882206</c:v>
                </c:pt>
                <c:pt idx="19">
                  <c:v>9821.3636862999647</c:v>
                </c:pt>
                <c:pt idx="20">
                  <c:v>10007.969596339664</c:v>
                </c:pt>
                <c:pt idx="21">
                  <c:v>10198.121018670117</c:v>
                </c:pt>
                <c:pt idx="22">
                  <c:v>10391.885318024846</c:v>
                </c:pt>
                <c:pt idx="23">
                  <c:v>10589.331139067315</c:v>
                </c:pt>
                <c:pt idx="24">
                  <c:v>10790.528430709597</c:v>
                </c:pt>
                <c:pt idx="25">
                  <c:v>10995.548470893078</c:v>
                </c:pt>
                <c:pt idx="26">
                  <c:v>11204.463891840045</c:v>
                </c:pt>
                <c:pt idx="27">
                  <c:v>11417.348705785005</c:v>
                </c:pt>
                <c:pt idx="28">
                  <c:v>11634.278331194919</c:v>
                </c:pt>
                <c:pt idx="29">
                  <c:v>11855.329619487618</c:v>
                </c:pt>
                <c:pt idx="30">
                  <c:v>12080.580882257886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5-4DB1-AB39-F751FDC92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059072"/>
        <c:axId val="61060608"/>
      </c:barChart>
      <c:catAx>
        <c:axId val="6105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61060608"/>
        <c:crosses val="autoZero"/>
        <c:auto val="1"/>
        <c:lblAlgn val="ctr"/>
        <c:lblOffset val="100"/>
        <c:noMultiLvlLbl val="0"/>
      </c:catAx>
      <c:valAx>
        <c:axId val="61060608"/>
        <c:scaling>
          <c:orientation val="minMax"/>
          <c:max val="6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610590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Tendência Tarifária (R$/MWh) - Angra I e II Reserva</a:t>
            </a:r>
            <a:endParaRPr lang="pt-BR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TOTAL'!$B$306</c:f>
              <c:strCache>
                <c:ptCount val="1"/>
                <c:pt idx="0">
                  <c:v>Base</c:v>
                </c:pt>
              </c:strCache>
            </c:strRef>
          </c:tx>
          <c:spPr>
            <a:ln w="31750">
              <a:prstDash val="dash"/>
            </a:ln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TOTAL'!$C$306:$AG$306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82-4274-AA94-16848D9AD14B}"/>
            </c:ext>
          </c:extLst>
        </c:ser>
        <c:ser>
          <c:idx val="1"/>
          <c:order val="1"/>
          <c:tx>
            <c:strRef>
              <c:f>'Impacto ACR PV aberto TOTAL'!$B$307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TOTAL'!$C$307:$AG$307</c:f>
              <c:numCache>
                <c:formatCode>_(* #,##0.00_);_(* \(#,##0.00\);_(* "-"??_);_(@_)</c:formatCode>
                <c:ptCount val="31"/>
                <c:pt idx="0">
                  <c:v>248.07275712332876</c:v>
                </c:pt>
                <c:pt idx="1">
                  <c:v>239.36935723162514</c:v>
                </c:pt>
                <c:pt idx="2">
                  <c:v>239.74410123333277</c:v>
                </c:pt>
                <c:pt idx="3">
                  <c:v>237.42967262144612</c:v>
                </c:pt>
                <c:pt idx="4">
                  <c:v>232.59550000688819</c:v>
                </c:pt>
                <c:pt idx="5">
                  <c:v>231.71072017897316</c:v>
                </c:pt>
                <c:pt idx="6">
                  <c:v>232.33223330561421</c:v>
                </c:pt>
                <c:pt idx="7">
                  <c:v>234.68247653247289</c:v>
                </c:pt>
                <c:pt idx="8">
                  <c:v>234.42078833009825</c:v>
                </c:pt>
                <c:pt idx="9">
                  <c:v>232.06727435509436</c:v>
                </c:pt>
                <c:pt idx="10">
                  <c:v>232.13653432843631</c:v>
                </c:pt>
                <c:pt idx="11">
                  <c:v>231.92233982879037</c:v>
                </c:pt>
                <c:pt idx="12">
                  <c:v>230.49947878793557</c:v>
                </c:pt>
                <c:pt idx="13">
                  <c:v>230.27747238604599</c:v>
                </c:pt>
                <c:pt idx="14">
                  <c:v>229.78771835071089</c:v>
                </c:pt>
                <c:pt idx="15">
                  <c:v>227.22814349430433</c:v>
                </c:pt>
                <c:pt idx="16">
                  <c:v>225.51820629173179</c:v>
                </c:pt>
                <c:pt idx="17">
                  <c:v>224.5650402543225</c:v>
                </c:pt>
                <c:pt idx="18">
                  <c:v>224.11774210394267</c:v>
                </c:pt>
                <c:pt idx="19">
                  <c:v>227.88558429007975</c:v>
                </c:pt>
                <c:pt idx="20">
                  <c:v>227.59159807492418</c:v>
                </c:pt>
                <c:pt idx="21">
                  <c:v>229.35362214220859</c:v>
                </c:pt>
                <c:pt idx="22">
                  <c:v>229.09035380698703</c:v>
                </c:pt>
                <c:pt idx="23">
                  <c:v>229.23447309756168</c:v>
                </c:pt>
                <c:pt idx="24">
                  <c:v>227.10645488518369</c:v>
                </c:pt>
                <c:pt idx="25">
                  <c:v>227.18680657406634</c:v>
                </c:pt>
                <c:pt idx="26">
                  <c:v>226.54316448720678</c:v>
                </c:pt>
                <c:pt idx="27">
                  <c:v>226.36983169780163</c:v>
                </c:pt>
                <c:pt idx="28">
                  <c:v>226.24809921516749</c:v>
                </c:pt>
                <c:pt idx="29">
                  <c:v>226.03560247603292</c:v>
                </c:pt>
                <c:pt idx="30">
                  <c:v>225.90050240358511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82-4274-AA94-16848D9AD14B}"/>
            </c:ext>
          </c:extLst>
        </c:ser>
        <c:ser>
          <c:idx val="2"/>
          <c:order val="2"/>
          <c:tx>
            <c:strRef>
              <c:f>'Impacto ACR PV aberto TOTAL'!$B$308</c:f>
              <c:strCache>
                <c:ptCount val="1"/>
                <c:pt idx="0">
                  <c:v>2026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TOTAL'!$C$308:$AG$308</c:f>
              <c:numCache>
                <c:formatCode>_(* #,##0.00_);_(* \(#,##0.00\);_(* "-"??_);_(@_)</c:formatCode>
                <c:ptCount val="31"/>
                <c:pt idx="0">
                  <c:v>248.07275712332876</c:v>
                </c:pt>
                <c:pt idx="1">
                  <c:v>239.36935723162514</c:v>
                </c:pt>
                <c:pt idx="2">
                  <c:v>239.93637666501664</c:v>
                </c:pt>
                <c:pt idx="3">
                  <c:v>237.8127343026666</c:v>
                </c:pt>
                <c:pt idx="4">
                  <c:v>233.09359342067066</c:v>
                </c:pt>
                <c:pt idx="5">
                  <c:v>232.52060848017427</c:v>
                </c:pt>
                <c:pt idx="6">
                  <c:v>233.78609189842277</c:v>
                </c:pt>
                <c:pt idx="7">
                  <c:v>237.50843894096263</c:v>
                </c:pt>
                <c:pt idx="8">
                  <c:v>240.58053782503194</c:v>
                </c:pt>
                <c:pt idx="9">
                  <c:v>238.97594933734322</c:v>
                </c:pt>
                <c:pt idx="10">
                  <c:v>238.46831852052105</c:v>
                </c:pt>
                <c:pt idx="11">
                  <c:v>239.00244219094878</c:v>
                </c:pt>
                <c:pt idx="12">
                  <c:v>234.22322276822504</c:v>
                </c:pt>
                <c:pt idx="13">
                  <c:v>233.96355954330102</c:v>
                </c:pt>
                <c:pt idx="14">
                  <c:v>233.23857483867738</c:v>
                </c:pt>
                <c:pt idx="15">
                  <c:v>229.18765710172568</c:v>
                </c:pt>
                <c:pt idx="16">
                  <c:v>226.48948260646335</c:v>
                </c:pt>
                <c:pt idx="17">
                  <c:v>225.00111808564171</c:v>
                </c:pt>
                <c:pt idx="18">
                  <c:v>224.32124197170884</c:v>
                </c:pt>
                <c:pt idx="19">
                  <c:v>230.38306459936345</c:v>
                </c:pt>
                <c:pt idx="20">
                  <c:v>229.94710392280535</c:v>
                </c:pt>
                <c:pt idx="21">
                  <c:v>232.79921203531219</c:v>
                </c:pt>
                <c:pt idx="22">
                  <c:v>232.4111190908591</c:v>
                </c:pt>
                <c:pt idx="23">
                  <c:v>232.67405044456905</c:v>
                </c:pt>
                <c:pt idx="24">
                  <c:v>229.30196080059756</c:v>
                </c:pt>
                <c:pt idx="25">
                  <c:v>229.46169445442874</c:v>
                </c:pt>
                <c:pt idx="26">
                  <c:v>228.46277567509782</c:v>
                </c:pt>
                <c:pt idx="27">
                  <c:v>228.21557277238477</c:v>
                </c:pt>
                <c:pt idx="28">
                  <c:v>228.05034694226427</c:v>
                </c:pt>
                <c:pt idx="29">
                  <c:v>227.73938821752614</c:v>
                </c:pt>
                <c:pt idx="30">
                  <c:v>227.55169006980668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82-4274-AA94-16848D9AD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16352"/>
        <c:axId val="50517888"/>
      </c:lineChart>
      <c:catAx>
        <c:axId val="505163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517888"/>
        <c:crosses val="autoZero"/>
        <c:auto val="1"/>
        <c:lblAlgn val="ctr"/>
        <c:lblOffset val="100"/>
        <c:noMultiLvlLbl val="0"/>
      </c:catAx>
      <c:valAx>
        <c:axId val="50517888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516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Tendência Tarifária (R$/MWh) - Angra I e II Reserva + ES</a:t>
            </a:r>
            <a:endParaRPr lang="pt-BR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TOTAL'!$B$314</c:f>
              <c:strCache>
                <c:ptCount val="1"/>
                <c:pt idx="0">
                  <c:v>Base</c:v>
                </c:pt>
              </c:strCache>
            </c:strRef>
          </c:tx>
          <c:spPr>
            <a:ln w="31750">
              <a:prstDash val="dash"/>
            </a:ln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TOTAL'!$C$314:$AG$314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83-45B8-963A-3D107F8CC1BE}"/>
            </c:ext>
          </c:extLst>
        </c:ser>
        <c:ser>
          <c:idx val="1"/>
          <c:order val="1"/>
          <c:tx>
            <c:strRef>
              <c:f>'Impacto ACR PV aberto TOTAL'!$B$315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TOTAL'!$C$315:$AG$315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239.22410907385577</c:v>
                </c:pt>
                <c:pt idx="2">
                  <c:v>239.74410123333277</c:v>
                </c:pt>
                <c:pt idx="3">
                  <c:v>237.42967262144612</c:v>
                </c:pt>
                <c:pt idx="4">
                  <c:v>232.59550000688819</c:v>
                </c:pt>
                <c:pt idx="5">
                  <c:v>231.71072017897316</c:v>
                </c:pt>
                <c:pt idx="6">
                  <c:v>232.33223330561421</c:v>
                </c:pt>
                <c:pt idx="7">
                  <c:v>234.68247653247289</c:v>
                </c:pt>
                <c:pt idx="8">
                  <c:v>234.42078833009825</c:v>
                </c:pt>
                <c:pt idx="9">
                  <c:v>232.06727435509436</c:v>
                </c:pt>
                <c:pt idx="10">
                  <c:v>232.13653432843631</c:v>
                </c:pt>
                <c:pt idx="11">
                  <c:v>231.92233982879037</c:v>
                </c:pt>
                <c:pt idx="12">
                  <c:v>230.49947878793557</c:v>
                </c:pt>
                <c:pt idx="13">
                  <c:v>230.27747238604599</c:v>
                </c:pt>
                <c:pt idx="14">
                  <c:v>229.78771835071089</c:v>
                </c:pt>
                <c:pt idx="15">
                  <c:v>227.22814349430433</c:v>
                </c:pt>
                <c:pt idx="16">
                  <c:v>225.51820629173179</c:v>
                </c:pt>
                <c:pt idx="17">
                  <c:v>224.5650402543225</c:v>
                </c:pt>
                <c:pt idx="18">
                  <c:v>224.11774210394267</c:v>
                </c:pt>
                <c:pt idx="19">
                  <c:v>227.88558429007975</c:v>
                </c:pt>
                <c:pt idx="20">
                  <c:v>227.59159807492418</c:v>
                </c:pt>
                <c:pt idx="21">
                  <c:v>229.35362214220859</c:v>
                </c:pt>
                <c:pt idx="22">
                  <c:v>229.09035380698703</c:v>
                </c:pt>
                <c:pt idx="23">
                  <c:v>229.23447309756168</c:v>
                </c:pt>
                <c:pt idx="24">
                  <c:v>227.10645488518369</c:v>
                </c:pt>
                <c:pt idx="25">
                  <c:v>227.18680657406634</c:v>
                </c:pt>
                <c:pt idx="26">
                  <c:v>226.54316448720678</c:v>
                </c:pt>
                <c:pt idx="27">
                  <c:v>226.36983169780163</c:v>
                </c:pt>
                <c:pt idx="28">
                  <c:v>226.24809921516749</c:v>
                </c:pt>
                <c:pt idx="29">
                  <c:v>226.03560247603292</c:v>
                </c:pt>
                <c:pt idx="30">
                  <c:v>225.90050240358511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83-45B8-963A-3D107F8CC1BE}"/>
            </c:ext>
          </c:extLst>
        </c:ser>
        <c:ser>
          <c:idx val="2"/>
          <c:order val="2"/>
          <c:tx>
            <c:strRef>
              <c:f>'Impacto ACR PV aberto TOTAL'!$B$316</c:f>
              <c:strCache>
                <c:ptCount val="1"/>
                <c:pt idx="0">
                  <c:v>2026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TOTAL'!$C$316:$AG$316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239.22410907385577</c:v>
                </c:pt>
                <c:pt idx="2">
                  <c:v>239.93637666501664</c:v>
                </c:pt>
                <c:pt idx="3">
                  <c:v>237.8127343026666</c:v>
                </c:pt>
                <c:pt idx="4">
                  <c:v>233.09359342067066</c:v>
                </c:pt>
                <c:pt idx="5">
                  <c:v>232.52060848017427</c:v>
                </c:pt>
                <c:pt idx="6">
                  <c:v>233.78609189842277</c:v>
                </c:pt>
                <c:pt idx="7">
                  <c:v>237.50843894096263</c:v>
                </c:pt>
                <c:pt idx="8">
                  <c:v>238.94447404038175</c:v>
                </c:pt>
                <c:pt idx="9">
                  <c:v>236.67990369963539</c:v>
                </c:pt>
                <c:pt idx="10">
                  <c:v>236.89976655294308</c:v>
                </c:pt>
                <c:pt idx="11">
                  <c:v>237.03484626332005</c:v>
                </c:pt>
                <c:pt idx="12">
                  <c:v>234.22322276822504</c:v>
                </c:pt>
                <c:pt idx="13">
                  <c:v>233.96355954330102</c:v>
                </c:pt>
                <c:pt idx="14">
                  <c:v>233.23857483867738</c:v>
                </c:pt>
                <c:pt idx="15">
                  <c:v>229.18765710172568</c:v>
                </c:pt>
                <c:pt idx="16">
                  <c:v>226.48948260646335</c:v>
                </c:pt>
                <c:pt idx="17">
                  <c:v>225.00111808564171</c:v>
                </c:pt>
                <c:pt idx="18">
                  <c:v>224.32124197170884</c:v>
                </c:pt>
                <c:pt idx="19">
                  <c:v>230.38306459936345</c:v>
                </c:pt>
                <c:pt idx="20">
                  <c:v>229.94710392280535</c:v>
                </c:pt>
                <c:pt idx="21">
                  <c:v>232.79921203531219</c:v>
                </c:pt>
                <c:pt idx="22">
                  <c:v>232.4111190908591</c:v>
                </c:pt>
                <c:pt idx="23">
                  <c:v>232.67405044456905</c:v>
                </c:pt>
                <c:pt idx="24">
                  <c:v>229.30196080059756</c:v>
                </c:pt>
                <c:pt idx="25">
                  <c:v>229.46169445442874</c:v>
                </c:pt>
                <c:pt idx="26">
                  <c:v>228.46277567509782</c:v>
                </c:pt>
                <c:pt idx="27">
                  <c:v>228.21557277238477</c:v>
                </c:pt>
                <c:pt idx="28">
                  <c:v>228.05034694226427</c:v>
                </c:pt>
                <c:pt idx="29">
                  <c:v>227.73938821752614</c:v>
                </c:pt>
                <c:pt idx="30">
                  <c:v>227.55169006980668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83-45B8-963A-3D107F8CC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32736"/>
        <c:axId val="50534272"/>
      </c:lineChart>
      <c:catAx>
        <c:axId val="505327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534272"/>
        <c:crosses val="autoZero"/>
        <c:auto val="1"/>
        <c:lblAlgn val="ctr"/>
        <c:lblOffset val="100"/>
        <c:noMultiLvlLbl val="0"/>
      </c:catAx>
      <c:valAx>
        <c:axId val="50534272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532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Tendência Tarifária (R$/MWh) - Angra I e II Reserva + ES + CDE - Alta Tensão</a:t>
            </a:r>
            <a:endParaRPr lang="pt-BR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TOTAL'!$B$322</c:f>
              <c:strCache>
                <c:ptCount val="1"/>
                <c:pt idx="0">
                  <c:v>Base</c:v>
                </c:pt>
              </c:strCache>
            </c:strRef>
          </c:tx>
          <c:spPr>
            <a:ln w="31750">
              <a:prstDash val="dash"/>
            </a:ln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TOTAL'!$C$322:$AG$322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C2-461A-8FE9-41ABABFF3E8E}"/>
            </c:ext>
          </c:extLst>
        </c:ser>
        <c:ser>
          <c:idx val="1"/>
          <c:order val="1"/>
          <c:tx>
            <c:strRef>
              <c:f>'Impacto ACR PV aberto TOTAL'!$B$323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TOTAL'!$C$323:$AG$323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243.34957709302702</c:v>
                </c:pt>
                <c:pt idx="2">
                  <c:v>247.84875063318847</c:v>
                </c:pt>
                <c:pt idx="3">
                  <c:v>249.21958973716434</c:v>
                </c:pt>
                <c:pt idx="4">
                  <c:v>247.84968216276394</c:v>
                </c:pt>
                <c:pt idx="5">
                  <c:v>249.90816195523263</c:v>
                </c:pt>
                <c:pt idx="6">
                  <c:v>253.31475648828098</c:v>
                </c:pt>
                <c:pt idx="7">
                  <c:v>255.66499971513969</c:v>
                </c:pt>
                <c:pt idx="8">
                  <c:v>255.40331151276501</c:v>
                </c:pt>
                <c:pt idx="9">
                  <c:v>253.04979753776115</c:v>
                </c:pt>
                <c:pt idx="10">
                  <c:v>253.11905751110311</c:v>
                </c:pt>
                <c:pt idx="11">
                  <c:v>252.90486301145711</c:v>
                </c:pt>
                <c:pt idx="12">
                  <c:v>251.4820019706024</c:v>
                </c:pt>
                <c:pt idx="13">
                  <c:v>251.25999556871275</c:v>
                </c:pt>
                <c:pt idx="14">
                  <c:v>250.77024153337766</c:v>
                </c:pt>
                <c:pt idx="15">
                  <c:v>248.2106666769711</c:v>
                </c:pt>
                <c:pt idx="16">
                  <c:v>246.50072947439858</c:v>
                </c:pt>
                <c:pt idx="17">
                  <c:v>245.54756343698932</c:v>
                </c:pt>
                <c:pt idx="18">
                  <c:v>245.1002652866095</c:v>
                </c:pt>
                <c:pt idx="19">
                  <c:v>248.86810747274657</c:v>
                </c:pt>
                <c:pt idx="20">
                  <c:v>248.57412125759097</c:v>
                </c:pt>
                <c:pt idx="21">
                  <c:v>250.33614532487539</c:v>
                </c:pt>
                <c:pt idx="22">
                  <c:v>250.07287698965385</c:v>
                </c:pt>
                <c:pt idx="23">
                  <c:v>250.2169962802285</c:v>
                </c:pt>
                <c:pt idx="24">
                  <c:v>248.08897806785049</c:v>
                </c:pt>
                <c:pt idx="25">
                  <c:v>248.16932975673316</c:v>
                </c:pt>
                <c:pt idx="26">
                  <c:v>247.52568766987361</c:v>
                </c:pt>
                <c:pt idx="27">
                  <c:v>247.35235488046848</c:v>
                </c:pt>
                <c:pt idx="28">
                  <c:v>247.23062239783431</c:v>
                </c:pt>
                <c:pt idx="29">
                  <c:v>247.01812565869977</c:v>
                </c:pt>
                <c:pt idx="30">
                  <c:v>246.88302558625193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C2-461A-8FE9-41ABABFF3E8E}"/>
            </c:ext>
          </c:extLst>
        </c:ser>
        <c:ser>
          <c:idx val="2"/>
          <c:order val="2"/>
          <c:tx>
            <c:strRef>
              <c:f>'Impacto ACR PV aberto TOTAL'!$B$324</c:f>
              <c:strCache>
                <c:ptCount val="1"/>
                <c:pt idx="0">
                  <c:v>2026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TOTAL'!$C$324:$AG$324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243.34957709302702</c:v>
                </c:pt>
                <c:pt idx="2">
                  <c:v>248.04102606487228</c:v>
                </c:pt>
                <c:pt idx="3">
                  <c:v>249.6026514183848</c:v>
                </c:pt>
                <c:pt idx="4">
                  <c:v>248.34777557654635</c:v>
                </c:pt>
                <c:pt idx="5">
                  <c:v>250.71805025643371</c:v>
                </c:pt>
                <c:pt idx="6">
                  <c:v>254.76861508108959</c:v>
                </c:pt>
                <c:pt idx="7">
                  <c:v>258.49096212362946</c:v>
                </c:pt>
                <c:pt idx="8">
                  <c:v>259.92699722304855</c:v>
                </c:pt>
                <c:pt idx="9">
                  <c:v>257.66242688230233</c:v>
                </c:pt>
                <c:pt idx="10">
                  <c:v>257.88228973560985</c:v>
                </c:pt>
                <c:pt idx="11">
                  <c:v>258.01736944598684</c:v>
                </c:pt>
                <c:pt idx="12">
                  <c:v>255.2057459508919</c:v>
                </c:pt>
                <c:pt idx="13">
                  <c:v>254.94608272596787</c:v>
                </c:pt>
                <c:pt idx="14">
                  <c:v>254.2210980213442</c:v>
                </c:pt>
                <c:pt idx="15">
                  <c:v>250.17018028439242</c:v>
                </c:pt>
                <c:pt idx="16">
                  <c:v>247.47200578913015</c:v>
                </c:pt>
                <c:pt idx="17">
                  <c:v>245.98364126830847</c:v>
                </c:pt>
                <c:pt idx="18">
                  <c:v>245.30376515437555</c:v>
                </c:pt>
                <c:pt idx="19">
                  <c:v>251.36558778203027</c:v>
                </c:pt>
                <c:pt idx="20">
                  <c:v>250.92962710547218</c:v>
                </c:pt>
                <c:pt idx="21">
                  <c:v>253.78173521797905</c:v>
                </c:pt>
                <c:pt idx="22">
                  <c:v>253.3936422735259</c:v>
                </c:pt>
                <c:pt idx="23">
                  <c:v>253.65657362723584</c:v>
                </c:pt>
                <c:pt idx="24">
                  <c:v>250.28448398326435</c:v>
                </c:pt>
                <c:pt idx="25">
                  <c:v>250.44421763709556</c:v>
                </c:pt>
                <c:pt idx="26">
                  <c:v>249.4452988577647</c:v>
                </c:pt>
                <c:pt idx="27">
                  <c:v>249.19809595505163</c:v>
                </c:pt>
                <c:pt idx="28">
                  <c:v>249.03287012493098</c:v>
                </c:pt>
                <c:pt idx="29">
                  <c:v>248.72191140019294</c:v>
                </c:pt>
                <c:pt idx="30">
                  <c:v>248.53421325247356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C2-461A-8FE9-41ABABFF3E8E}"/>
            </c:ext>
          </c:extLst>
        </c:ser>
        <c:ser>
          <c:idx val="6"/>
          <c:order val="3"/>
          <c:tx>
            <c:v>AT CDE</c:v>
          </c:tx>
          <c:spPr>
            <a:ln w="31750">
              <a:prstDash val="dash"/>
            </a:ln>
          </c:spPr>
          <c:marker>
            <c:symbol val="none"/>
          </c:marker>
          <c:val>
            <c:numRef>
              <c:f>'Impacto ACR PV aberto TOTAL'!$C$527:$AG$527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240.1532870396471</c:v>
                </c:pt>
                <c:pt idx="2">
                  <c:v>236.97822088542665</c:v>
                </c:pt>
                <c:pt idx="3">
                  <c:v>230.39302006629725</c:v>
                </c:pt>
                <c:pt idx="4">
                  <c:v>222.52685661153541</c:v>
                </c:pt>
                <c:pt idx="5">
                  <c:v>217.98827970708015</c:v>
                </c:pt>
                <c:pt idx="6">
                  <c:v>214.75240284296484</c:v>
                </c:pt>
                <c:pt idx="7">
                  <c:v>217.08249339378784</c:v>
                </c:pt>
                <c:pt idx="8">
                  <c:v>216.80102845682782</c:v>
                </c:pt>
                <c:pt idx="9">
                  <c:v>214.42810667562657</c:v>
                </c:pt>
                <c:pt idx="10">
                  <c:v>214.47832088892324</c:v>
                </c:pt>
                <c:pt idx="11">
                  <c:v>214.24543592153356</c:v>
                </c:pt>
                <c:pt idx="12">
                  <c:v>212.80423307737757</c:v>
                </c:pt>
                <c:pt idx="13">
                  <c:v>212.56422703241032</c:v>
                </c:pt>
                <c:pt idx="14">
                  <c:v>212.056809131336</c:v>
                </c:pt>
                <c:pt idx="15">
                  <c:v>209.47989992271465</c:v>
                </c:pt>
                <c:pt idx="16">
                  <c:v>207.7529517344868</c:v>
                </c:pt>
                <c:pt idx="17">
                  <c:v>206.78309204568637</c:v>
                </c:pt>
                <c:pt idx="18">
                  <c:v>206.31941165841462</c:v>
                </c:pt>
                <c:pt idx="19">
                  <c:v>210.07117721282535</c:v>
                </c:pt>
                <c:pt idx="20">
                  <c:v>209.76141427014667</c:v>
                </c:pt>
                <c:pt idx="21">
                  <c:v>211.50795591949839</c:v>
                </c:pt>
                <c:pt idx="22">
                  <c:v>211.22949398568701</c:v>
                </c:pt>
                <c:pt idx="23">
                  <c:v>211.35870310918648</c:v>
                </c:pt>
                <c:pt idx="24">
                  <c:v>209.21605287392745</c:v>
                </c:pt>
                <c:pt idx="25">
                  <c:v>209.28204549543605</c:v>
                </c:pt>
                <c:pt idx="26">
                  <c:v>208.62431220481537</c:v>
                </c:pt>
                <c:pt idx="27">
                  <c:v>208.4371510783559</c:v>
                </c:pt>
                <c:pt idx="28">
                  <c:v>208.30184822168329</c:v>
                </c:pt>
                <c:pt idx="29">
                  <c:v>208.07603425931208</c:v>
                </c:pt>
                <c:pt idx="30">
                  <c:v>207.92786539198582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C2-461A-8FE9-41ABABFF3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15424"/>
        <c:axId val="50616960"/>
      </c:lineChart>
      <c:catAx>
        <c:axId val="506154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616960"/>
        <c:crosses val="autoZero"/>
        <c:auto val="1"/>
        <c:lblAlgn val="ctr"/>
        <c:lblOffset val="100"/>
        <c:noMultiLvlLbl val="0"/>
      </c:catAx>
      <c:valAx>
        <c:axId val="50616960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615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Tendência Tarifária (R$/MWh) - Angra I e II Reserva + ES + CDE - Média Tensão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TOTAL'!$B$330</c:f>
              <c:strCache>
                <c:ptCount val="1"/>
                <c:pt idx="0">
                  <c:v>Base</c:v>
                </c:pt>
              </c:strCache>
            </c:strRef>
          </c:tx>
          <c:spPr>
            <a:ln w="31750">
              <a:prstDash val="dash"/>
            </a:ln>
          </c:spPr>
          <c:marker>
            <c:symbol val="none"/>
          </c:marker>
          <c:cat>
            <c:numRef>
              <c:f>'Impacto ACR PV aberto TOTAL (2)'!$C$2:$AG$2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TOTAL'!$C$330:$AG$330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B0-4414-9349-B6D1780577CD}"/>
            </c:ext>
          </c:extLst>
        </c:ser>
        <c:ser>
          <c:idx val="1"/>
          <c:order val="1"/>
          <c:tx>
            <c:strRef>
              <c:f>'Impacto ACR PV aberto TOTAL'!$B$331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 (2)'!$C$2:$AG$2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TOTAL'!$C$331:$AG$331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240.32494134472194</c:v>
                </c:pt>
                <c:pt idx="2">
                  <c:v>241.93830723874544</c:v>
                </c:pt>
                <c:pt idx="3">
                  <c:v>240.52934367025861</c:v>
                </c:pt>
                <c:pt idx="4">
                  <c:v>236.49987596545782</c:v>
                </c:pt>
                <c:pt idx="5">
                  <c:v>236.00688732317062</c:v>
                </c:pt>
                <c:pt idx="6">
                  <c:v>236.99913578648716</c:v>
                </c:pt>
                <c:pt idx="7">
                  <c:v>239.34937901334592</c:v>
                </c:pt>
                <c:pt idx="8">
                  <c:v>239.08769081097128</c:v>
                </c:pt>
                <c:pt idx="9">
                  <c:v>236.73417683596739</c:v>
                </c:pt>
                <c:pt idx="10">
                  <c:v>236.8034368093094</c:v>
                </c:pt>
                <c:pt idx="11">
                  <c:v>236.58924230966343</c:v>
                </c:pt>
                <c:pt idx="12">
                  <c:v>235.16638126880855</c:v>
                </c:pt>
                <c:pt idx="13">
                  <c:v>234.94437486691905</c:v>
                </c:pt>
                <c:pt idx="14">
                  <c:v>234.45462083158395</c:v>
                </c:pt>
                <c:pt idx="15">
                  <c:v>231.89504597517737</c:v>
                </c:pt>
                <c:pt idx="16">
                  <c:v>230.18510877260488</c:v>
                </c:pt>
                <c:pt idx="17">
                  <c:v>229.23194273519556</c:v>
                </c:pt>
                <c:pt idx="18">
                  <c:v>228.78464458481571</c:v>
                </c:pt>
                <c:pt idx="19">
                  <c:v>232.55248677095281</c:v>
                </c:pt>
                <c:pt idx="20">
                  <c:v>232.25850055579721</c:v>
                </c:pt>
                <c:pt idx="21">
                  <c:v>234.0205246230816</c:v>
                </c:pt>
                <c:pt idx="22">
                  <c:v>233.75725628786006</c:v>
                </c:pt>
                <c:pt idx="23">
                  <c:v>233.90137557843477</c:v>
                </c:pt>
                <c:pt idx="24">
                  <c:v>231.7733573660567</c:v>
                </c:pt>
                <c:pt idx="25">
                  <c:v>231.8537090549394</c:v>
                </c:pt>
                <c:pt idx="26">
                  <c:v>231.21006696807981</c:v>
                </c:pt>
                <c:pt idx="27">
                  <c:v>231.03673417867469</c:v>
                </c:pt>
                <c:pt idx="28">
                  <c:v>230.91500169604052</c:v>
                </c:pt>
                <c:pt idx="29">
                  <c:v>230.70250495690595</c:v>
                </c:pt>
                <c:pt idx="30">
                  <c:v>230.56740488445817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B0-4414-9349-B6D1780577CD}"/>
            </c:ext>
          </c:extLst>
        </c:ser>
        <c:ser>
          <c:idx val="2"/>
          <c:order val="2"/>
          <c:tx>
            <c:strRef>
              <c:f>'Impacto ACR PV aberto TOTAL'!$B$332</c:f>
              <c:strCache>
                <c:ptCount val="1"/>
                <c:pt idx="0">
                  <c:v>2026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 (2)'!$C$2:$AG$2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TOTAL'!$C$332:$AG$332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240.32494134472194</c:v>
                </c:pt>
                <c:pt idx="2">
                  <c:v>242.13058267042925</c:v>
                </c:pt>
                <c:pt idx="3">
                  <c:v>240.91240535147907</c:v>
                </c:pt>
                <c:pt idx="4">
                  <c:v>236.99796937924035</c:v>
                </c:pt>
                <c:pt idx="5">
                  <c:v>236.8167756243717</c:v>
                </c:pt>
                <c:pt idx="6">
                  <c:v>238.45299437929586</c:v>
                </c:pt>
                <c:pt idx="7">
                  <c:v>242.17534142183564</c:v>
                </c:pt>
                <c:pt idx="8">
                  <c:v>243.61137652125478</c:v>
                </c:pt>
                <c:pt idx="9">
                  <c:v>241.34680618050851</c:v>
                </c:pt>
                <c:pt idx="10">
                  <c:v>241.56666903381605</c:v>
                </c:pt>
                <c:pt idx="11">
                  <c:v>241.70174874419311</c:v>
                </c:pt>
                <c:pt idx="12">
                  <c:v>238.89012524909811</c:v>
                </c:pt>
                <c:pt idx="13">
                  <c:v>238.63046202417411</c:v>
                </c:pt>
                <c:pt idx="14">
                  <c:v>237.90547731955047</c:v>
                </c:pt>
                <c:pt idx="15">
                  <c:v>233.85455958259871</c:v>
                </c:pt>
                <c:pt idx="16">
                  <c:v>231.15638508733642</c:v>
                </c:pt>
                <c:pt idx="17">
                  <c:v>229.66802056651474</c:v>
                </c:pt>
                <c:pt idx="18">
                  <c:v>228.98814445258191</c:v>
                </c:pt>
                <c:pt idx="19">
                  <c:v>235.04996708023651</c:v>
                </c:pt>
                <c:pt idx="20">
                  <c:v>234.61400640367839</c:v>
                </c:pt>
                <c:pt idx="21">
                  <c:v>237.46611451618526</c:v>
                </c:pt>
                <c:pt idx="22">
                  <c:v>237.07802157173211</c:v>
                </c:pt>
                <c:pt idx="23">
                  <c:v>237.34095292544205</c:v>
                </c:pt>
                <c:pt idx="24">
                  <c:v>233.96886328147056</c:v>
                </c:pt>
                <c:pt idx="25">
                  <c:v>234.12859693530177</c:v>
                </c:pt>
                <c:pt idx="26">
                  <c:v>233.12967815597091</c:v>
                </c:pt>
                <c:pt idx="27">
                  <c:v>232.88247525325787</c:v>
                </c:pt>
                <c:pt idx="28">
                  <c:v>232.71724942313722</c:v>
                </c:pt>
                <c:pt idx="29">
                  <c:v>232.4062906983992</c:v>
                </c:pt>
                <c:pt idx="30">
                  <c:v>232.21859255067977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B0-4414-9349-B6D1780577CD}"/>
            </c:ext>
          </c:extLst>
        </c:ser>
        <c:ser>
          <c:idx val="6"/>
          <c:order val="3"/>
          <c:tx>
            <c:v>MT CDE</c:v>
          </c:tx>
          <c:spPr>
            <a:ln w="31750">
              <a:prstDash val="dash"/>
            </a:ln>
          </c:spPr>
          <c:marker>
            <c:symbol val="none"/>
          </c:marker>
          <c:val>
            <c:numRef>
              <c:f>'Impacto ACR PV aberto TOTAL'!$C$528:$AG$528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242.7887686300738</c:v>
                </c:pt>
                <c:pt idx="2">
                  <c:v>242.43998662804495</c:v>
                </c:pt>
                <c:pt idx="3">
                  <c:v>238.82406909727743</c:v>
                </c:pt>
                <c:pt idx="4">
                  <c:v>234.10147581172697</c:v>
                </c:pt>
                <c:pt idx="5">
                  <c:v>232.71218124494459</c:v>
                </c:pt>
                <c:pt idx="6">
                  <c:v>232.80241682462537</c:v>
                </c:pt>
                <c:pt idx="7">
                  <c:v>235.13250737544837</c:v>
                </c:pt>
                <c:pt idx="8">
                  <c:v>234.85104243848838</c:v>
                </c:pt>
                <c:pt idx="9">
                  <c:v>232.47812065728706</c:v>
                </c:pt>
                <c:pt idx="10">
                  <c:v>232.52833487058371</c:v>
                </c:pt>
                <c:pt idx="11">
                  <c:v>232.29544990319411</c:v>
                </c:pt>
                <c:pt idx="12">
                  <c:v>230.8542470590381</c:v>
                </c:pt>
                <c:pt idx="13">
                  <c:v>230.61424101407079</c:v>
                </c:pt>
                <c:pt idx="14">
                  <c:v>230.10682311299649</c:v>
                </c:pt>
                <c:pt idx="15">
                  <c:v>227.52991390437518</c:v>
                </c:pt>
                <c:pt idx="16">
                  <c:v>225.80296571614733</c:v>
                </c:pt>
                <c:pt idx="17">
                  <c:v>224.83310602734682</c:v>
                </c:pt>
                <c:pt idx="18">
                  <c:v>224.36942564007509</c:v>
                </c:pt>
                <c:pt idx="19">
                  <c:v>228.12119119448585</c:v>
                </c:pt>
                <c:pt idx="20">
                  <c:v>227.81142825180723</c:v>
                </c:pt>
                <c:pt idx="21">
                  <c:v>229.55796990115886</c:v>
                </c:pt>
                <c:pt idx="22">
                  <c:v>229.27950796734746</c:v>
                </c:pt>
                <c:pt idx="23">
                  <c:v>229.40871709084698</c:v>
                </c:pt>
                <c:pt idx="24">
                  <c:v>227.26606685558801</c:v>
                </c:pt>
                <c:pt idx="25">
                  <c:v>227.33205947709661</c:v>
                </c:pt>
                <c:pt idx="26">
                  <c:v>226.67432618647595</c:v>
                </c:pt>
                <c:pt idx="27">
                  <c:v>226.48716506001639</c:v>
                </c:pt>
                <c:pt idx="28">
                  <c:v>226.35186220334379</c:v>
                </c:pt>
                <c:pt idx="29">
                  <c:v>226.12604824097264</c:v>
                </c:pt>
                <c:pt idx="30">
                  <c:v>225.97787937364635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B0-4414-9349-B6D178057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88224"/>
        <c:axId val="50789760"/>
      </c:lineChart>
      <c:catAx>
        <c:axId val="507882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789760"/>
        <c:crosses val="autoZero"/>
        <c:auto val="1"/>
        <c:lblAlgn val="ctr"/>
        <c:lblOffset val="100"/>
        <c:noMultiLvlLbl val="0"/>
      </c:catAx>
      <c:valAx>
        <c:axId val="50789760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788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Tendência Tarifária (R$/MWh) - Angra I e II Reserva + ES + CDE - Baixa Tensão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TOTAL'!$B$338</c:f>
              <c:strCache>
                <c:ptCount val="1"/>
                <c:pt idx="0">
                  <c:v>Base</c:v>
                </c:pt>
              </c:strCache>
            </c:strRef>
          </c:tx>
          <c:spPr>
            <a:ln w="31750">
              <a:prstDash val="dash"/>
            </a:ln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TOTAL'!$C$338:$AG$338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0E-4F92-BED4-387795C9E590}"/>
            </c:ext>
          </c:extLst>
        </c:ser>
        <c:ser>
          <c:idx val="1"/>
          <c:order val="1"/>
          <c:tx>
            <c:strRef>
              <c:f>'Impacto ACR PV aberto TOTAL'!$B$339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317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TOTAL'!$C$339:$AG$339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237.30030559641676</c:v>
                </c:pt>
                <c:pt idx="2">
                  <c:v>236.02786384430237</c:v>
                </c:pt>
                <c:pt idx="3">
                  <c:v>231.83909760335283</c:v>
                </c:pt>
                <c:pt idx="4">
                  <c:v>225.15006976815175</c:v>
                </c:pt>
                <c:pt idx="5">
                  <c:v>222.10561269110866</c:v>
                </c:pt>
                <c:pt idx="6">
                  <c:v>220.6835150846934</c:v>
                </c:pt>
                <c:pt idx="7">
                  <c:v>223.03375831155213</c:v>
                </c:pt>
                <c:pt idx="8">
                  <c:v>222.77207010917743</c:v>
                </c:pt>
                <c:pt idx="9">
                  <c:v>220.4185561341736</c:v>
                </c:pt>
                <c:pt idx="10">
                  <c:v>220.48781610751564</c:v>
                </c:pt>
                <c:pt idx="11">
                  <c:v>220.27362160786956</c:v>
                </c:pt>
                <c:pt idx="12">
                  <c:v>218.85076056701487</c:v>
                </c:pt>
                <c:pt idx="13">
                  <c:v>218.62875416512526</c:v>
                </c:pt>
                <c:pt idx="14">
                  <c:v>218.13900012979013</c:v>
                </c:pt>
                <c:pt idx="15">
                  <c:v>215.57942527338358</c:v>
                </c:pt>
                <c:pt idx="16">
                  <c:v>213.86948807081109</c:v>
                </c:pt>
                <c:pt idx="17">
                  <c:v>212.9163220334018</c:v>
                </c:pt>
                <c:pt idx="18">
                  <c:v>212.469023883022</c:v>
                </c:pt>
                <c:pt idx="19">
                  <c:v>216.23686606915899</c:v>
                </c:pt>
                <c:pt idx="20">
                  <c:v>215.94287985400345</c:v>
                </c:pt>
                <c:pt idx="21">
                  <c:v>217.70490392128781</c:v>
                </c:pt>
                <c:pt idx="22">
                  <c:v>217.4416355860663</c:v>
                </c:pt>
                <c:pt idx="23">
                  <c:v>217.58575487664098</c:v>
                </c:pt>
                <c:pt idx="24">
                  <c:v>215.45773666426297</c:v>
                </c:pt>
                <c:pt idx="25">
                  <c:v>215.53808835314561</c:v>
                </c:pt>
                <c:pt idx="26">
                  <c:v>214.89444626628611</c:v>
                </c:pt>
                <c:pt idx="27">
                  <c:v>214.72111347688093</c:v>
                </c:pt>
                <c:pt idx="28">
                  <c:v>214.59938099424676</c:v>
                </c:pt>
                <c:pt idx="29">
                  <c:v>214.38688425511219</c:v>
                </c:pt>
                <c:pt idx="30">
                  <c:v>214.25178418266441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0E-4F92-BED4-387795C9E590}"/>
            </c:ext>
          </c:extLst>
        </c:ser>
        <c:ser>
          <c:idx val="2"/>
          <c:order val="2"/>
          <c:tx>
            <c:strRef>
              <c:f>'Impacto ACR PV aberto TOTAL'!$B$340</c:f>
              <c:strCache>
                <c:ptCount val="1"/>
                <c:pt idx="0">
                  <c:v>2026</c:v>
                </c:pt>
              </c:strCache>
            </c:strRef>
          </c:tx>
          <c:spPr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TOTAL'!$C$340:$AG$340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237.30030559641676</c:v>
                </c:pt>
                <c:pt idx="2">
                  <c:v>236.22013927598621</c:v>
                </c:pt>
                <c:pt idx="3">
                  <c:v>232.22215928457325</c:v>
                </c:pt>
                <c:pt idx="4">
                  <c:v>225.64816318193422</c:v>
                </c:pt>
                <c:pt idx="5">
                  <c:v>222.9155009923098</c:v>
                </c:pt>
                <c:pt idx="6">
                  <c:v>222.13737367750204</c:v>
                </c:pt>
                <c:pt idx="7">
                  <c:v>225.85972072004188</c:v>
                </c:pt>
                <c:pt idx="8">
                  <c:v>227.29575581946099</c:v>
                </c:pt>
                <c:pt idx="9">
                  <c:v>225.03118547871478</c:v>
                </c:pt>
                <c:pt idx="10">
                  <c:v>225.25104833202238</c:v>
                </c:pt>
                <c:pt idx="11">
                  <c:v>225.38612804239943</c:v>
                </c:pt>
                <c:pt idx="12">
                  <c:v>222.57450454730431</c:v>
                </c:pt>
                <c:pt idx="13">
                  <c:v>222.31484132238037</c:v>
                </c:pt>
                <c:pt idx="14">
                  <c:v>221.58985661775671</c:v>
                </c:pt>
                <c:pt idx="15">
                  <c:v>217.53893888080501</c:v>
                </c:pt>
                <c:pt idx="16">
                  <c:v>214.8407643855426</c:v>
                </c:pt>
                <c:pt idx="17">
                  <c:v>213.35239986472104</c:v>
                </c:pt>
                <c:pt idx="18">
                  <c:v>212.67252375078806</c:v>
                </c:pt>
                <c:pt idx="19">
                  <c:v>218.73434637844278</c:v>
                </c:pt>
                <c:pt idx="20">
                  <c:v>218.2983857018846</c:v>
                </c:pt>
                <c:pt idx="21">
                  <c:v>221.15049381439152</c:v>
                </c:pt>
                <c:pt idx="22">
                  <c:v>220.76240086993838</c:v>
                </c:pt>
                <c:pt idx="23">
                  <c:v>221.02533222364832</c:v>
                </c:pt>
                <c:pt idx="24">
                  <c:v>217.6532425796768</c:v>
                </c:pt>
                <c:pt idx="25">
                  <c:v>217.81297623350798</c:v>
                </c:pt>
                <c:pt idx="26">
                  <c:v>216.81405745417715</c:v>
                </c:pt>
                <c:pt idx="27">
                  <c:v>216.5668545514641</c:v>
                </c:pt>
                <c:pt idx="28">
                  <c:v>216.40162872134343</c:v>
                </c:pt>
                <c:pt idx="29">
                  <c:v>216.09066999660538</c:v>
                </c:pt>
                <c:pt idx="30">
                  <c:v>215.90297184888601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0E-4F92-BED4-387795C9E590}"/>
            </c:ext>
          </c:extLst>
        </c:ser>
        <c:ser>
          <c:idx val="6"/>
          <c:order val="3"/>
          <c:tx>
            <c:v>BT CDE</c:v>
          </c:tx>
          <c:spPr>
            <a:ln w="31750">
              <a:prstDash val="dash"/>
            </a:ln>
          </c:spPr>
          <c:marker>
            <c:symbol val="none"/>
          </c:marker>
          <c:val>
            <c:numRef>
              <c:f>'Impacto ACR PV aberto TOTAL'!$C$529:$AG$529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245.4242502205004</c:v>
                </c:pt>
                <c:pt idx="2">
                  <c:v>247.90175237066333</c:v>
                </c:pt>
                <c:pt idx="3">
                  <c:v>247.25511812825758</c:v>
                </c:pt>
                <c:pt idx="4">
                  <c:v>245.67609501191853</c:v>
                </c:pt>
                <c:pt idx="5">
                  <c:v>247.43608278280914</c:v>
                </c:pt>
                <c:pt idx="6">
                  <c:v>250.85243080628589</c:v>
                </c:pt>
                <c:pt idx="7">
                  <c:v>253.18252135710893</c:v>
                </c:pt>
                <c:pt idx="8">
                  <c:v>252.90105642014882</c:v>
                </c:pt>
                <c:pt idx="9">
                  <c:v>250.52813463894756</c:v>
                </c:pt>
                <c:pt idx="10">
                  <c:v>250.57834885224426</c:v>
                </c:pt>
                <c:pt idx="11">
                  <c:v>250.34546388485458</c:v>
                </c:pt>
                <c:pt idx="12">
                  <c:v>248.9042610406986</c:v>
                </c:pt>
                <c:pt idx="13">
                  <c:v>248.66425499573134</c:v>
                </c:pt>
                <c:pt idx="14">
                  <c:v>248.15683709465705</c:v>
                </c:pt>
                <c:pt idx="15">
                  <c:v>245.57992788603573</c:v>
                </c:pt>
                <c:pt idx="16">
                  <c:v>243.85297969780788</c:v>
                </c:pt>
                <c:pt idx="17">
                  <c:v>242.88312000900737</c:v>
                </c:pt>
                <c:pt idx="18">
                  <c:v>242.41943962173562</c:v>
                </c:pt>
                <c:pt idx="19">
                  <c:v>246.17120517614632</c:v>
                </c:pt>
                <c:pt idx="20">
                  <c:v>245.86144223346778</c:v>
                </c:pt>
                <c:pt idx="21">
                  <c:v>247.60798388281941</c:v>
                </c:pt>
                <c:pt idx="22">
                  <c:v>247.32952194900801</c:v>
                </c:pt>
                <c:pt idx="23">
                  <c:v>247.45873107250756</c:v>
                </c:pt>
                <c:pt idx="24">
                  <c:v>245.31608083724851</c:v>
                </c:pt>
                <c:pt idx="25">
                  <c:v>245.38207345875711</c:v>
                </c:pt>
                <c:pt idx="26">
                  <c:v>244.72434016813645</c:v>
                </c:pt>
                <c:pt idx="27">
                  <c:v>244.53717904167695</c:v>
                </c:pt>
                <c:pt idx="28">
                  <c:v>244.40187618500434</c:v>
                </c:pt>
                <c:pt idx="29">
                  <c:v>244.17606222263316</c:v>
                </c:pt>
                <c:pt idx="30">
                  <c:v>244.02789335530687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0E-4F92-BED4-387795C9E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97184"/>
        <c:axId val="50807168"/>
      </c:lineChart>
      <c:catAx>
        <c:axId val="5079718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807168"/>
        <c:crosses val="autoZero"/>
        <c:auto val="1"/>
        <c:lblAlgn val="ctr"/>
        <c:lblOffset val="100"/>
        <c:noMultiLvlLbl val="0"/>
      </c:catAx>
      <c:valAx>
        <c:axId val="50807168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797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Tendência Tarifária (R$/MWh) - Angra I e II Reserva + ES + CDE - 2026</a:t>
            </a:r>
            <a:endParaRPr lang="pt-BR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TOTAL'!$B$346</c:f>
              <c:strCache>
                <c:ptCount val="1"/>
                <c:pt idx="0">
                  <c:v>Base</c:v>
                </c:pt>
              </c:strCache>
            </c:strRef>
          </c:tx>
          <c:spPr>
            <a:ln w="31750">
              <a:prstDash val="dash"/>
            </a:ln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TOTAL'!$C$346:$AG$346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0-4240-8785-D0E86697FFE7}"/>
            </c:ext>
          </c:extLst>
        </c:ser>
        <c:ser>
          <c:idx val="1"/>
          <c:order val="1"/>
          <c:tx>
            <c:strRef>
              <c:f>'Impacto ACR PV aberto TOTAL'!$B$347</c:f>
              <c:strCache>
                <c:ptCount val="1"/>
                <c:pt idx="0">
                  <c:v>AT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TOTAL'!$C$347:$AG$347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243.34957709302702</c:v>
                </c:pt>
                <c:pt idx="2">
                  <c:v>248.04102606487228</c:v>
                </c:pt>
                <c:pt idx="3">
                  <c:v>249.6026514183848</c:v>
                </c:pt>
                <c:pt idx="4">
                  <c:v>248.34777557654635</c:v>
                </c:pt>
                <c:pt idx="5">
                  <c:v>250.71805025643371</c:v>
                </c:pt>
                <c:pt idx="6">
                  <c:v>254.76861508108959</c:v>
                </c:pt>
                <c:pt idx="7">
                  <c:v>258.49096212362946</c:v>
                </c:pt>
                <c:pt idx="8">
                  <c:v>259.92699722304855</c:v>
                </c:pt>
                <c:pt idx="9">
                  <c:v>257.66242688230233</c:v>
                </c:pt>
                <c:pt idx="10">
                  <c:v>257.88228973560985</c:v>
                </c:pt>
                <c:pt idx="11">
                  <c:v>258.01736944598684</c:v>
                </c:pt>
                <c:pt idx="12">
                  <c:v>255.2057459508919</c:v>
                </c:pt>
                <c:pt idx="13">
                  <c:v>254.94608272596787</c:v>
                </c:pt>
                <c:pt idx="14">
                  <c:v>254.2210980213442</c:v>
                </c:pt>
                <c:pt idx="15">
                  <c:v>250.17018028439242</c:v>
                </c:pt>
                <c:pt idx="16">
                  <c:v>247.47200578913015</c:v>
                </c:pt>
                <c:pt idx="17">
                  <c:v>245.98364126830847</c:v>
                </c:pt>
                <c:pt idx="18">
                  <c:v>245.30376515437555</c:v>
                </c:pt>
                <c:pt idx="19">
                  <c:v>251.36558778203027</c:v>
                </c:pt>
                <c:pt idx="20">
                  <c:v>250.92962710547218</c:v>
                </c:pt>
                <c:pt idx="21">
                  <c:v>253.78173521797905</c:v>
                </c:pt>
                <c:pt idx="22">
                  <c:v>253.3936422735259</c:v>
                </c:pt>
                <c:pt idx="23">
                  <c:v>253.65657362723584</c:v>
                </c:pt>
                <c:pt idx="24">
                  <c:v>250.28448398326435</c:v>
                </c:pt>
                <c:pt idx="25">
                  <c:v>250.44421763709556</c:v>
                </c:pt>
                <c:pt idx="26">
                  <c:v>249.4452988577647</c:v>
                </c:pt>
                <c:pt idx="27">
                  <c:v>249.19809595505163</c:v>
                </c:pt>
                <c:pt idx="28">
                  <c:v>249.03287012493098</c:v>
                </c:pt>
                <c:pt idx="29">
                  <c:v>248.72191140019294</c:v>
                </c:pt>
                <c:pt idx="30">
                  <c:v>248.53421325247356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0-4240-8785-D0E86697FFE7}"/>
            </c:ext>
          </c:extLst>
        </c:ser>
        <c:ser>
          <c:idx val="2"/>
          <c:order val="2"/>
          <c:tx>
            <c:strRef>
              <c:f>'Impacto ACR PV aberto TOTAL'!$B$348</c:f>
              <c:strCache>
                <c:ptCount val="1"/>
                <c:pt idx="0">
                  <c:v>MT</c:v>
                </c:pt>
              </c:strCache>
            </c:strRef>
          </c:tx>
          <c:spPr>
            <a:ln w="3175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TOTAL'!$C$348:$AG$348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240.32494134472194</c:v>
                </c:pt>
                <c:pt idx="2">
                  <c:v>242.13058267042925</c:v>
                </c:pt>
                <c:pt idx="3">
                  <c:v>240.91240535147907</c:v>
                </c:pt>
                <c:pt idx="4">
                  <c:v>236.99796937924035</c:v>
                </c:pt>
                <c:pt idx="5">
                  <c:v>236.8167756243717</c:v>
                </c:pt>
                <c:pt idx="6">
                  <c:v>238.45299437929586</c:v>
                </c:pt>
                <c:pt idx="7">
                  <c:v>242.17534142183564</c:v>
                </c:pt>
                <c:pt idx="8">
                  <c:v>243.61137652125478</c:v>
                </c:pt>
                <c:pt idx="9">
                  <c:v>241.34680618050851</c:v>
                </c:pt>
                <c:pt idx="10">
                  <c:v>241.56666903381605</c:v>
                </c:pt>
                <c:pt idx="11">
                  <c:v>241.70174874419311</c:v>
                </c:pt>
                <c:pt idx="12">
                  <c:v>238.89012524909811</c:v>
                </c:pt>
                <c:pt idx="13">
                  <c:v>238.63046202417411</c:v>
                </c:pt>
                <c:pt idx="14">
                  <c:v>237.90547731955047</c:v>
                </c:pt>
                <c:pt idx="15">
                  <c:v>233.85455958259871</c:v>
                </c:pt>
                <c:pt idx="16">
                  <c:v>231.15638508733642</c:v>
                </c:pt>
                <c:pt idx="17">
                  <c:v>229.66802056651474</c:v>
                </c:pt>
                <c:pt idx="18">
                  <c:v>228.98814445258191</c:v>
                </c:pt>
                <c:pt idx="19">
                  <c:v>235.04996708023651</c:v>
                </c:pt>
                <c:pt idx="20">
                  <c:v>234.61400640367839</c:v>
                </c:pt>
                <c:pt idx="21">
                  <c:v>237.46611451618526</c:v>
                </c:pt>
                <c:pt idx="22">
                  <c:v>237.07802157173211</c:v>
                </c:pt>
                <c:pt idx="23">
                  <c:v>237.34095292544205</c:v>
                </c:pt>
                <c:pt idx="24">
                  <c:v>233.96886328147056</c:v>
                </c:pt>
                <c:pt idx="25">
                  <c:v>234.12859693530177</c:v>
                </c:pt>
                <c:pt idx="26">
                  <c:v>233.12967815597091</c:v>
                </c:pt>
                <c:pt idx="27">
                  <c:v>232.88247525325787</c:v>
                </c:pt>
                <c:pt idx="28">
                  <c:v>232.71724942313722</c:v>
                </c:pt>
                <c:pt idx="29">
                  <c:v>232.4062906983992</c:v>
                </c:pt>
                <c:pt idx="30">
                  <c:v>232.21859255067977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50-4240-8785-D0E86697FFE7}"/>
            </c:ext>
          </c:extLst>
        </c:ser>
        <c:ser>
          <c:idx val="3"/>
          <c:order val="3"/>
          <c:tx>
            <c:strRef>
              <c:f>'Impacto ACR PV aberto TOTAL'!$B$349</c:f>
              <c:strCache>
                <c:ptCount val="1"/>
                <c:pt idx="0">
                  <c:v>BT</c:v>
                </c:pt>
              </c:strCache>
            </c:strRef>
          </c:tx>
          <c:spPr>
            <a:ln w="31750">
              <a:solidFill>
                <a:srgbClr val="00B05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TOTAL'!$C$349:$AG$349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237.30030559641676</c:v>
                </c:pt>
                <c:pt idx="2">
                  <c:v>236.22013927598621</c:v>
                </c:pt>
                <c:pt idx="3">
                  <c:v>232.22215928457325</c:v>
                </c:pt>
                <c:pt idx="4">
                  <c:v>225.64816318193422</c:v>
                </c:pt>
                <c:pt idx="5">
                  <c:v>222.9155009923098</c:v>
                </c:pt>
                <c:pt idx="6">
                  <c:v>222.13737367750204</c:v>
                </c:pt>
                <c:pt idx="7">
                  <c:v>225.85972072004188</c:v>
                </c:pt>
                <c:pt idx="8">
                  <c:v>227.29575581946099</c:v>
                </c:pt>
                <c:pt idx="9">
                  <c:v>225.03118547871478</c:v>
                </c:pt>
                <c:pt idx="10">
                  <c:v>225.25104833202238</c:v>
                </c:pt>
                <c:pt idx="11">
                  <c:v>225.38612804239943</c:v>
                </c:pt>
                <c:pt idx="12">
                  <c:v>222.57450454730431</c:v>
                </c:pt>
                <c:pt idx="13">
                  <c:v>222.31484132238037</c:v>
                </c:pt>
                <c:pt idx="14">
                  <c:v>221.58985661775671</c:v>
                </c:pt>
                <c:pt idx="15">
                  <c:v>217.53893888080501</c:v>
                </c:pt>
                <c:pt idx="16">
                  <c:v>214.8407643855426</c:v>
                </c:pt>
                <c:pt idx="17">
                  <c:v>213.35239986472104</c:v>
                </c:pt>
                <c:pt idx="18">
                  <c:v>212.67252375078806</c:v>
                </c:pt>
                <c:pt idx="19">
                  <c:v>218.73434637844278</c:v>
                </c:pt>
                <c:pt idx="20">
                  <c:v>218.2983857018846</c:v>
                </c:pt>
                <c:pt idx="21">
                  <c:v>221.15049381439152</c:v>
                </c:pt>
                <c:pt idx="22">
                  <c:v>220.76240086993838</c:v>
                </c:pt>
                <c:pt idx="23">
                  <c:v>221.02533222364832</c:v>
                </c:pt>
                <c:pt idx="24">
                  <c:v>217.6532425796768</c:v>
                </c:pt>
                <c:pt idx="25">
                  <c:v>217.81297623350798</c:v>
                </c:pt>
                <c:pt idx="26">
                  <c:v>216.81405745417715</c:v>
                </c:pt>
                <c:pt idx="27">
                  <c:v>216.5668545514641</c:v>
                </c:pt>
                <c:pt idx="28">
                  <c:v>216.40162872134343</c:v>
                </c:pt>
                <c:pt idx="29">
                  <c:v>216.09066999660538</c:v>
                </c:pt>
                <c:pt idx="30">
                  <c:v>215.90297184888601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50-4240-8785-D0E86697FFE7}"/>
            </c:ext>
          </c:extLst>
        </c:ser>
        <c:ser>
          <c:idx val="4"/>
          <c:order val="4"/>
          <c:tx>
            <c:v>AT CDE</c:v>
          </c:tx>
          <c:spPr>
            <a:ln w="31750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TOTAL'!$C$527:$AG$527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240.1532870396471</c:v>
                </c:pt>
                <c:pt idx="2">
                  <c:v>236.97822088542665</c:v>
                </c:pt>
                <c:pt idx="3">
                  <c:v>230.39302006629725</c:v>
                </c:pt>
                <c:pt idx="4">
                  <c:v>222.52685661153541</c:v>
                </c:pt>
                <c:pt idx="5">
                  <c:v>217.98827970708015</c:v>
                </c:pt>
                <c:pt idx="6">
                  <c:v>214.75240284296484</c:v>
                </c:pt>
                <c:pt idx="7">
                  <c:v>217.08249339378784</c:v>
                </c:pt>
                <c:pt idx="8">
                  <c:v>216.80102845682782</c:v>
                </c:pt>
                <c:pt idx="9">
                  <c:v>214.42810667562657</c:v>
                </c:pt>
                <c:pt idx="10">
                  <c:v>214.47832088892324</c:v>
                </c:pt>
                <c:pt idx="11">
                  <c:v>214.24543592153356</c:v>
                </c:pt>
                <c:pt idx="12">
                  <c:v>212.80423307737757</c:v>
                </c:pt>
                <c:pt idx="13">
                  <c:v>212.56422703241032</c:v>
                </c:pt>
                <c:pt idx="14">
                  <c:v>212.056809131336</c:v>
                </c:pt>
                <c:pt idx="15">
                  <c:v>209.47989992271465</c:v>
                </c:pt>
                <c:pt idx="16">
                  <c:v>207.7529517344868</c:v>
                </c:pt>
                <c:pt idx="17">
                  <c:v>206.78309204568637</c:v>
                </c:pt>
                <c:pt idx="18">
                  <c:v>206.31941165841462</c:v>
                </c:pt>
                <c:pt idx="19">
                  <c:v>210.07117721282535</c:v>
                </c:pt>
                <c:pt idx="20">
                  <c:v>209.76141427014667</c:v>
                </c:pt>
                <c:pt idx="21">
                  <c:v>211.50795591949839</c:v>
                </c:pt>
                <c:pt idx="22">
                  <c:v>211.22949398568701</c:v>
                </c:pt>
                <c:pt idx="23">
                  <c:v>211.35870310918648</c:v>
                </c:pt>
                <c:pt idx="24">
                  <c:v>209.21605287392745</c:v>
                </c:pt>
                <c:pt idx="25">
                  <c:v>209.28204549543605</c:v>
                </c:pt>
                <c:pt idx="26">
                  <c:v>208.62431220481537</c:v>
                </c:pt>
                <c:pt idx="27">
                  <c:v>208.4371510783559</c:v>
                </c:pt>
                <c:pt idx="28">
                  <c:v>208.30184822168329</c:v>
                </c:pt>
                <c:pt idx="29">
                  <c:v>208.07603425931208</c:v>
                </c:pt>
                <c:pt idx="30">
                  <c:v>207.92786539198582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50-4240-8785-D0E86697FFE7}"/>
            </c:ext>
          </c:extLst>
        </c:ser>
        <c:ser>
          <c:idx val="5"/>
          <c:order val="5"/>
          <c:tx>
            <c:v>MT CDE</c:v>
          </c:tx>
          <c:spPr>
            <a:ln w="317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TOTAL'!$C$528:$AG$528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242.7887686300738</c:v>
                </c:pt>
                <c:pt idx="2">
                  <c:v>242.43998662804495</c:v>
                </c:pt>
                <c:pt idx="3">
                  <c:v>238.82406909727743</c:v>
                </c:pt>
                <c:pt idx="4">
                  <c:v>234.10147581172697</c:v>
                </c:pt>
                <c:pt idx="5">
                  <c:v>232.71218124494459</c:v>
                </c:pt>
                <c:pt idx="6">
                  <c:v>232.80241682462537</c:v>
                </c:pt>
                <c:pt idx="7">
                  <c:v>235.13250737544837</c:v>
                </c:pt>
                <c:pt idx="8">
                  <c:v>234.85104243848838</c:v>
                </c:pt>
                <c:pt idx="9">
                  <c:v>232.47812065728706</c:v>
                </c:pt>
                <c:pt idx="10">
                  <c:v>232.52833487058371</c:v>
                </c:pt>
                <c:pt idx="11">
                  <c:v>232.29544990319411</c:v>
                </c:pt>
                <c:pt idx="12">
                  <c:v>230.8542470590381</c:v>
                </c:pt>
                <c:pt idx="13">
                  <c:v>230.61424101407079</c:v>
                </c:pt>
                <c:pt idx="14">
                  <c:v>230.10682311299649</c:v>
                </c:pt>
                <c:pt idx="15">
                  <c:v>227.52991390437518</c:v>
                </c:pt>
                <c:pt idx="16">
                  <c:v>225.80296571614733</c:v>
                </c:pt>
                <c:pt idx="17">
                  <c:v>224.83310602734682</c:v>
                </c:pt>
                <c:pt idx="18">
                  <c:v>224.36942564007509</c:v>
                </c:pt>
                <c:pt idx="19">
                  <c:v>228.12119119448585</c:v>
                </c:pt>
                <c:pt idx="20">
                  <c:v>227.81142825180723</c:v>
                </c:pt>
                <c:pt idx="21">
                  <c:v>229.55796990115886</c:v>
                </c:pt>
                <c:pt idx="22">
                  <c:v>229.27950796734746</c:v>
                </c:pt>
                <c:pt idx="23">
                  <c:v>229.40871709084698</c:v>
                </c:pt>
                <c:pt idx="24">
                  <c:v>227.26606685558801</c:v>
                </c:pt>
                <c:pt idx="25">
                  <c:v>227.33205947709661</c:v>
                </c:pt>
                <c:pt idx="26">
                  <c:v>226.67432618647595</c:v>
                </c:pt>
                <c:pt idx="27">
                  <c:v>226.48716506001639</c:v>
                </c:pt>
                <c:pt idx="28">
                  <c:v>226.35186220334379</c:v>
                </c:pt>
                <c:pt idx="29">
                  <c:v>226.12604824097264</c:v>
                </c:pt>
                <c:pt idx="30">
                  <c:v>225.97787937364635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50-4240-8785-D0E86697FFE7}"/>
            </c:ext>
          </c:extLst>
        </c:ser>
        <c:ser>
          <c:idx val="6"/>
          <c:order val="6"/>
          <c:tx>
            <c:v>BT CDE</c:v>
          </c:tx>
          <c:spPr>
            <a:ln w="31750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TOTAL'!$C$529:$AG$529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245.4242502205004</c:v>
                </c:pt>
                <c:pt idx="2">
                  <c:v>247.90175237066333</c:v>
                </c:pt>
                <c:pt idx="3">
                  <c:v>247.25511812825758</c:v>
                </c:pt>
                <c:pt idx="4">
                  <c:v>245.67609501191853</c:v>
                </c:pt>
                <c:pt idx="5">
                  <c:v>247.43608278280914</c:v>
                </c:pt>
                <c:pt idx="6">
                  <c:v>250.85243080628589</c:v>
                </c:pt>
                <c:pt idx="7">
                  <c:v>253.18252135710893</c:v>
                </c:pt>
                <c:pt idx="8">
                  <c:v>252.90105642014882</c:v>
                </c:pt>
                <c:pt idx="9">
                  <c:v>250.52813463894756</c:v>
                </c:pt>
                <c:pt idx="10">
                  <c:v>250.57834885224426</c:v>
                </c:pt>
                <c:pt idx="11">
                  <c:v>250.34546388485458</c:v>
                </c:pt>
                <c:pt idx="12">
                  <c:v>248.9042610406986</c:v>
                </c:pt>
                <c:pt idx="13">
                  <c:v>248.66425499573134</c:v>
                </c:pt>
                <c:pt idx="14">
                  <c:v>248.15683709465705</c:v>
                </c:pt>
                <c:pt idx="15">
                  <c:v>245.57992788603573</c:v>
                </c:pt>
                <c:pt idx="16">
                  <c:v>243.85297969780788</c:v>
                </c:pt>
                <c:pt idx="17">
                  <c:v>242.88312000900737</c:v>
                </c:pt>
                <c:pt idx="18">
                  <c:v>242.41943962173562</c:v>
                </c:pt>
                <c:pt idx="19">
                  <c:v>246.17120517614632</c:v>
                </c:pt>
                <c:pt idx="20">
                  <c:v>245.86144223346778</c:v>
                </c:pt>
                <c:pt idx="21">
                  <c:v>247.60798388281941</c:v>
                </c:pt>
                <c:pt idx="22">
                  <c:v>247.32952194900801</c:v>
                </c:pt>
                <c:pt idx="23">
                  <c:v>247.45873107250756</c:v>
                </c:pt>
                <c:pt idx="24">
                  <c:v>245.31608083724851</c:v>
                </c:pt>
                <c:pt idx="25">
                  <c:v>245.38207345875711</c:v>
                </c:pt>
                <c:pt idx="26">
                  <c:v>244.72434016813645</c:v>
                </c:pt>
                <c:pt idx="27">
                  <c:v>244.53717904167695</c:v>
                </c:pt>
                <c:pt idx="28">
                  <c:v>244.40187618500434</c:v>
                </c:pt>
                <c:pt idx="29">
                  <c:v>244.17606222263316</c:v>
                </c:pt>
                <c:pt idx="30">
                  <c:v>244.02789335530687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450-4240-8785-D0E86697F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07008"/>
        <c:axId val="50908544"/>
      </c:lineChart>
      <c:catAx>
        <c:axId val="509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0908544"/>
        <c:crosses val="autoZero"/>
        <c:auto val="1"/>
        <c:lblAlgn val="ctr"/>
        <c:lblOffset val="100"/>
        <c:noMultiLvlLbl val="0"/>
      </c:catAx>
      <c:valAx>
        <c:axId val="50908544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0907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Tendência Tarifária (R$/MWh) - AT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TOTAL'!$B$465</c:f>
              <c:strCache>
                <c:ptCount val="1"/>
                <c:pt idx="0">
                  <c:v>AT ACL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TOTAL'!$C$465:$AG$465</c:f>
              <c:numCache>
                <c:formatCode>_(* #,##0.00_);_(* \(#,##0.00\);_(* "-"??_);_(@_)</c:formatCode>
                <c:ptCount val="31"/>
                <c:pt idx="0">
                  <c:v>361.31503628378186</c:v>
                </c:pt>
                <c:pt idx="1">
                  <c:v>362.68886206316768</c:v>
                </c:pt>
                <c:pt idx="2">
                  <c:v>366.32456486406522</c:v>
                </c:pt>
                <c:pt idx="3">
                  <c:v>369.93917327986884</c:v>
                </c:pt>
                <c:pt idx="4">
                  <c:v>373.32614291678749</c:v>
                </c:pt>
                <c:pt idx="5">
                  <c:v>376.19354905390139</c:v>
                </c:pt>
                <c:pt idx="6">
                  <c:v>378.90419199847162</c:v>
                </c:pt>
                <c:pt idx="7">
                  <c:v>378.83114216131429</c:v>
                </c:pt>
                <c:pt idx="8">
                  <c:v>380.00787923673039</c:v>
                </c:pt>
                <c:pt idx="9">
                  <c:v>380.26519236522103</c:v>
                </c:pt>
                <c:pt idx="10">
                  <c:v>379.62150384102205</c:v>
                </c:pt>
                <c:pt idx="11">
                  <c:v>379.75658355139905</c:v>
                </c:pt>
                <c:pt idx="12">
                  <c:v>378.48583241931573</c:v>
                </c:pt>
                <c:pt idx="13">
                  <c:v>378.4205869405821</c:v>
                </c:pt>
                <c:pt idx="14">
                  <c:v>378.35655859449452</c:v>
                </c:pt>
                <c:pt idx="15">
                  <c:v>378.29372467584932</c:v>
                </c:pt>
                <c:pt idx="16">
                  <c:v>378.23206290300095</c:v>
                </c:pt>
                <c:pt idx="17">
                  <c:v>378.17155140996044</c:v>
                </c:pt>
                <c:pt idx="18">
                  <c:v>378.11216873864174</c:v>
                </c:pt>
                <c:pt idx="19">
                  <c:v>378.05389383125197</c:v>
                </c:pt>
                <c:pt idx="20">
                  <c:v>377.99670602282424</c:v>
                </c:pt>
                <c:pt idx="21">
                  <c:v>377.94058503389061</c:v>
                </c:pt>
                <c:pt idx="22">
                  <c:v>377.8855109632886</c:v>
                </c:pt>
                <c:pt idx="23">
                  <c:v>377.83146428110626</c:v>
                </c:pt>
                <c:pt idx="24">
                  <c:v>377.77842582175509</c:v>
                </c:pt>
                <c:pt idx="25">
                  <c:v>377.7263767771741</c:v>
                </c:pt>
                <c:pt idx="26">
                  <c:v>377.67529869016175</c:v>
                </c:pt>
                <c:pt idx="27">
                  <c:v>377.62517344782725</c:v>
                </c:pt>
                <c:pt idx="28">
                  <c:v>377.57598327517167</c:v>
                </c:pt>
                <c:pt idx="29">
                  <c:v>377.52771072878164</c:v>
                </c:pt>
                <c:pt idx="30">
                  <c:v>377.48033869064528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D3-415D-AFA1-F59A1602C362}"/>
            </c:ext>
          </c:extLst>
        </c:ser>
        <c:ser>
          <c:idx val="1"/>
          <c:order val="1"/>
          <c:tx>
            <c:strRef>
              <c:f>'Impacto ACR PV aberto TOTAL'!$B$466</c:f>
              <c:strCache>
                <c:ptCount val="1"/>
                <c:pt idx="0">
                  <c:v>AT ACR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TOTAL'!$C$466:$AG$466</c:f>
              <c:numCache>
                <c:formatCode>_(* #,##0.00_);_(* \(#,##0.00\);_(* "-"??_);_(@_)</c:formatCode>
                <c:ptCount val="31"/>
                <c:pt idx="0">
                  <c:v>449.67422364333783</c:v>
                </c:pt>
                <c:pt idx="1">
                  <c:v>446.37534437385682</c:v>
                </c:pt>
                <c:pt idx="2">
                  <c:v>451.06679334570197</c:v>
                </c:pt>
                <c:pt idx="3">
                  <c:v>452.62841869921442</c:v>
                </c:pt>
                <c:pt idx="4">
                  <c:v>451.37354285737609</c:v>
                </c:pt>
                <c:pt idx="5">
                  <c:v>453.74381753726345</c:v>
                </c:pt>
                <c:pt idx="6">
                  <c:v>457.7943823619193</c:v>
                </c:pt>
                <c:pt idx="7">
                  <c:v>461.51672940445911</c:v>
                </c:pt>
                <c:pt idx="8">
                  <c:v>462.95276450387837</c:v>
                </c:pt>
                <c:pt idx="9">
                  <c:v>460.68819416313204</c:v>
                </c:pt>
                <c:pt idx="10">
                  <c:v>460.90805701643961</c:v>
                </c:pt>
                <c:pt idx="11">
                  <c:v>461.04313672681656</c:v>
                </c:pt>
                <c:pt idx="12">
                  <c:v>458.23151323172169</c:v>
                </c:pt>
                <c:pt idx="13">
                  <c:v>457.97185000679769</c:v>
                </c:pt>
                <c:pt idx="14">
                  <c:v>457.24686530217394</c:v>
                </c:pt>
                <c:pt idx="15">
                  <c:v>453.19594756522224</c:v>
                </c:pt>
                <c:pt idx="16">
                  <c:v>450.49777306995981</c:v>
                </c:pt>
                <c:pt idx="17">
                  <c:v>449.0094085491383</c:v>
                </c:pt>
                <c:pt idx="18">
                  <c:v>448.32953243520529</c:v>
                </c:pt>
                <c:pt idx="19">
                  <c:v>454.39135506285999</c:v>
                </c:pt>
                <c:pt idx="20">
                  <c:v>453.95539438630192</c:v>
                </c:pt>
                <c:pt idx="21">
                  <c:v>456.80750249880884</c:v>
                </c:pt>
                <c:pt idx="22">
                  <c:v>456.4194095543557</c:v>
                </c:pt>
                <c:pt idx="23">
                  <c:v>456.68234090806561</c:v>
                </c:pt>
                <c:pt idx="24">
                  <c:v>453.31025126409401</c:v>
                </c:pt>
                <c:pt idx="25">
                  <c:v>453.46998491792533</c:v>
                </c:pt>
                <c:pt idx="26">
                  <c:v>452.47106613859438</c:v>
                </c:pt>
                <c:pt idx="27">
                  <c:v>452.22386323588137</c:v>
                </c:pt>
                <c:pt idx="28">
                  <c:v>452.05863740576075</c:v>
                </c:pt>
                <c:pt idx="29">
                  <c:v>451.74767868102276</c:v>
                </c:pt>
                <c:pt idx="30">
                  <c:v>451.55998053330342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D3-415D-AFA1-F59A1602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98272"/>
        <c:axId val="51004160"/>
      </c:lineChart>
      <c:lineChart>
        <c:grouping val="standard"/>
        <c:varyColors val="0"/>
        <c:ser>
          <c:idx val="2"/>
          <c:order val="2"/>
          <c:tx>
            <c:strRef>
              <c:f>'Impacto ACR PV aberto TOTAL'!$B$467</c:f>
              <c:strCache>
                <c:ptCount val="1"/>
                <c:pt idx="0">
                  <c:v>Redução Fatura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TOTAL'!$C$467:$AG$467</c:f>
              <c:numCache>
                <c:formatCode>0%</c:formatCode>
                <c:ptCount val="31"/>
                <c:pt idx="0">
                  <c:v>-0.19649600246964263</c:v>
                </c:pt>
                <c:pt idx="1">
                  <c:v>-0.18748007336309883</c:v>
                </c:pt>
                <c:pt idx="2">
                  <c:v>-0.18787068729461887</c:v>
                </c:pt>
                <c:pt idx="3">
                  <c:v>-0.18268681771458803</c:v>
                </c:pt>
                <c:pt idx="4">
                  <c:v>-0.17291088761321086</c:v>
                </c:pt>
                <c:pt idx="5">
                  <c:v>-0.17091201132893299</c:v>
                </c:pt>
                <c:pt idx="6">
                  <c:v>-0.1723266894548289</c:v>
                </c:pt>
                <c:pt idx="7">
                  <c:v>-0.17916054169876405</c:v>
                </c:pt>
                <c:pt idx="8">
                  <c:v>-0.17916489894176491</c:v>
                </c:pt>
                <c:pt idx="9">
                  <c:v>-0.17457144076375608</c:v>
                </c:pt>
                <c:pt idx="10">
                  <c:v>-0.17636175358183906</c:v>
                </c:pt>
                <c:pt idx="11">
                  <c:v>-0.17631008185592506</c:v>
                </c:pt>
                <c:pt idx="12">
                  <c:v>-0.17402923742627799</c:v>
                </c:pt>
                <c:pt idx="13">
                  <c:v>-0.17370339042680188</c:v>
                </c:pt>
                <c:pt idx="14">
                  <c:v>-0.17253329151976665</c:v>
                </c:pt>
                <c:pt idx="15">
                  <c:v>-0.1652755795628407</c:v>
                </c:pt>
                <c:pt idx="16">
                  <c:v>-0.16041302418544126</c:v>
                </c:pt>
                <c:pt idx="17">
                  <c:v>-0.15776475011530972</c:v>
                </c:pt>
                <c:pt idx="18">
                  <c:v>-0.15661998288437945</c:v>
                </c:pt>
                <c:pt idx="19">
                  <c:v>-0.16799936966460929</c:v>
                </c:pt>
                <c:pt idx="20">
                  <c:v>-0.16732632611661202</c:v>
                </c:pt>
                <c:pt idx="21">
                  <c:v>-0.17264803452987057</c:v>
                </c:pt>
                <c:pt idx="22">
                  <c:v>-0.17206520351040039</c:v>
                </c:pt>
                <c:pt idx="23">
                  <c:v>-0.17266022695375635</c:v>
                </c:pt>
                <c:pt idx="24">
                  <c:v>-0.16662280465026358</c:v>
                </c:pt>
                <c:pt idx="25">
                  <c:v>-0.16703113912701423</c:v>
                </c:pt>
                <c:pt idx="26">
                  <c:v>-0.16530508367472596</c:v>
                </c:pt>
                <c:pt idx="27">
                  <c:v>-0.16495964908676899</c:v>
                </c:pt>
                <c:pt idx="28">
                  <c:v>-0.16476325849678344</c:v>
                </c:pt>
                <c:pt idx="29">
                  <c:v>-0.16429518391537218</c:v>
                </c:pt>
                <c:pt idx="30">
                  <c:v>-0.1640527173270937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D3-415D-AFA1-F59A1602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11584"/>
        <c:axId val="51005696"/>
      </c:lineChart>
      <c:catAx>
        <c:axId val="509982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51004160"/>
        <c:crosses val="autoZero"/>
        <c:auto val="1"/>
        <c:lblAlgn val="ctr"/>
        <c:lblOffset val="100"/>
        <c:noMultiLvlLbl val="0"/>
      </c:catAx>
      <c:valAx>
        <c:axId val="51004160"/>
        <c:scaling>
          <c:orientation val="minMax"/>
          <c:max val="5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50998272"/>
        <c:crosses val="autoZero"/>
        <c:crossBetween val="between"/>
      </c:valAx>
      <c:valAx>
        <c:axId val="5100569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51011584"/>
        <c:crosses val="max"/>
        <c:crossBetween val="between"/>
      </c:valAx>
      <c:catAx>
        <c:axId val="51011584"/>
        <c:scaling>
          <c:orientation val="minMax"/>
        </c:scaling>
        <c:delete val="1"/>
        <c:axPos val="b"/>
        <c:majorTickMark val="out"/>
        <c:minorTickMark val="none"/>
        <c:tickLblPos val="nextTo"/>
        <c:crossAx val="51005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Tendência Tarifária (R$/MWh) - MT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TOTAL'!$B$461</c:f>
              <c:strCache>
                <c:ptCount val="1"/>
                <c:pt idx="0">
                  <c:v>MT ACL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TOTAL'!$C$461:$AG$461</c:f>
              <c:numCache>
                <c:formatCode>_(* #,##0.00_);_(* \(#,##0.00\);_(* "-"??_);_(@_)</c:formatCode>
                <c:ptCount val="31"/>
                <c:pt idx="0">
                  <c:v>427.63065698557563</c:v>
                </c:pt>
                <c:pt idx="1">
                  <c:v>425.97984701665627</c:v>
                </c:pt>
                <c:pt idx="2">
                  <c:v>426.72974217141586</c:v>
                </c:pt>
                <c:pt idx="3">
                  <c:v>427.56454791475693</c:v>
                </c:pt>
                <c:pt idx="4">
                  <c:v>428.29195742127513</c:v>
                </c:pt>
                <c:pt idx="5">
                  <c:v>428.60789512363328</c:v>
                </c:pt>
                <c:pt idx="6">
                  <c:v>428.90419199847162</c:v>
                </c:pt>
                <c:pt idx="7">
                  <c:v>428.83114216131429</c:v>
                </c:pt>
                <c:pt idx="8">
                  <c:v>430.00787923673039</c:v>
                </c:pt>
                <c:pt idx="9">
                  <c:v>430.26519236522103</c:v>
                </c:pt>
                <c:pt idx="10">
                  <c:v>429.62150384102205</c:v>
                </c:pt>
                <c:pt idx="11">
                  <c:v>429.75658355139905</c:v>
                </c:pt>
                <c:pt idx="12">
                  <c:v>428.48583241931573</c:v>
                </c:pt>
                <c:pt idx="13">
                  <c:v>428.4205869405821</c:v>
                </c:pt>
                <c:pt idx="14">
                  <c:v>428.35655859449452</c:v>
                </c:pt>
                <c:pt idx="15">
                  <c:v>428.29372467584932</c:v>
                </c:pt>
                <c:pt idx="16">
                  <c:v>428.23206290300095</c:v>
                </c:pt>
                <c:pt idx="17">
                  <c:v>428.17155140996044</c:v>
                </c:pt>
                <c:pt idx="18">
                  <c:v>428.11216873864174</c:v>
                </c:pt>
                <c:pt idx="19">
                  <c:v>428.05389383125197</c:v>
                </c:pt>
                <c:pt idx="20">
                  <c:v>427.99670602282424</c:v>
                </c:pt>
                <c:pt idx="21">
                  <c:v>427.94058503389061</c:v>
                </c:pt>
                <c:pt idx="22">
                  <c:v>427.8855109632886</c:v>
                </c:pt>
                <c:pt idx="23">
                  <c:v>427.83146428110626</c:v>
                </c:pt>
                <c:pt idx="24">
                  <c:v>427.77842582175509</c:v>
                </c:pt>
                <c:pt idx="25">
                  <c:v>427.7263767771741</c:v>
                </c:pt>
                <c:pt idx="26">
                  <c:v>427.67529869016175</c:v>
                </c:pt>
                <c:pt idx="27">
                  <c:v>427.62517344782725</c:v>
                </c:pt>
                <c:pt idx="28">
                  <c:v>427.57598327517167</c:v>
                </c:pt>
                <c:pt idx="29">
                  <c:v>427.52771072878164</c:v>
                </c:pt>
                <c:pt idx="30">
                  <c:v>427.48033869064528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D3-415D-AFA1-F59A1602C362}"/>
            </c:ext>
          </c:extLst>
        </c:ser>
        <c:ser>
          <c:idx val="1"/>
          <c:order val="1"/>
          <c:tx>
            <c:strRef>
              <c:f>'Impacto ACR PV aberto TOTAL'!$B$462</c:f>
              <c:strCache>
                <c:ptCount val="1"/>
                <c:pt idx="0">
                  <c:v>MT ACR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TOTAL'!$C$2:$AG$2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TOTAL'!$C$462:$AG$462</c:f>
              <c:numCache>
                <c:formatCode>_(* #,##0.00_);_(* \(#,##0.00\);_(* "-"??_);_(@_)</c:formatCode>
                <c:ptCount val="31"/>
                <c:pt idx="0">
                  <c:v>515.9898443451317</c:v>
                </c:pt>
                <c:pt idx="1">
                  <c:v>509.66632932734535</c:v>
                </c:pt>
                <c:pt idx="2">
                  <c:v>511.47197065305267</c:v>
                </c:pt>
                <c:pt idx="3">
                  <c:v>510.25379333410251</c:v>
                </c:pt>
                <c:pt idx="4">
                  <c:v>506.33935736186379</c:v>
                </c:pt>
                <c:pt idx="5">
                  <c:v>506.15816360699529</c:v>
                </c:pt>
                <c:pt idx="6">
                  <c:v>507.7943823619193</c:v>
                </c:pt>
                <c:pt idx="7">
                  <c:v>511.51672940445911</c:v>
                </c:pt>
                <c:pt idx="8">
                  <c:v>512.95276450387837</c:v>
                </c:pt>
                <c:pt idx="9">
                  <c:v>510.68819416313204</c:v>
                </c:pt>
                <c:pt idx="10">
                  <c:v>510.90805701643961</c:v>
                </c:pt>
                <c:pt idx="11">
                  <c:v>511.04313672681656</c:v>
                </c:pt>
                <c:pt idx="12">
                  <c:v>508.23151323172169</c:v>
                </c:pt>
                <c:pt idx="13">
                  <c:v>507.97185000679769</c:v>
                </c:pt>
                <c:pt idx="14">
                  <c:v>507.24686530217394</c:v>
                </c:pt>
                <c:pt idx="15">
                  <c:v>503.19594756522224</c:v>
                </c:pt>
                <c:pt idx="16">
                  <c:v>500.49777306995981</c:v>
                </c:pt>
                <c:pt idx="17">
                  <c:v>499.0094085491383</c:v>
                </c:pt>
                <c:pt idx="18">
                  <c:v>498.32953243520529</c:v>
                </c:pt>
                <c:pt idx="19">
                  <c:v>504.39135506285999</c:v>
                </c:pt>
                <c:pt idx="20">
                  <c:v>503.95539438630192</c:v>
                </c:pt>
                <c:pt idx="21">
                  <c:v>506.80750249880884</c:v>
                </c:pt>
                <c:pt idx="22">
                  <c:v>506.4194095543557</c:v>
                </c:pt>
                <c:pt idx="23">
                  <c:v>506.68234090806561</c:v>
                </c:pt>
                <c:pt idx="24">
                  <c:v>503.31025126409401</c:v>
                </c:pt>
                <c:pt idx="25">
                  <c:v>503.46998491792533</c:v>
                </c:pt>
                <c:pt idx="26">
                  <c:v>502.47106613859438</c:v>
                </c:pt>
                <c:pt idx="27">
                  <c:v>502.22386323588137</c:v>
                </c:pt>
                <c:pt idx="28">
                  <c:v>502.05863740576075</c:v>
                </c:pt>
                <c:pt idx="29">
                  <c:v>501.74767868102276</c:v>
                </c:pt>
                <c:pt idx="30">
                  <c:v>501.55998053330342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D3-415D-AFA1-F59A1602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74784"/>
        <c:axId val="51053696"/>
      </c:lineChart>
      <c:lineChart>
        <c:grouping val="standard"/>
        <c:varyColors val="0"/>
        <c:ser>
          <c:idx val="2"/>
          <c:order val="2"/>
          <c:tx>
            <c:strRef>
              <c:f>'Impacto ACR PV aberto TOTAL'!$B$463</c:f>
              <c:strCache>
                <c:ptCount val="1"/>
                <c:pt idx="0">
                  <c:v>Redução Fatura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TOTAL'!$C$463:$AG$463</c:f>
              <c:numCache>
                <c:formatCode>0%</c:formatCode>
                <c:ptCount val="31"/>
                <c:pt idx="0">
                  <c:v>-0.17124210549472524</c:v>
                </c:pt>
                <c:pt idx="1">
                  <c:v>-0.16419856972136671</c:v>
                </c:pt>
                <c:pt idx="2">
                  <c:v>-0.16568303512983729</c:v>
                </c:pt>
                <c:pt idx="3">
                  <c:v>-0.16205513119076922</c:v>
                </c:pt>
                <c:pt idx="4">
                  <c:v>-0.15414049649869646</c:v>
                </c:pt>
                <c:pt idx="5">
                  <c:v>-0.15321350925315844</c:v>
                </c:pt>
                <c:pt idx="6">
                  <c:v>-0.15535853310645811</c:v>
                </c:pt>
                <c:pt idx="7">
                  <c:v>-0.16164786504522102</c:v>
                </c:pt>
                <c:pt idx="8">
                  <c:v>-0.1617008251186077</c:v>
                </c:pt>
                <c:pt idx="9">
                  <c:v>-0.15747965728814364</c:v>
                </c:pt>
                <c:pt idx="10">
                  <c:v>-0.15910211643579933</c:v>
                </c:pt>
                <c:pt idx="11">
                  <c:v>-0.1590600623189076</c:v>
                </c:pt>
                <c:pt idx="12">
                  <c:v>-0.15690817813583094</c:v>
                </c:pt>
                <c:pt idx="13">
                  <c:v>-0.15660565258714812</c:v>
                </c:pt>
                <c:pt idx="14">
                  <c:v>-0.15552645487652922</c:v>
                </c:pt>
                <c:pt idx="15">
                  <c:v>-0.14885299305727087</c:v>
                </c:pt>
                <c:pt idx="16">
                  <c:v>-0.1443876757406822</c:v>
                </c:pt>
                <c:pt idx="17">
                  <c:v>-0.14195695697429381</c:v>
                </c:pt>
                <c:pt idx="18">
                  <c:v>-0.14090548347281345</c:v>
                </c:pt>
                <c:pt idx="19">
                  <c:v>-0.15134569707701387</c:v>
                </c:pt>
                <c:pt idx="20">
                  <c:v>-0.1507250229079842</c:v>
                </c:pt>
                <c:pt idx="21">
                  <c:v>-0.15561513410134195</c:v>
                </c:pt>
                <c:pt idx="22">
                  <c:v>-0.15507679427251042</c:v>
                </c:pt>
                <c:pt idx="23">
                  <c:v>-0.15562191586476926</c:v>
                </c:pt>
                <c:pt idx="24">
                  <c:v>-0.15007011133319118</c:v>
                </c:pt>
                <c:pt idx="25">
                  <c:v>-0.15044314539048159</c:v>
                </c:pt>
                <c:pt idx="26">
                  <c:v>-0.14885586949956275</c:v>
                </c:pt>
                <c:pt idx="27">
                  <c:v>-0.14853672883523852</c:v>
                </c:pt>
                <c:pt idx="28">
                  <c:v>-0.14835449204789325</c:v>
                </c:pt>
                <c:pt idx="29">
                  <c:v>-0.14792289253305171</c:v>
                </c:pt>
                <c:pt idx="30">
                  <c:v>-0.14769847020866742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D3-415D-AFA1-F59A1602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57024"/>
        <c:axId val="51055232"/>
      </c:lineChart>
      <c:catAx>
        <c:axId val="511747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51053696"/>
        <c:crosses val="autoZero"/>
        <c:auto val="1"/>
        <c:lblAlgn val="ctr"/>
        <c:lblOffset val="100"/>
        <c:noMultiLvlLbl val="0"/>
      </c:catAx>
      <c:valAx>
        <c:axId val="51053696"/>
        <c:scaling>
          <c:orientation val="minMax"/>
          <c:max val="6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51174784"/>
        <c:crosses val="autoZero"/>
        <c:crossBetween val="between"/>
      </c:valAx>
      <c:valAx>
        <c:axId val="510552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51057024"/>
        <c:crosses val="max"/>
        <c:crossBetween val="between"/>
      </c:valAx>
      <c:catAx>
        <c:axId val="51057024"/>
        <c:scaling>
          <c:orientation val="minMax"/>
        </c:scaling>
        <c:delete val="1"/>
        <c:axPos val="b"/>
        <c:majorTickMark val="out"/>
        <c:minorTickMark val="none"/>
        <c:tickLblPos val="nextTo"/>
        <c:crossAx val="51055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b="1" i="0" baseline="0"/>
              <a:t>Tendência Tarifária (R$/MWh) - Angra I e II Reserva + ES + CDE - 2026</a:t>
            </a:r>
            <a:endParaRPr lang="pt-BR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TOTAL'!$B$346</c:f>
              <c:strCache>
                <c:ptCount val="1"/>
                <c:pt idx="0">
                  <c:v>Base</c:v>
                </c:pt>
              </c:strCache>
            </c:strRef>
          </c:tx>
          <c:spPr>
            <a:ln w="3175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TOTAL'!$C$346:$AG$346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41-4882-B6F4-480E09221899}"/>
            </c:ext>
          </c:extLst>
        </c:ser>
        <c:ser>
          <c:idx val="3"/>
          <c:order val="1"/>
          <c:tx>
            <c:strRef>
              <c:f>'Impacto ACR PV aberto TOTAL'!$B$349</c:f>
              <c:strCache>
                <c:ptCount val="1"/>
                <c:pt idx="0">
                  <c:v>BT</c:v>
                </c:pt>
              </c:strCache>
            </c:strRef>
          </c:tx>
          <c:spPr>
            <a:ln w="31750">
              <a:solidFill>
                <a:srgbClr val="00B05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TOTAL'!$C$349:$AG$349</c:f>
              <c:numCache>
                <c:formatCode>_(* #,##0.00_);_(* \(#,##0.00\);_(* "-"??_);_(@_)</c:formatCode>
                <c:ptCount val="31"/>
                <c:pt idx="0">
                  <c:v>246.64845636250806</c:v>
                </c:pt>
                <c:pt idx="1">
                  <c:v>237.30030559641676</c:v>
                </c:pt>
                <c:pt idx="2">
                  <c:v>236.22013927598621</c:v>
                </c:pt>
                <c:pt idx="3">
                  <c:v>232.22215928457325</c:v>
                </c:pt>
                <c:pt idx="4">
                  <c:v>225.64816318193422</c:v>
                </c:pt>
                <c:pt idx="5">
                  <c:v>222.9155009923098</c:v>
                </c:pt>
                <c:pt idx="6">
                  <c:v>222.13737367750204</c:v>
                </c:pt>
                <c:pt idx="7">
                  <c:v>225.85972072004188</c:v>
                </c:pt>
                <c:pt idx="8">
                  <c:v>227.29575581946099</c:v>
                </c:pt>
                <c:pt idx="9">
                  <c:v>225.03118547871478</c:v>
                </c:pt>
                <c:pt idx="10">
                  <c:v>225.25104833202238</c:v>
                </c:pt>
                <c:pt idx="11">
                  <c:v>225.38612804239943</c:v>
                </c:pt>
                <c:pt idx="12">
                  <c:v>222.57450454730431</c:v>
                </c:pt>
                <c:pt idx="13">
                  <c:v>222.31484132238037</c:v>
                </c:pt>
                <c:pt idx="14">
                  <c:v>221.58985661775671</c:v>
                </c:pt>
                <c:pt idx="15">
                  <c:v>217.53893888080501</c:v>
                </c:pt>
                <c:pt idx="16">
                  <c:v>214.8407643855426</c:v>
                </c:pt>
                <c:pt idx="17">
                  <c:v>213.35239986472104</c:v>
                </c:pt>
                <c:pt idx="18">
                  <c:v>212.67252375078806</c:v>
                </c:pt>
                <c:pt idx="19">
                  <c:v>218.73434637844278</c:v>
                </c:pt>
                <c:pt idx="20">
                  <c:v>218.2983857018846</c:v>
                </c:pt>
                <c:pt idx="21">
                  <c:v>221.15049381439152</c:v>
                </c:pt>
                <c:pt idx="22">
                  <c:v>220.76240086993838</c:v>
                </c:pt>
                <c:pt idx="23">
                  <c:v>221.02533222364832</c:v>
                </c:pt>
                <c:pt idx="24">
                  <c:v>217.6532425796768</c:v>
                </c:pt>
                <c:pt idx="25">
                  <c:v>217.81297623350798</c:v>
                </c:pt>
                <c:pt idx="26">
                  <c:v>216.81405745417715</c:v>
                </c:pt>
                <c:pt idx="27">
                  <c:v>216.5668545514641</c:v>
                </c:pt>
                <c:pt idx="28">
                  <c:v>216.40162872134343</c:v>
                </c:pt>
                <c:pt idx="29">
                  <c:v>216.09066999660538</c:v>
                </c:pt>
                <c:pt idx="30">
                  <c:v>215.90297184888601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41-4882-B6F4-480E09221899}"/>
            </c:ext>
          </c:extLst>
        </c:ser>
        <c:ser>
          <c:idx val="6"/>
          <c:order val="2"/>
          <c:tx>
            <c:v>BT CDE</c:v>
          </c:tx>
          <c:spPr>
            <a:ln w="31750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TOTAL'!$C$529:$AG$529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245.4242502205004</c:v>
                </c:pt>
                <c:pt idx="2">
                  <c:v>247.90175237066333</c:v>
                </c:pt>
                <c:pt idx="3">
                  <c:v>247.25511812825758</c:v>
                </c:pt>
                <c:pt idx="4">
                  <c:v>245.67609501191853</c:v>
                </c:pt>
                <c:pt idx="5">
                  <c:v>247.43608278280914</c:v>
                </c:pt>
                <c:pt idx="6">
                  <c:v>250.85243080628589</c:v>
                </c:pt>
                <c:pt idx="7">
                  <c:v>253.18252135710893</c:v>
                </c:pt>
                <c:pt idx="8">
                  <c:v>252.90105642014882</c:v>
                </c:pt>
                <c:pt idx="9">
                  <c:v>250.52813463894756</c:v>
                </c:pt>
                <c:pt idx="10">
                  <c:v>250.57834885224426</c:v>
                </c:pt>
                <c:pt idx="11">
                  <c:v>250.34546388485458</c:v>
                </c:pt>
                <c:pt idx="12">
                  <c:v>248.9042610406986</c:v>
                </c:pt>
                <c:pt idx="13">
                  <c:v>248.66425499573134</c:v>
                </c:pt>
                <c:pt idx="14">
                  <c:v>248.15683709465705</c:v>
                </c:pt>
                <c:pt idx="15">
                  <c:v>245.57992788603573</c:v>
                </c:pt>
                <c:pt idx="16">
                  <c:v>243.85297969780788</c:v>
                </c:pt>
                <c:pt idx="17">
                  <c:v>242.88312000900737</c:v>
                </c:pt>
                <c:pt idx="18">
                  <c:v>242.41943962173562</c:v>
                </c:pt>
                <c:pt idx="19">
                  <c:v>246.17120517614632</c:v>
                </c:pt>
                <c:pt idx="20">
                  <c:v>245.86144223346778</c:v>
                </c:pt>
                <c:pt idx="21">
                  <c:v>247.60798388281941</c:v>
                </c:pt>
                <c:pt idx="22">
                  <c:v>247.32952194900801</c:v>
                </c:pt>
                <c:pt idx="23">
                  <c:v>247.45873107250756</c:v>
                </c:pt>
                <c:pt idx="24">
                  <c:v>245.31608083724851</c:v>
                </c:pt>
                <c:pt idx="25">
                  <c:v>245.38207345875711</c:v>
                </c:pt>
                <c:pt idx="26">
                  <c:v>244.72434016813645</c:v>
                </c:pt>
                <c:pt idx="27">
                  <c:v>244.53717904167695</c:v>
                </c:pt>
                <c:pt idx="28">
                  <c:v>244.40187618500434</c:v>
                </c:pt>
                <c:pt idx="29">
                  <c:v>244.17606222263316</c:v>
                </c:pt>
                <c:pt idx="30">
                  <c:v>244.02789335530687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41-4882-B6F4-480E09221899}"/>
            </c:ext>
          </c:extLst>
        </c:ser>
        <c:ser>
          <c:idx val="1"/>
          <c:order val="3"/>
          <c:tx>
            <c:v>BT ACL</c:v>
          </c:tx>
          <c:spPr>
            <a:ln w="31750">
              <a:solidFill>
                <a:schemeClr val="accent2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TOTAL'!$C$531:$AG$531</c:f>
              <c:numCache>
                <c:formatCode>_(* #,##0.00_);_(* \(#,##0.00\);_(* "-"??_);_(@_)</c:formatCode>
                <c:ptCount val="31"/>
                <c:pt idx="0">
                  <c:v>158.28926900295204</c:v>
                </c:pt>
                <c:pt idx="1">
                  <c:v>153.61382328572756</c:v>
                </c:pt>
                <c:pt idx="2">
                  <c:v>151.47791079434936</c:v>
                </c:pt>
                <c:pt idx="3">
                  <c:v>149.53291386522761</c:v>
                </c:pt>
                <c:pt idx="4">
                  <c:v>147.60076324134553</c:v>
                </c:pt>
                <c:pt idx="5">
                  <c:v>145.36523250894771</c:v>
                </c:pt>
                <c:pt idx="6">
                  <c:v>143.24718331405435</c:v>
                </c:pt>
                <c:pt idx="7">
                  <c:v>143.17413347689711</c:v>
                </c:pt>
                <c:pt idx="8">
                  <c:v>144.35087055231304</c:v>
                </c:pt>
                <c:pt idx="9">
                  <c:v>144.60818368080385</c:v>
                </c:pt>
                <c:pt idx="10">
                  <c:v>143.96449515660484</c:v>
                </c:pt>
                <c:pt idx="11">
                  <c:v>144.09957486698187</c:v>
                </c:pt>
                <c:pt idx="12">
                  <c:v>142.82882373489858</c:v>
                </c:pt>
                <c:pt idx="13">
                  <c:v>142.76357825616492</c:v>
                </c:pt>
                <c:pt idx="14">
                  <c:v>142.69954991007734</c:v>
                </c:pt>
                <c:pt idx="15">
                  <c:v>142.63671599143206</c:v>
                </c:pt>
                <c:pt idx="16">
                  <c:v>142.57505421858372</c:v>
                </c:pt>
                <c:pt idx="17">
                  <c:v>142.51454272554318</c:v>
                </c:pt>
                <c:pt idx="18">
                  <c:v>142.45516005422445</c:v>
                </c:pt>
                <c:pt idx="19">
                  <c:v>142.39688514683459</c:v>
                </c:pt>
                <c:pt idx="20">
                  <c:v>142.33969733840706</c:v>
                </c:pt>
                <c:pt idx="21">
                  <c:v>142.28357634947326</c:v>
                </c:pt>
                <c:pt idx="22">
                  <c:v>142.22850227887128</c:v>
                </c:pt>
                <c:pt idx="23">
                  <c:v>142.17445559668883</c:v>
                </c:pt>
                <c:pt idx="24">
                  <c:v>142.12141713733777</c:v>
                </c:pt>
                <c:pt idx="25">
                  <c:v>142.06936809275703</c:v>
                </c:pt>
                <c:pt idx="26">
                  <c:v>142.0182900057444</c:v>
                </c:pt>
                <c:pt idx="27">
                  <c:v>141.96816476341002</c:v>
                </c:pt>
                <c:pt idx="28">
                  <c:v>141.91897459075435</c:v>
                </c:pt>
                <c:pt idx="29">
                  <c:v>141.87070204436435</c:v>
                </c:pt>
                <c:pt idx="30">
                  <c:v>141.8233300062281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41-4882-B6F4-480E09221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16224"/>
        <c:axId val="51317760"/>
      </c:lineChart>
      <c:catAx>
        <c:axId val="513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51317760"/>
        <c:crosses val="autoZero"/>
        <c:auto val="1"/>
        <c:lblAlgn val="ctr"/>
        <c:lblOffset val="100"/>
        <c:noMultiLvlLbl val="0"/>
      </c:catAx>
      <c:valAx>
        <c:axId val="51317760"/>
        <c:scaling>
          <c:orientation val="minMax"/>
          <c:max val="280"/>
          <c:min val="12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51316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Carga líquida do</a:t>
            </a:r>
            <a:r>
              <a:rPr lang="pt-BR" sz="2000" baseline="0"/>
              <a:t> ACR</a:t>
            </a:r>
            <a:endParaRPr lang="pt-BR" sz="2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'Impacto ACR PV aberto TOTAL'!$B$17</c:f>
              <c:strCache>
                <c:ptCount val="1"/>
                <c:pt idx="0">
                  <c:v>Sem Abertura BT</c:v>
                </c:pt>
              </c:strCache>
            </c:strRef>
          </c:tx>
          <c:spPr>
            <a:ln w="508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TOTAL'!$C$16:$AG$16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TOTAL'!$C$17:$AG$17</c:f>
              <c:numCache>
                <c:formatCode>#,##0</c:formatCode>
                <c:ptCount val="31"/>
                <c:pt idx="0">
                  <c:v>42115.958973848748</c:v>
                </c:pt>
                <c:pt idx="1">
                  <c:v>41373.975741324546</c:v>
                </c:pt>
                <c:pt idx="2">
                  <c:v>40718.639141887397</c:v>
                </c:pt>
                <c:pt idx="3">
                  <c:v>40088.584075931998</c:v>
                </c:pt>
                <c:pt idx="4">
                  <c:v>39707.639941247609</c:v>
                </c:pt>
                <c:pt idx="5">
                  <c:v>40462.453517127535</c:v>
                </c:pt>
                <c:pt idx="6">
                  <c:v>41231.615554290322</c:v>
                </c:pt>
                <c:pt idx="7">
                  <c:v>42015.398806628873</c:v>
                </c:pt>
                <c:pt idx="8">
                  <c:v>42814.081212890633</c:v>
                </c:pt>
                <c:pt idx="9">
                  <c:v>43627.945995238078</c:v>
                </c:pt>
                <c:pt idx="10">
                  <c:v>44457.281759682533</c:v>
                </c:pt>
                <c:pt idx="11">
                  <c:v>45302.382598427386</c:v>
                </c:pt>
                <c:pt idx="12">
                  <c:v>46163.548194156399</c:v>
                </c:pt>
                <c:pt idx="13">
                  <c:v>47041.083926304993</c:v>
                </c:pt>
                <c:pt idx="14">
                  <c:v>47935.300979351152</c:v>
                </c:pt>
                <c:pt idx="15">
                  <c:v>48846.516453165234</c:v>
                </c:pt>
                <c:pt idx="16">
                  <c:v>49775.053475457258</c:v>
                </c:pt>
                <c:pt idx="17">
                  <c:v>50721.241316361775</c:v>
                </c:pt>
                <c:pt idx="18">
                  <c:v>51685.415505200952</c:v>
                </c:pt>
                <c:pt idx="19">
                  <c:v>52667.917949467177</c:v>
                </c:pt>
                <c:pt idx="20">
                  <c:v>53669.097056067505</c:v>
                </c:pt>
                <c:pt idx="21">
                  <c:v>54689.307854872859</c:v>
                </c:pt>
                <c:pt idx="22">
                  <c:v>55728.912124615708</c:v>
                </c:pt>
                <c:pt idx="23">
                  <c:v>56788.278521181157</c:v>
                </c:pt>
                <c:pt idx="24">
                  <c:v>57867.782708336585</c:v>
                </c:pt>
                <c:pt idx="25">
                  <c:v>58967.807490946412</c:v>
                </c:pt>
                <c:pt idx="26">
                  <c:v>60088.742950719279</c:v>
                </c:pt>
                <c:pt idx="27">
                  <c:v>61230.986584535596</c:v>
                </c:pt>
                <c:pt idx="28">
                  <c:v>62394.943445404497</c:v>
                </c:pt>
                <c:pt idx="29">
                  <c:v>63581.026286100503</c:v>
                </c:pt>
                <c:pt idx="30">
                  <c:v>64789.655705530487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0C2-44AC-8B2D-386B03BDC902}"/>
            </c:ext>
          </c:extLst>
        </c:ser>
        <c:ser>
          <c:idx val="2"/>
          <c:order val="1"/>
          <c:tx>
            <c:strRef>
              <c:f>'Impacto ACR PV aberto TOTAL'!$B$18</c:f>
              <c:strCache>
                <c:ptCount val="1"/>
                <c:pt idx="0">
                  <c:v>2.026</c:v>
                </c:pt>
              </c:strCache>
            </c:strRef>
          </c:tx>
          <c:spPr>
            <a:ln w="508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'Impacto ACR PV aberto TOTAL'!$C$16:$AG$16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TOTAL'!$C$18:$AG$18</c:f>
              <c:numCache>
                <c:formatCode>#,##0</c:formatCode>
                <c:ptCount val="31"/>
                <c:pt idx="0">
                  <c:v>42115.958973848748</c:v>
                </c:pt>
                <c:pt idx="1">
                  <c:v>41373.975741324546</c:v>
                </c:pt>
                <c:pt idx="2">
                  <c:v>40199.040804870012</c:v>
                </c:pt>
                <c:pt idx="3">
                  <c:v>38908.665604739894</c:v>
                </c:pt>
                <c:pt idx="4">
                  <c:v>37345.49657879446</c:v>
                </c:pt>
                <c:pt idx="5">
                  <c:v>36301.608827164491</c:v>
                </c:pt>
                <c:pt idx="6">
                  <c:v>34726.991919188011</c:v>
                </c:pt>
                <c:pt idx="7">
                  <c:v>32889.838683852395</c:v>
                </c:pt>
                <c:pt idx="8">
                  <c:v>31163.448110627553</c:v>
                </c:pt>
                <c:pt idx="9">
                  <c:v>29864.839435033835</c:v>
                </c:pt>
                <c:pt idx="10">
                  <c:v>29134.023682691248</c:v>
                </c:pt>
                <c:pt idx="11">
                  <c:v>28926.406832973316</c:v>
                </c:pt>
                <c:pt idx="12">
                  <c:v>29095.009507013456</c:v>
                </c:pt>
                <c:pt idx="13">
                  <c:v>29485.067525519484</c:v>
                </c:pt>
                <c:pt idx="14">
                  <c:v>29986.04183594455</c:v>
                </c:pt>
                <c:pt idx="15">
                  <c:v>30537.502137919564</c:v>
                </c:pt>
                <c:pt idx="16">
                  <c:v>31117.998012800788</c:v>
                </c:pt>
                <c:pt idx="17">
                  <c:v>31709.52869528456</c:v>
                </c:pt>
                <c:pt idx="18">
                  <c:v>32312.303949098896</c:v>
                </c:pt>
                <c:pt idx="19">
                  <c:v>32926.537525428925</c:v>
                </c:pt>
                <c:pt idx="20">
                  <c:v>33552.447238715482</c:v>
                </c:pt>
                <c:pt idx="21">
                  <c:v>34190.255043894766</c:v>
                </c:pt>
                <c:pt idx="22">
                  <c:v>34840.187115106077</c:v>
                </c:pt>
                <c:pt idx="23">
                  <c:v>35502.473925895851</c:v>
                </c:pt>
                <c:pt idx="24">
                  <c:v>36177.350330946349</c:v>
                </c:pt>
                <c:pt idx="25">
                  <c:v>36865.055649357753</c:v>
                </c:pt>
                <c:pt idx="26">
                  <c:v>37565.833749513658</c:v>
                </c:pt>
                <c:pt idx="27">
                  <c:v>38279.933135559666</c:v>
                </c:pt>
                <c:pt idx="28">
                  <c:v>39007.607035525703</c:v>
                </c:pt>
                <c:pt idx="29">
                  <c:v>39749.11349112387</c:v>
                </c:pt>
                <c:pt idx="30">
                  <c:v>40504.715449252952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C2-44AC-8B2D-386B03BDC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7200"/>
        <c:axId val="61149952"/>
      </c:lineChart>
      <c:catAx>
        <c:axId val="611072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61149952"/>
        <c:crosses val="autoZero"/>
        <c:auto val="1"/>
        <c:lblAlgn val="ctr"/>
        <c:lblOffset val="100"/>
        <c:noMultiLvlLbl val="0"/>
      </c:catAx>
      <c:valAx>
        <c:axId val="61149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611072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Contratos Legados ACR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'Legados Total'!$B$4</c:f>
              <c:strCache>
                <c:ptCount val="1"/>
                <c:pt idx="0">
                  <c:v>Angra I e II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'Contratos Legados'!$C$4:$AG$4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'Legados Total'!$C$4:$AG$4</c:f>
              <c:numCache>
                <c:formatCode>#,##0</c:formatCode>
                <c:ptCount val="31"/>
                <c:pt idx="0">
                  <c:v>1531.546803652968</c:v>
                </c:pt>
                <c:pt idx="1">
                  <c:v>1531.546803652968</c:v>
                </c:pt>
                <c:pt idx="2">
                  <c:v>1531.546803652968</c:v>
                </c:pt>
                <c:pt idx="3">
                  <c:v>1531.546803652968</c:v>
                </c:pt>
                <c:pt idx="4">
                  <c:v>1531.546803652968</c:v>
                </c:pt>
                <c:pt idx="5">
                  <c:v>1531.546803652968</c:v>
                </c:pt>
                <c:pt idx="6">
                  <c:v>1531.546803652968</c:v>
                </c:pt>
                <c:pt idx="7">
                  <c:v>1531.546803652968</c:v>
                </c:pt>
                <c:pt idx="8">
                  <c:v>1531.546803652968</c:v>
                </c:pt>
                <c:pt idx="9">
                  <c:v>1531.546803652968</c:v>
                </c:pt>
                <c:pt idx="10">
                  <c:v>1531.546803652968</c:v>
                </c:pt>
                <c:pt idx="11">
                  <c:v>1531.546803652968</c:v>
                </c:pt>
                <c:pt idx="12">
                  <c:v>1531.546803652968</c:v>
                </c:pt>
                <c:pt idx="13">
                  <c:v>1531.546803652968</c:v>
                </c:pt>
                <c:pt idx="14">
                  <c:v>1531.546803652968</c:v>
                </c:pt>
                <c:pt idx="15">
                  <c:v>1531.546803652968</c:v>
                </c:pt>
                <c:pt idx="16">
                  <c:v>1531.546803652968</c:v>
                </c:pt>
                <c:pt idx="17">
                  <c:v>1531.546803652968</c:v>
                </c:pt>
                <c:pt idx="18">
                  <c:v>1531.546803652968</c:v>
                </c:pt>
                <c:pt idx="19">
                  <c:v>1531.546803652968</c:v>
                </c:pt>
                <c:pt idx="20">
                  <c:v>1531.546803652968</c:v>
                </c:pt>
                <c:pt idx="21">
                  <c:v>1531.546803652968</c:v>
                </c:pt>
                <c:pt idx="22">
                  <c:v>1531.546803652968</c:v>
                </c:pt>
                <c:pt idx="23">
                  <c:v>1531.546803652968</c:v>
                </c:pt>
                <c:pt idx="24">
                  <c:v>1531.546803652968</c:v>
                </c:pt>
                <c:pt idx="25">
                  <c:v>1531.546803652968</c:v>
                </c:pt>
                <c:pt idx="26">
                  <c:v>1531.546803652968</c:v>
                </c:pt>
                <c:pt idx="27">
                  <c:v>1531.546803652968</c:v>
                </c:pt>
                <c:pt idx="28">
                  <c:v>1531.546803652968</c:v>
                </c:pt>
                <c:pt idx="29">
                  <c:v>1531.546803652968</c:v>
                </c:pt>
                <c:pt idx="30">
                  <c:v>1531.546803652968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C-48AA-98EE-B0D18093967B}"/>
            </c:ext>
          </c:extLst>
        </c:ser>
        <c:ser>
          <c:idx val="0"/>
          <c:order val="1"/>
          <c:tx>
            <c:strRef>
              <c:f>'Legados Total'!$B$3</c:f>
              <c:strCache>
                <c:ptCount val="1"/>
                <c:pt idx="0">
                  <c:v>CCEARs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'Contratos Legados'!$C$4:$AG$4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'Legados Total'!$C$3:$AG$3</c:f>
              <c:numCache>
                <c:formatCode>#,##0</c:formatCode>
                <c:ptCount val="31"/>
                <c:pt idx="0">
                  <c:v>27811.743252845743</c:v>
                </c:pt>
                <c:pt idx="1">
                  <c:v>27418.032855575118</c:v>
                </c:pt>
                <c:pt idx="2">
                  <c:v>27366.468924543158</c:v>
                </c:pt>
                <c:pt idx="3">
                  <c:v>26460.123304785157</c:v>
                </c:pt>
                <c:pt idx="4">
                  <c:v>25318.017973213937</c:v>
                </c:pt>
                <c:pt idx="5">
                  <c:v>24885.957820524869</c:v>
                </c:pt>
                <c:pt idx="6">
                  <c:v>24389.242752036273</c:v>
                </c:pt>
                <c:pt idx="7">
                  <c:v>24095.857811214359</c:v>
                </c:pt>
                <c:pt idx="8">
                  <c:v>24095.857811214359</c:v>
                </c:pt>
                <c:pt idx="9">
                  <c:v>23544.379720652207</c:v>
                </c:pt>
                <c:pt idx="10">
                  <c:v>22296.772025844253</c:v>
                </c:pt>
                <c:pt idx="11">
                  <c:v>22296.772025844253</c:v>
                </c:pt>
                <c:pt idx="12">
                  <c:v>21562.180169233055</c:v>
                </c:pt>
                <c:pt idx="13">
                  <c:v>21293.037307377454</c:v>
                </c:pt>
                <c:pt idx="14">
                  <c:v>20338.820416069662</c:v>
                </c:pt>
                <c:pt idx="15">
                  <c:v>18955.387086455743</c:v>
                </c:pt>
                <c:pt idx="16">
                  <c:v>17995.410147707466</c:v>
                </c:pt>
                <c:pt idx="17">
                  <c:v>17068.59993373738</c:v>
                </c:pt>
                <c:pt idx="18">
                  <c:v>14633.400522291546</c:v>
                </c:pt>
                <c:pt idx="19">
                  <c:v>12319.905339290399</c:v>
                </c:pt>
                <c:pt idx="20">
                  <c:v>10357.865953944543</c:v>
                </c:pt>
                <c:pt idx="21">
                  <c:v>4984.7636358629052</c:v>
                </c:pt>
                <c:pt idx="22">
                  <c:v>4698.1548237039551</c:v>
                </c:pt>
                <c:pt idx="23">
                  <c:v>4309.2587174811424</c:v>
                </c:pt>
                <c:pt idx="24">
                  <c:v>1722.2541847815851</c:v>
                </c:pt>
                <c:pt idx="25">
                  <c:v>1401.549607934681</c:v>
                </c:pt>
                <c:pt idx="26">
                  <c:v>525.00045301327521</c:v>
                </c:pt>
                <c:pt idx="27">
                  <c:v>384.99413861342481</c:v>
                </c:pt>
                <c:pt idx="28">
                  <c:v>366.69205239128365</c:v>
                </c:pt>
                <c:pt idx="29">
                  <c:v>265.70541419979122</c:v>
                </c:pt>
                <c:pt idx="30">
                  <c:v>178.09695071003725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C-48AA-98EE-B0D18093967B}"/>
            </c:ext>
          </c:extLst>
        </c:ser>
        <c:ser>
          <c:idx val="8"/>
          <c:order val="2"/>
          <c:tx>
            <c:strRef>
              <c:f>'Legados Total'!$B$11</c:f>
              <c:strCache>
                <c:ptCount val="1"/>
                <c:pt idx="0">
                  <c:v>CCGF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'Contratos Legados'!$C$4:$AG$4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'Legados Total'!$C$11:$AG$11</c:f>
              <c:numCache>
                <c:formatCode>#,##0</c:formatCode>
                <c:ptCount val="31"/>
                <c:pt idx="0">
                  <c:v>6918</c:v>
                </c:pt>
                <c:pt idx="1">
                  <c:v>5753</c:v>
                </c:pt>
                <c:pt idx="2">
                  <c:v>4589</c:v>
                </c:pt>
                <c:pt idx="3">
                  <c:v>3490</c:v>
                </c:pt>
                <c:pt idx="4">
                  <c:v>3490</c:v>
                </c:pt>
                <c:pt idx="5">
                  <c:v>3490</c:v>
                </c:pt>
                <c:pt idx="6">
                  <c:v>3490</c:v>
                </c:pt>
                <c:pt idx="7">
                  <c:v>3490</c:v>
                </c:pt>
                <c:pt idx="8">
                  <c:v>3490</c:v>
                </c:pt>
                <c:pt idx="9">
                  <c:v>3490</c:v>
                </c:pt>
                <c:pt idx="10">
                  <c:v>3490</c:v>
                </c:pt>
                <c:pt idx="11">
                  <c:v>3490</c:v>
                </c:pt>
                <c:pt idx="12">
                  <c:v>3490</c:v>
                </c:pt>
                <c:pt idx="13">
                  <c:v>3490</c:v>
                </c:pt>
                <c:pt idx="14">
                  <c:v>3490</c:v>
                </c:pt>
                <c:pt idx="15">
                  <c:v>3490</c:v>
                </c:pt>
                <c:pt idx="16">
                  <c:v>3490</c:v>
                </c:pt>
                <c:pt idx="17">
                  <c:v>3490</c:v>
                </c:pt>
                <c:pt idx="18">
                  <c:v>3490</c:v>
                </c:pt>
                <c:pt idx="19">
                  <c:v>2500</c:v>
                </c:pt>
                <c:pt idx="20">
                  <c:v>1300</c:v>
                </c:pt>
                <c:pt idx="21">
                  <c:v>591.1382842455298</c:v>
                </c:pt>
                <c:pt idx="22">
                  <c:v>394.09218949702023</c:v>
                </c:pt>
                <c:pt idx="23">
                  <c:v>197.04609474850943</c:v>
                </c:pt>
                <c:pt idx="24">
                  <c:v>197.04609474850943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3C-48AA-98EE-B0D18093967B}"/>
            </c:ext>
          </c:extLst>
        </c:ser>
        <c:ser>
          <c:idx val="9"/>
          <c:order val="3"/>
          <c:tx>
            <c:strRef>
              <c:f>'Legados Total'!$B$12</c:f>
              <c:strCache>
                <c:ptCount val="1"/>
                <c:pt idx="0">
                  <c:v>ITAIPU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'Contratos Legados'!$C$4:$AG$4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'Legados Total'!$C$12:$AG$12</c:f>
              <c:numCache>
                <c:formatCode>#,##0</c:formatCode>
                <c:ptCount val="31"/>
                <c:pt idx="0">
                  <c:v>5973.206502884088</c:v>
                </c:pt>
                <c:pt idx="1">
                  <c:v>5881.1509148261321</c:v>
                </c:pt>
                <c:pt idx="2">
                  <c:v>5789.095326768178</c:v>
                </c:pt>
                <c:pt idx="3">
                  <c:v>3875.4</c:v>
                </c:pt>
                <c:pt idx="4">
                  <c:v>3875.4</c:v>
                </c:pt>
                <c:pt idx="5">
                  <c:v>3875.4</c:v>
                </c:pt>
                <c:pt idx="6">
                  <c:v>3875.4</c:v>
                </c:pt>
                <c:pt idx="7">
                  <c:v>3875.4</c:v>
                </c:pt>
                <c:pt idx="8">
                  <c:v>3875.4</c:v>
                </c:pt>
                <c:pt idx="9">
                  <c:v>3875.4</c:v>
                </c:pt>
                <c:pt idx="10">
                  <c:v>3875.4</c:v>
                </c:pt>
                <c:pt idx="11">
                  <c:v>3875.4</c:v>
                </c:pt>
                <c:pt idx="12">
                  <c:v>3875.4</c:v>
                </c:pt>
                <c:pt idx="13">
                  <c:v>3875.4</c:v>
                </c:pt>
                <c:pt idx="14">
                  <c:v>3875.4</c:v>
                </c:pt>
                <c:pt idx="15">
                  <c:v>3875.4</c:v>
                </c:pt>
                <c:pt idx="16">
                  <c:v>3875.4</c:v>
                </c:pt>
                <c:pt idx="17">
                  <c:v>3875.4</c:v>
                </c:pt>
                <c:pt idx="18">
                  <c:v>3875.4</c:v>
                </c:pt>
                <c:pt idx="19">
                  <c:v>3875.4</c:v>
                </c:pt>
                <c:pt idx="20">
                  <c:v>3875.4</c:v>
                </c:pt>
                <c:pt idx="21">
                  <c:v>3875.4</c:v>
                </c:pt>
                <c:pt idx="22">
                  <c:v>3875.4</c:v>
                </c:pt>
                <c:pt idx="23">
                  <c:v>3875.4</c:v>
                </c:pt>
                <c:pt idx="24">
                  <c:v>3875.4</c:v>
                </c:pt>
                <c:pt idx="25">
                  <c:v>3875.4</c:v>
                </c:pt>
                <c:pt idx="26">
                  <c:v>3875.4</c:v>
                </c:pt>
                <c:pt idx="27">
                  <c:v>3875.4</c:v>
                </c:pt>
                <c:pt idx="28">
                  <c:v>3875.4</c:v>
                </c:pt>
                <c:pt idx="29">
                  <c:v>3875.4</c:v>
                </c:pt>
                <c:pt idx="30">
                  <c:v>3875.4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3C-48AA-98EE-B0D18093967B}"/>
            </c:ext>
          </c:extLst>
        </c:ser>
        <c:ser>
          <c:idx val="12"/>
          <c:order val="4"/>
          <c:tx>
            <c:strRef>
              <c:f>'Legados Total'!$B$16</c:f>
              <c:strCache>
                <c:ptCount val="1"/>
                <c:pt idx="0">
                  <c:v>Proinfa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'Contratos Legados'!$C$4:$AG$4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'Legados Total'!$C$16:$AG$16</c:f>
              <c:numCache>
                <c:formatCode>#,##0</c:formatCode>
                <c:ptCount val="31"/>
                <c:pt idx="0">
                  <c:v>750</c:v>
                </c:pt>
                <c:pt idx="1">
                  <c:v>750</c:v>
                </c:pt>
                <c:pt idx="2">
                  <c:v>750</c:v>
                </c:pt>
                <c:pt idx="3">
                  <c:v>750</c:v>
                </c:pt>
                <c:pt idx="4">
                  <c:v>750</c:v>
                </c:pt>
                <c:pt idx="5">
                  <c:v>601.25765246085439</c:v>
                </c:pt>
                <c:pt idx="6">
                  <c:v>400.8384349739037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3C-48AA-98EE-B0D18093967B}"/>
            </c:ext>
          </c:extLst>
        </c:ser>
        <c:ser>
          <c:idx val="11"/>
          <c:order val="5"/>
          <c:tx>
            <c:strRef>
              <c:f>'Legados Total'!$B$14</c:f>
              <c:strCache>
                <c:ptCount val="1"/>
                <c:pt idx="0">
                  <c:v>CBRs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'Contratos Legados'!$C$4:$AG$4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'Legados Total'!$C$14:$AG$14</c:f>
              <c:numCache>
                <c:formatCode>#,##0</c:formatCode>
                <c:ptCount val="31"/>
                <c:pt idx="0">
                  <c:v>2750.7518887705642</c:v>
                </c:pt>
                <c:pt idx="1">
                  <c:v>1768.3404999239847</c:v>
                </c:pt>
                <c:pt idx="2">
                  <c:v>1571.8582221546915</c:v>
                </c:pt>
                <c:pt idx="3">
                  <c:v>1571.8582221545719</c:v>
                </c:pt>
                <c:pt idx="4">
                  <c:v>982.4113888465746</c:v>
                </c:pt>
                <c:pt idx="5">
                  <c:v>589.44683330799342</c:v>
                </c:pt>
                <c:pt idx="6">
                  <c:v>589.44683330799774</c:v>
                </c:pt>
                <c:pt idx="7">
                  <c:v>785.92911107728821</c:v>
                </c:pt>
                <c:pt idx="8">
                  <c:v>785.92911107728605</c:v>
                </c:pt>
                <c:pt idx="9">
                  <c:v>392.96455553858306</c:v>
                </c:pt>
                <c:pt idx="10">
                  <c:v>392.96455553870294</c:v>
                </c:pt>
                <c:pt idx="11">
                  <c:v>392.96455553870283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3C-48AA-98EE-B0D180939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61312"/>
        <c:axId val="61262848"/>
      </c:barChart>
      <c:catAx>
        <c:axId val="612613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61262848"/>
        <c:crosses val="autoZero"/>
        <c:auto val="1"/>
        <c:lblAlgn val="ctr"/>
        <c:lblOffset val="100"/>
        <c:noMultiLvlLbl val="0"/>
      </c:catAx>
      <c:valAx>
        <c:axId val="612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6126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155980663739041E-2"/>
          <c:y val="0.94663625077199742"/>
          <c:w val="0.97237207796836633"/>
          <c:h val="4.0706147973006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pt-BR" sz="2400"/>
              <a:t>Contratos Legado</a:t>
            </a:r>
            <a:r>
              <a:rPr lang="pt-BR" sz="1800" b="1" i="0" baseline="0"/>
              <a:t>S</a:t>
            </a:r>
            <a:endParaRPr lang="pt-BR" sz="2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154248704674767E-2"/>
          <c:y val="0.10701307746369035"/>
          <c:w val="0.84601534913908705"/>
          <c:h val="0.7319116614514616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Mercado!$C$15</c:f>
              <c:strCache>
                <c:ptCount val="1"/>
                <c:pt idx="0">
                  <c:v>Perdas T/NT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TOTAL'!$C$14:$AG$14</c:f>
              <c:numCache>
                <c:formatCode>#,##0</c:formatCode>
                <c:ptCount val="31"/>
                <c:pt idx="0">
                  <c:v>8733.3553488227863</c:v>
                </c:pt>
                <c:pt idx="1">
                  <c:v>8859.4503953874646</c:v>
                </c:pt>
                <c:pt idx="2">
                  <c:v>8990.5497175223663</c:v>
                </c:pt>
                <c:pt idx="3">
                  <c:v>9125.1177757879104</c:v>
                </c:pt>
                <c:pt idx="4">
                  <c:v>9269.000462469292</c:v>
                </c:pt>
                <c:pt idx="5">
                  <c:v>9445.1974712630872</c:v>
                </c:pt>
                <c:pt idx="6">
                  <c:v>9624.743858022026</c:v>
                </c:pt>
                <c:pt idx="7">
                  <c:v>9807.7032920037709</c:v>
                </c:pt>
                <c:pt idx="8">
                  <c:v>9994.1406527726322</c:v>
                </c:pt>
                <c:pt idx="9">
                  <c:v>10184.122053206596</c:v>
                </c:pt>
                <c:pt idx="10">
                  <c:v>10377.714862941759</c:v>
                </c:pt>
                <c:pt idx="11">
                  <c:v>10574.987732262351</c:v>
                </c:pt>
                <c:pt idx="12">
                  <c:v>10776.010616444981</c:v>
                </c:pt>
                <c:pt idx="13">
                  <c:v>10980.854800565558</c:v>
                </c:pt>
                <c:pt idx="14">
                  <c:v>11189.592924777842</c:v>
                </c:pt>
                <c:pt idx="15">
                  <c:v>11402.299010072487</c:v>
                </c:pt>
                <c:pt idx="16">
                  <c:v>11619.048484525747</c:v>
                </c:pt>
                <c:pt idx="17">
                  <c:v>11839.918210047164</c:v>
                </c:pt>
                <c:pt idx="18">
                  <c:v>12064.986509635721</c:v>
                </c:pt>
                <c:pt idx="19">
                  <c:v>12294.333195154062</c:v>
                </c:pt>
                <c:pt idx="20">
                  <c:v>12528.039595630746</c:v>
                </c:pt>
                <c:pt idx="21">
                  <c:v>12766.188586100459</c:v>
                </c:pt>
                <c:pt idx="22">
                  <c:v>13008.864616992483</c:v>
                </c:pt>
                <c:pt idx="23">
                  <c:v>13256.153744077808</c:v>
                </c:pt>
                <c:pt idx="24">
                  <c:v>13508.143658985522</c:v>
                </c:pt>
                <c:pt idx="25">
                  <c:v>13764.923720299277</c:v>
                </c:pt>
                <c:pt idx="26">
                  <c:v>14026.584985244923</c:v>
                </c:pt>
                <c:pt idx="27">
                  <c:v>14293.220241980438</c:v>
                </c:pt>
                <c:pt idx="28">
                  <c:v>14564.924042499721</c:v>
                </c:pt>
                <c:pt idx="29">
                  <c:v>14841.79273616182</c:v>
                </c:pt>
                <c:pt idx="30">
                  <c:v>15123.924503857568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5-4DB1-AB39-F751FDC92B75}"/>
            </c:ext>
          </c:extLst>
        </c:ser>
        <c:ser>
          <c:idx val="0"/>
          <c:order val="1"/>
          <c:tx>
            <c:strRef>
              <c:f>Mercado!$AP$2</c:f>
              <c:strCache>
                <c:ptCount val="1"/>
                <c:pt idx="0">
                  <c:v>Consumo ACR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TOTAL'!$C$13:$AG$13</c:f>
              <c:numCache>
                <c:formatCode>#,##0</c:formatCode>
                <c:ptCount val="31"/>
                <c:pt idx="0">
                  <c:v>33382.603625025942</c:v>
                </c:pt>
                <c:pt idx="1">
                  <c:v>32514.525345937076</c:v>
                </c:pt>
                <c:pt idx="2">
                  <c:v>31728.08942436504</c:v>
                </c:pt>
                <c:pt idx="3">
                  <c:v>30963.466300144093</c:v>
                </c:pt>
                <c:pt idx="4">
                  <c:v>30438.63947877831</c:v>
                </c:pt>
                <c:pt idx="5">
                  <c:v>31017.256045864429</c:v>
                </c:pt>
                <c:pt idx="6">
                  <c:v>31606.871696268288</c:v>
                </c:pt>
                <c:pt idx="7">
                  <c:v>32207.695514625095</c:v>
                </c:pt>
                <c:pt idx="8">
                  <c:v>32819.940560117997</c:v>
                </c:pt>
                <c:pt idx="9">
                  <c:v>33443.823942031471</c:v>
                </c:pt>
                <c:pt idx="10">
                  <c:v>34079.566896740791</c:v>
                </c:pt>
                <c:pt idx="11">
                  <c:v>34727.394866165021</c:v>
                </c:pt>
                <c:pt idx="12">
                  <c:v>35387.53757771141</c:v>
                </c:pt>
                <c:pt idx="13">
                  <c:v>36060.229125739417</c:v>
                </c:pt>
                <c:pt idx="14">
                  <c:v>36745.708054573304</c:v>
                </c:pt>
                <c:pt idx="15">
                  <c:v>37444.217443092741</c:v>
                </c:pt>
                <c:pt idx="16">
                  <c:v>38156.004990931506</c:v>
                </c:pt>
                <c:pt idx="17">
                  <c:v>38881.323106314601</c:v>
                </c:pt>
                <c:pt idx="18">
                  <c:v>39620.428995565213</c:v>
                </c:pt>
                <c:pt idx="19">
                  <c:v>40373.584754313109</c:v>
                </c:pt>
                <c:pt idx="20">
                  <c:v>41141.057460436758</c:v>
                </c:pt>
                <c:pt idx="21">
                  <c:v>41923.119268772396</c:v>
                </c:pt>
                <c:pt idx="22">
                  <c:v>42720.047507623225</c:v>
                </c:pt>
                <c:pt idx="23">
                  <c:v>43532.124777103345</c:v>
                </c:pt>
                <c:pt idx="24">
                  <c:v>44359.639049351055</c:v>
                </c:pt>
                <c:pt idx="25">
                  <c:v>45202.883770647131</c:v>
                </c:pt>
                <c:pt idx="26">
                  <c:v>46062.157965474362</c:v>
                </c:pt>
                <c:pt idx="27">
                  <c:v>46937.766342555151</c:v>
                </c:pt>
                <c:pt idx="28">
                  <c:v>47830.019402904778</c:v>
                </c:pt>
                <c:pt idx="29">
                  <c:v>48739.233549938675</c:v>
                </c:pt>
                <c:pt idx="30">
                  <c:v>49665.731201672927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5-4DB1-AB39-F751FDC92B75}"/>
            </c:ext>
          </c:extLst>
        </c:ser>
        <c:ser>
          <c:idx val="1"/>
          <c:order val="2"/>
          <c:tx>
            <c:strRef>
              <c:f>Mercado!$AP$3</c:f>
              <c:strCache>
                <c:ptCount val="1"/>
                <c:pt idx="0">
                  <c:v>MMGD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F79646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Mercado!$AR$3:$BV$3</c:f>
              <c:numCache>
                <c:formatCode>_-* #,##0_-;\-* #,##0_-;_-* "-"??_-;_-@_-</c:formatCode>
                <c:ptCount val="31"/>
                <c:pt idx="0">
                  <c:v>5809.0255999999808</c:v>
                </c:pt>
                <c:pt idx="1">
                  <c:v>6366.1107999999813</c:v>
                </c:pt>
                <c:pt idx="2">
                  <c:v>6833.0126999999939</c:v>
                </c:pt>
                <c:pt idx="3">
                  <c:v>7267.4968000000035</c:v>
                </c:pt>
                <c:pt idx="4">
                  <c:v>7405.5792392000039</c:v>
                </c:pt>
                <c:pt idx="5">
                  <c:v>7546.2852447448022</c:v>
                </c:pt>
                <c:pt idx="6">
                  <c:v>7689.6646643949543</c:v>
                </c:pt>
                <c:pt idx="7">
                  <c:v>7835.7682930184574</c:v>
                </c:pt>
                <c:pt idx="8">
                  <c:v>7984.6478905858085</c:v>
                </c:pt>
                <c:pt idx="9">
                  <c:v>8136.356200506938</c:v>
                </c:pt>
                <c:pt idx="10">
                  <c:v>8290.9469683165698</c:v>
                </c:pt>
                <c:pt idx="11">
                  <c:v>8448.4749607145823</c:v>
                </c:pt>
                <c:pt idx="12">
                  <c:v>8608.9959849681527</c:v>
                </c:pt>
                <c:pt idx="13">
                  <c:v>8772.5669086825492</c:v>
                </c:pt>
                <c:pt idx="14">
                  <c:v>8939.2456799475185</c:v>
                </c:pt>
                <c:pt idx="15">
                  <c:v>9109.0913478665243</c:v>
                </c:pt>
                <c:pt idx="16">
                  <c:v>9282.1640834759855</c:v>
                </c:pt>
                <c:pt idx="17">
                  <c:v>9458.5252010620279</c:v>
                </c:pt>
                <c:pt idx="18">
                  <c:v>9638.237179882206</c:v>
                </c:pt>
                <c:pt idx="19">
                  <c:v>9821.3636862999647</c:v>
                </c:pt>
                <c:pt idx="20">
                  <c:v>10007.969596339664</c:v>
                </c:pt>
                <c:pt idx="21">
                  <c:v>10198.121018670117</c:v>
                </c:pt>
                <c:pt idx="22">
                  <c:v>10391.885318024846</c:v>
                </c:pt>
                <c:pt idx="23">
                  <c:v>10589.331139067315</c:v>
                </c:pt>
                <c:pt idx="24">
                  <c:v>10790.528430709597</c:v>
                </c:pt>
                <c:pt idx="25">
                  <c:v>10995.548470893078</c:v>
                </c:pt>
                <c:pt idx="26">
                  <c:v>11204.463891840045</c:v>
                </c:pt>
                <c:pt idx="27">
                  <c:v>11417.348705785005</c:v>
                </c:pt>
                <c:pt idx="28">
                  <c:v>11634.278331194919</c:v>
                </c:pt>
                <c:pt idx="29">
                  <c:v>11855.329619487618</c:v>
                </c:pt>
                <c:pt idx="30">
                  <c:v>12080.580882257886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5-4DB1-AB39-F751FDC92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86848"/>
        <c:axId val="49088384"/>
      </c:barChart>
      <c:lineChart>
        <c:grouping val="standard"/>
        <c:varyColors val="0"/>
        <c:ser>
          <c:idx val="3"/>
          <c:order val="3"/>
          <c:tx>
            <c:v>Contratos Legados</c:v>
          </c:tx>
          <c:spPr>
            <a:ln w="412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TOTAL'!$C$10:$AG$10</c:f>
              <c:numCache>
                <c:formatCode>#,##0</c:formatCode>
                <c:ptCount val="31"/>
                <c:pt idx="0">
                  <c:v>45735.248448153376</c:v>
                </c:pt>
                <c:pt idx="1">
                  <c:v>43102.071073978215</c:v>
                </c:pt>
                <c:pt idx="2">
                  <c:v>41597.969277118988</c:v>
                </c:pt>
                <c:pt idx="3">
                  <c:v>37678.928330592702</c:v>
                </c:pt>
                <c:pt idx="4">
                  <c:v>35947.376165713475</c:v>
                </c:pt>
                <c:pt idx="5">
                  <c:v>34973.609109946672</c:v>
                </c:pt>
                <c:pt idx="6">
                  <c:v>34276.474823971148</c:v>
                </c:pt>
                <c:pt idx="7">
                  <c:v>33778.733725944599</c:v>
                </c:pt>
                <c:pt idx="8">
                  <c:v>33778.733725944592</c:v>
                </c:pt>
                <c:pt idx="9">
                  <c:v>32834.291079843752</c:v>
                </c:pt>
                <c:pt idx="10">
                  <c:v>31586.683385035918</c:v>
                </c:pt>
                <c:pt idx="11">
                  <c:v>31586.683385035918</c:v>
                </c:pt>
                <c:pt idx="12">
                  <c:v>30459.126972886013</c:v>
                </c:pt>
                <c:pt idx="13">
                  <c:v>30189.984111030441</c:v>
                </c:pt>
                <c:pt idx="14">
                  <c:v>29235.767219722635</c:v>
                </c:pt>
                <c:pt idx="15">
                  <c:v>27852.333890108715</c:v>
                </c:pt>
                <c:pt idx="16">
                  <c:v>26892.356951360431</c:v>
                </c:pt>
                <c:pt idx="17">
                  <c:v>25965.546737390356</c:v>
                </c:pt>
                <c:pt idx="18">
                  <c:v>23530.34732594452</c:v>
                </c:pt>
                <c:pt idx="19">
                  <c:v>20226.852142943368</c:v>
                </c:pt>
                <c:pt idx="20">
                  <c:v>17064.812757597512</c:v>
                </c:pt>
                <c:pt idx="21">
                  <c:v>10982.848723761403</c:v>
                </c:pt>
                <c:pt idx="22">
                  <c:v>10499.193816853944</c:v>
                </c:pt>
                <c:pt idx="23">
                  <c:v>9913.251615882622</c:v>
                </c:pt>
                <c:pt idx="24">
                  <c:v>7326.2470831830615</c:v>
                </c:pt>
                <c:pt idx="25">
                  <c:v>6808.4964115876501</c:v>
                </c:pt>
                <c:pt idx="26">
                  <c:v>5931.9472566662425</c:v>
                </c:pt>
                <c:pt idx="27">
                  <c:v>5791.9409422663921</c:v>
                </c:pt>
                <c:pt idx="28">
                  <c:v>5773.638856044251</c:v>
                </c:pt>
                <c:pt idx="29">
                  <c:v>5672.6522178527603</c:v>
                </c:pt>
                <c:pt idx="30">
                  <c:v>5585.0437543630042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65-4DB1-AB39-F751FDC92B75}"/>
            </c:ext>
          </c:extLst>
        </c:ser>
        <c:ser>
          <c:idx val="5"/>
          <c:order val="4"/>
          <c:tx>
            <c:v>Sem Angra I e II</c:v>
          </c:tx>
          <c:spPr>
            <a:ln w="412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sem Angra I e II'!$C$18:$AG$18</c:f>
              <c:numCache>
                <c:formatCode>#,##0</c:formatCode>
                <c:ptCount val="31"/>
                <c:pt idx="0">
                  <c:v>44203.701644500397</c:v>
                </c:pt>
                <c:pt idx="1">
                  <c:v>41570.524270325252</c:v>
                </c:pt>
                <c:pt idx="2">
                  <c:v>40066.422473466017</c:v>
                </c:pt>
                <c:pt idx="3">
                  <c:v>36147.381526939738</c:v>
                </c:pt>
                <c:pt idx="4">
                  <c:v>34415.829362060504</c:v>
                </c:pt>
                <c:pt idx="5">
                  <c:v>33442.062306293708</c:v>
                </c:pt>
                <c:pt idx="6">
                  <c:v>32744.928020318173</c:v>
                </c:pt>
                <c:pt idx="7">
                  <c:v>32247.186922291639</c:v>
                </c:pt>
                <c:pt idx="8">
                  <c:v>32247.186922291639</c:v>
                </c:pt>
                <c:pt idx="9">
                  <c:v>31302.744276190788</c:v>
                </c:pt>
                <c:pt idx="10">
                  <c:v>30055.136581382947</c:v>
                </c:pt>
                <c:pt idx="11">
                  <c:v>30055.136581382947</c:v>
                </c:pt>
                <c:pt idx="12">
                  <c:v>28927.580169233057</c:v>
                </c:pt>
                <c:pt idx="13">
                  <c:v>28658.437307377466</c:v>
                </c:pt>
                <c:pt idx="14">
                  <c:v>27704.220416069664</c:v>
                </c:pt>
                <c:pt idx="15">
                  <c:v>26320.787086455744</c:v>
                </c:pt>
                <c:pt idx="16">
                  <c:v>25360.810147707463</c:v>
                </c:pt>
                <c:pt idx="17">
                  <c:v>24433.999933737385</c:v>
                </c:pt>
                <c:pt idx="18">
                  <c:v>21998.800522291542</c:v>
                </c:pt>
                <c:pt idx="19">
                  <c:v>18695.305339290404</c:v>
                </c:pt>
                <c:pt idx="20">
                  <c:v>15533.265953944547</c:v>
                </c:pt>
                <c:pt idx="21">
                  <c:v>9451.3019201084335</c:v>
                </c:pt>
                <c:pt idx="22">
                  <c:v>8967.6470132009727</c:v>
                </c:pt>
                <c:pt idx="23">
                  <c:v>8381.7048122296546</c:v>
                </c:pt>
                <c:pt idx="24">
                  <c:v>5794.7002795300941</c:v>
                </c:pt>
                <c:pt idx="25">
                  <c:v>5276.94960793468</c:v>
                </c:pt>
                <c:pt idx="26">
                  <c:v>4400.4004530132743</c:v>
                </c:pt>
                <c:pt idx="27">
                  <c:v>4260.3941386134256</c:v>
                </c:pt>
                <c:pt idx="28">
                  <c:v>4242.0920523912837</c:v>
                </c:pt>
                <c:pt idx="29">
                  <c:v>4141.105414199792</c:v>
                </c:pt>
                <c:pt idx="30">
                  <c:v>4053.4969507100373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65-4DB1-AB39-F751FDC92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04000"/>
        <c:axId val="49089920"/>
      </c:lineChart>
      <c:catAx>
        <c:axId val="4908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49088384"/>
        <c:crosses val="autoZero"/>
        <c:auto val="1"/>
        <c:lblAlgn val="ctr"/>
        <c:lblOffset val="100"/>
        <c:noMultiLvlLbl val="0"/>
      </c:catAx>
      <c:valAx>
        <c:axId val="49088384"/>
        <c:scaling>
          <c:orientation val="minMax"/>
          <c:max val="8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086848"/>
        <c:crosses val="autoZero"/>
        <c:crossBetween val="between"/>
      </c:valAx>
      <c:valAx>
        <c:axId val="49089920"/>
        <c:scaling>
          <c:orientation val="minMax"/>
          <c:max val="800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104000"/>
        <c:crosses val="max"/>
        <c:crossBetween val="between"/>
      </c:valAx>
      <c:catAx>
        <c:axId val="4910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4908992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pt-BR"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Legados x Carga ACR (abertura em 2026)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154248704674767E-2"/>
          <c:y val="0.10701307746369039"/>
          <c:w val="0.84601534913908705"/>
          <c:h val="0.7319116614514616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CARGA_CONSUMO!$A$15</c:f>
              <c:strCache>
                <c:ptCount val="1"/>
                <c:pt idx="0">
                  <c:v>Técnicas/NT/RB ACR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CARGA_CONSUMO!$C$27:$AG$27</c:f>
              <c:numCache>
                <c:formatCode>#,##0</c:formatCode>
                <c:ptCount val="31"/>
                <c:pt idx="0">
                  <c:v>8733.3553488227863</c:v>
                </c:pt>
                <c:pt idx="1">
                  <c:v>8859.4503953874646</c:v>
                </c:pt>
                <c:pt idx="2">
                  <c:v>8977.1032411734413</c:v>
                </c:pt>
                <c:pt idx="3">
                  <c:v>9094.5831403084849</c:v>
                </c:pt>
                <c:pt idx="4">
                  <c:v>9207.8715045932549</c:v>
                </c:pt>
                <c:pt idx="5">
                  <c:v>9337.5206452819075</c:v>
                </c:pt>
                <c:pt idx="6">
                  <c:v>9456.4133195331651</c:v>
                </c:pt>
                <c:pt idx="7">
                  <c:v>9571.5465924539658</c:v>
                </c:pt>
                <c:pt idx="8">
                  <c:v>9692.6386053280039</c:v>
                </c:pt>
                <c:pt idx="9">
                  <c:v>9827.9521549120473</c:v>
                </c:pt>
                <c:pt idx="10">
                  <c:v>9981.1704311341946</c:v>
                </c:pt>
                <c:pt idx="11">
                  <c:v>10151.200442863556</c:v>
                </c:pt>
                <c:pt idx="12">
                  <c:v>10334.300769787651</c:v>
                </c:pt>
                <c:pt idx="13">
                  <c:v>10526.529714250715</c:v>
                </c:pt>
                <c:pt idx="14">
                  <c:v>10725.091267713386</c:v>
                </c:pt>
                <c:pt idx="15">
                  <c:v>10928.487393631893</c:v>
                </c:pt>
                <c:pt idx="16">
                  <c:v>11136.230051235094</c:v>
                </c:pt>
                <c:pt idx="17">
                  <c:v>11347.9217468189</c:v>
                </c:pt>
                <c:pt idx="18">
                  <c:v>11563.637548745064</c:v>
                </c:pt>
                <c:pt idx="19">
                  <c:v>11783.453952370712</c:v>
                </c:pt>
                <c:pt idx="20">
                  <c:v>12007.448907174507</c:v>
                </c:pt>
                <c:pt idx="21">
                  <c:v>12235.701844398425</c:v>
                </c:pt>
                <c:pt idx="22">
                  <c:v>12468.293705215032</c:v>
                </c:pt>
                <c:pt idx="23">
                  <c:v>12705.306969430156</c:v>
                </c:pt>
                <c:pt idx="24">
                  <c:v>12946.825684731222</c:v>
                </c:pt>
                <c:pt idx="25">
                  <c:v>13192.935496491509</c:v>
                </c:pt>
                <c:pt idx="26">
                  <c:v>13443.723678141036</c:v>
                </c:pt>
                <c:pt idx="27">
                  <c:v>13699.279162114733</c:v>
                </c:pt>
                <c:pt idx="28">
                  <c:v>13959.692571388932</c:v>
                </c:pt>
                <c:pt idx="29">
                  <c:v>14225.056251617343</c:v>
                </c:pt>
                <c:pt idx="30">
                  <c:v>14495.46430387789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5-4DB1-AB39-F751FDC92B75}"/>
            </c:ext>
          </c:extLst>
        </c:ser>
        <c:ser>
          <c:idx val="0"/>
          <c:order val="1"/>
          <c:tx>
            <c:strRef>
              <c:f>Mercado!$AP$2</c:f>
              <c:strCache>
                <c:ptCount val="1"/>
                <c:pt idx="0">
                  <c:v>Consumo ACR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CARGA_CONSUMO!$C$41:$AG$41</c:f>
              <c:numCache>
                <c:formatCode>#,##0</c:formatCode>
                <c:ptCount val="31"/>
                <c:pt idx="0">
                  <c:v>33382.603625025942</c:v>
                </c:pt>
                <c:pt idx="1">
                  <c:v>32514.525345937076</c:v>
                </c:pt>
                <c:pt idx="2">
                  <c:v>31221.937563696563</c:v>
                </c:pt>
                <c:pt idx="3">
                  <c:v>29814.08246443142</c:v>
                </c:pt>
                <c:pt idx="4">
                  <c:v>28137.625074201198</c:v>
                </c:pt>
                <c:pt idx="5">
                  <c:v>26964.088181882576</c:v>
                </c:pt>
                <c:pt idx="6">
                  <c:v>25270.578599654844</c:v>
                </c:pt>
                <c:pt idx="7">
                  <c:v>23318.292091398427</c:v>
                </c:pt>
                <c:pt idx="8">
                  <c:v>21470.809505299541</c:v>
                </c:pt>
                <c:pt idx="9">
                  <c:v>20036.887280121795</c:v>
                </c:pt>
                <c:pt idx="10">
                  <c:v>19152.853251557044</c:v>
                </c:pt>
                <c:pt idx="11">
                  <c:v>18775.206390109761</c:v>
                </c:pt>
                <c:pt idx="12">
                  <c:v>18760.70873722581</c:v>
                </c:pt>
                <c:pt idx="13">
                  <c:v>18958.537811268765</c:v>
                </c:pt>
                <c:pt idx="14">
                  <c:v>19260.950568231157</c:v>
                </c:pt>
                <c:pt idx="15">
                  <c:v>19609.014744287673</c:v>
                </c:pt>
                <c:pt idx="16">
                  <c:v>19981.7679615657</c:v>
                </c:pt>
                <c:pt idx="17">
                  <c:v>20361.606948465651</c:v>
                </c:pt>
                <c:pt idx="18">
                  <c:v>20748.666400353835</c:v>
                </c:pt>
                <c:pt idx="19">
                  <c:v>21143.083573058204</c:v>
                </c:pt>
                <c:pt idx="20">
                  <c:v>21544.998331540977</c:v>
                </c:pt>
                <c:pt idx="21">
                  <c:v>21954.553199496335</c:v>
                </c:pt>
                <c:pt idx="22">
                  <c:v>22371.893409891036</c:v>
                </c:pt>
                <c:pt idx="23">
                  <c:v>22797.166956465688</c:v>
                </c:pt>
                <c:pt idx="24">
                  <c:v>23230.524646215115</c:v>
                </c:pt>
                <c:pt idx="25">
                  <c:v>23672.120152866246</c:v>
                </c:pt>
                <c:pt idx="26">
                  <c:v>24122.110071372634</c:v>
                </c:pt>
                <c:pt idx="27">
                  <c:v>24580.653973444936</c:v>
                </c:pt>
                <c:pt idx="28">
                  <c:v>25047.914464136775</c:v>
                </c:pt>
                <c:pt idx="29">
                  <c:v>25524.057239506521</c:v>
                </c:pt>
                <c:pt idx="30">
                  <c:v>26009.251145375059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5-4DB1-AB39-F751FDC92B75}"/>
            </c:ext>
          </c:extLst>
        </c:ser>
        <c:ser>
          <c:idx val="1"/>
          <c:order val="2"/>
          <c:tx>
            <c:strRef>
              <c:f>Mercado!$AP$3</c:f>
              <c:strCache>
                <c:ptCount val="1"/>
                <c:pt idx="0">
                  <c:v>MMGD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F79646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'[4]Cálculo Térmicas CCEARs'!$AZ$1:$CD$1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Mercado!$AR$3:$BV$3</c:f>
              <c:numCache>
                <c:formatCode>_-* #,##0_-;\-* #,##0_-;_-* "-"??_-;_-@_-</c:formatCode>
                <c:ptCount val="31"/>
                <c:pt idx="0">
                  <c:v>5809.0255999999808</c:v>
                </c:pt>
                <c:pt idx="1">
                  <c:v>6366.1107999999813</c:v>
                </c:pt>
                <c:pt idx="2">
                  <c:v>6833.0126999999939</c:v>
                </c:pt>
                <c:pt idx="3">
                  <c:v>7267.4968000000035</c:v>
                </c:pt>
                <c:pt idx="4">
                  <c:v>7405.5792392000039</c:v>
                </c:pt>
                <c:pt idx="5">
                  <c:v>7546.2852447448022</c:v>
                </c:pt>
                <c:pt idx="6">
                  <c:v>7689.6646643949543</c:v>
                </c:pt>
                <c:pt idx="7">
                  <c:v>7835.7682930184574</c:v>
                </c:pt>
                <c:pt idx="8">
                  <c:v>7984.6478905858085</c:v>
                </c:pt>
                <c:pt idx="9">
                  <c:v>8136.356200506938</c:v>
                </c:pt>
                <c:pt idx="10">
                  <c:v>8290.9469683165698</c:v>
                </c:pt>
                <c:pt idx="11">
                  <c:v>8448.4749607145823</c:v>
                </c:pt>
                <c:pt idx="12">
                  <c:v>8608.9959849681527</c:v>
                </c:pt>
                <c:pt idx="13">
                  <c:v>8772.5669086825492</c:v>
                </c:pt>
                <c:pt idx="14">
                  <c:v>8939.2456799475185</c:v>
                </c:pt>
                <c:pt idx="15">
                  <c:v>9109.0913478665243</c:v>
                </c:pt>
                <c:pt idx="16">
                  <c:v>9282.1640834759855</c:v>
                </c:pt>
                <c:pt idx="17">
                  <c:v>9458.5252010620279</c:v>
                </c:pt>
                <c:pt idx="18">
                  <c:v>9638.237179882206</c:v>
                </c:pt>
                <c:pt idx="19">
                  <c:v>9821.3636862999647</c:v>
                </c:pt>
                <c:pt idx="20">
                  <c:v>10007.969596339664</c:v>
                </c:pt>
                <c:pt idx="21">
                  <c:v>10198.121018670117</c:v>
                </c:pt>
                <c:pt idx="22">
                  <c:v>10391.885318024846</c:v>
                </c:pt>
                <c:pt idx="23">
                  <c:v>10589.331139067315</c:v>
                </c:pt>
                <c:pt idx="24">
                  <c:v>10790.528430709597</c:v>
                </c:pt>
                <c:pt idx="25">
                  <c:v>10995.548470893078</c:v>
                </c:pt>
                <c:pt idx="26">
                  <c:v>11204.463891840045</c:v>
                </c:pt>
                <c:pt idx="27">
                  <c:v>11417.348705785005</c:v>
                </c:pt>
                <c:pt idx="28">
                  <c:v>11634.278331194919</c:v>
                </c:pt>
                <c:pt idx="29">
                  <c:v>11855.329619487618</c:v>
                </c:pt>
                <c:pt idx="30">
                  <c:v>12080.580882257886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5-4DB1-AB39-F751FDC92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236096"/>
        <c:axId val="99262464"/>
      </c:barChart>
      <c:lineChart>
        <c:grouping val="standard"/>
        <c:varyColors val="0"/>
        <c:ser>
          <c:idx val="3"/>
          <c:order val="3"/>
          <c:tx>
            <c:v>Contratos Legados</c:v>
          </c:tx>
          <c:spPr>
            <a:ln w="412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TOTAL'!$C$10:$AG$10</c:f>
              <c:numCache>
                <c:formatCode>#,##0</c:formatCode>
                <c:ptCount val="31"/>
                <c:pt idx="0">
                  <c:v>45735.248448153376</c:v>
                </c:pt>
                <c:pt idx="1">
                  <c:v>43102.071073978215</c:v>
                </c:pt>
                <c:pt idx="2">
                  <c:v>41597.969277118988</c:v>
                </c:pt>
                <c:pt idx="3">
                  <c:v>37678.928330592702</c:v>
                </c:pt>
                <c:pt idx="4">
                  <c:v>35947.376165713475</c:v>
                </c:pt>
                <c:pt idx="5">
                  <c:v>34973.609109946672</c:v>
                </c:pt>
                <c:pt idx="6">
                  <c:v>34276.474823971148</c:v>
                </c:pt>
                <c:pt idx="7">
                  <c:v>33778.733725944599</c:v>
                </c:pt>
                <c:pt idx="8">
                  <c:v>33778.733725944592</c:v>
                </c:pt>
                <c:pt idx="9">
                  <c:v>32834.291079843752</c:v>
                </c:pt>
                <c:pt idx="10">
                  <c:v>31586.683385035918</c:v>
                </c:pt>
                <c:pt idx="11">
                  <c:v>31586.683385035918</c:v>
                </c:pt>
                <c:pt idx="12">
                  <c:v>30459.126972886013</c:v>
                </c:pt>
                <c:pt idx="13">
                  <c:v>30189.984111030441</c:v>
                </c:pt>
                <c:pt idx="14">
                  <c:v>29235.767219722635</c:v>
                </c:pt>
                <c:pt idx="15">
                  <c:v>27852.333890108715</c:v>
                </c:pt>
                <c:pt idx="16">
                  <c:v>26892.356951360431</c:v>
                </c:pt>
                <c:pt idx="17">
                  <c:v>25965.546737390356</c:v>
                </c:pt>
                <c:pt idx="18">
                  <c:v>23530.34732594452</c:v>
                </c:pt>
                <c:pt idx="19">
                  <c:v>20226.852142943368</c:v>
                </c:pt>
                <c:pt idx="20">
                  <c:v>17064.812757597512</c:v>
                </c:pt>
                <c:pt idx="21">
                  <c:v>10982.848723761403</c:v>
                </c:pt>
                <c:pt idx="22">
                  <c:v>10499.193816853944</c:v>
                </c:pt>
                <c:pt idx="23">
                  <c:v>9913.251615882622</c:v>
                </c:pt>
                <c:pt idx="24">
                  <c:v>7326.2470831830615</c:v>
                </c:pt>
                <c:pt idx="25">
                  <c:v>6808.4964115876501</c:v>
                </c:pt>
                <c:pt idx="26">
                  <c:v>5931.9472566662425</c:v>
                </c:pt>
                <c:pt idx="27">
                  <c:v>5791.9409422663921</c:v>
                </c:pt>
                <c:pt idx="28">
                  <c:v>5773.638856044251</c:v>
                </c:pt>
                <c:pt idx="29">
                  <c:v>5672.6522178527603</c:v>
                </c:pt>
                <c:pt idx="30">
                  <c:v>5585.0437543630042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65-4DB1-AB39-F751FDC92B75}"/>
            </c:ext>
          </c:extLst>
        </c:ser>
        <c:ser>
          <c:idx val="5"/>
          <c:order val="4"/>
          <c:tx>
            <c:v>Sem Angra I e II</c:v>
          </c:tx>
          <c:spPr>
            <a:ln w="412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sem Angra I e II'!$C$18:$AG$18</c:f>
              <c:numCache>
                <c:formatCode>#,##0</c:formatCode>
                <c:ptCount val="31"/>
                <c:pt idx="0">
                  <c:v>44203.701644500397</c:v>
                </c:pt>
                <c:pt idx="1">
                  <c:v>41570.524270325252</c:v>
                </c:pt>
                <c:pt idx="2">
                  <c:v>40066.422473466017</c:v>
                </c:pt>
                <c:pt idx="3">
                  <c:v>36147.381526939738</c:v>
                </c:pt>
                <c:pt idx="4">
                  <c:v>34415.829362060504</c:v>
                </c:pt>
                <c:pt idx="5">
                  <c:v>33442.062306293708</c:v>
                </c:pt>
                <c:pt idx="6">
                  <c:v>32744.928020318173</c:v>
                </c:pt>
                <c:pt idx="7">
                  <c:v>32247.186922291639</c:v>
                </c:pt>
                <c:pt idx="8">
                  <c:v>32247.186922291639</c:v>
                </c:pt>
                <c:pt idx="9">
                  <c:v>31302.744276190788</c:v>
                </c:pt>
                <c:pt idx="10">
                  <c:v>30055.136581382947</c:v>
                </c:pt>
                <c:pt idx="11">
                  <c:v>30055.136581382947</c:v>
                </c:pt>
                <c:pt idx="12">
                  <c:v>28927.580169233057</c:v>
                </c:pt>
                <c:pt idx="13">
                  <c:v>28658.437307377466</c:v>
                </c:pt>
                <c:pt idx="14">
                  <c:v>27704.220416069664</c:v>
                </c:pt>
                <c:pt idx="15">
                  <c:v>26320.787086455744</c:v>
                </c:pt>
                <c:pt idx="16">
                  <c:v>25360.810147707463</c:v>
                </c:pt>
                <c:pt idx="17">
                  <c:v>24433.999933737385</c:v>
                </c:pt>
                <c:pt idx="18">
                  <c:v>21998.800522291542</c:v>
                </c:pt>
                <c:pt idx="19">
                  <c:v>18695.305339290404</c:v>
                </c:pt>
                <c:pt idx="20">
                  <c:v>15533.265953944547</c:v>
                </c:pt>
                <c:pt idx="21">
                  <c:v>9451.3019201084335</c:v>
                </c:pt>
                <c:pt idx="22">
                  <c:v>8967.6470132009727</c:v>
                </c:pt>
                <c:pt idx="23">
                  <c:v>8381.7048122296546</c:v>
                </c:pt>
                <c:pt idx="24">
                  <c:v>5794.7002795300941</c:v>
                </c:pt>
                <c:pt idx="25">
                  <c:v>5276.94960793468</c:v>
                </c:pt>
                <c:pt idx="26">
                  <c:v>4400.4004530132743</c:v>
                </c:pt>
                <c:pt idx="27">
                  <c:v>4260.3941386134256</c:v>
                </c:pt>
                <c:pt idx="28">
                  <c:v>4242.0920523912837</c:v>
                </c:pt>
                <c:pt idx="29">
                  <c:v>4141.105414199792</c:v>
                </c:pt>
                <c:pt idx="30">
                  <c:v>4053.4969507100373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65-4DB1-AB39-F751FDC92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65536"/>
        <c:axId val="99264000"/>
      </c:lineChart>
      <c:catAx>
        <c:axId val="9923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99262464"/>
        <c:crosses val="autoZero"/>
        <c:auto val="1"/>
        <c:lblAlgn val="ctr"/>
        <c:lblOffset val="100"/>
        <c:noMultiLvlLbl val="0"/>
      </c:catAx>
      <c:valAx>
        <c:axId val="99262464"/>
        <c:scaling>
          <c:orientation val="minMax"/>
          <c:max val="6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99236096"/>
        <c:crosses val="autoZero"/>
        <c:crossBetween val="between"/>
      </c:valAx>
      <c:valAx>
        <c:axId val="99264000"/>
        <c:scaling>
          <c:orientation val="minMax"/>
          <c:max val="600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99265536"/>
        <c:crosses val="max"/>
        <c:crossBetween val="between"/>
      </c:valAx>
      <c:catAx>
        <c:axId val="99265536"/>
        <c:scaling>
          <c:orientation val="minMax"/>
        </c:scaling>
        <c:delete val="1"/>
        <c:axPos val="b"/>
        <c:majorTickMark val="out"/>
        <c:minorTickMark val="none"/>
        <c:tickLblPos val="nextTo"/>
        <c:crossAx val="9926400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CDE!$A$23</c:f>
              <c:strCache>
                <c:ptCount val="1"/>
                <c:pt idx="0">
                  <c:v>AT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CDE!$J$2:$AN$2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CDE!$B$23:$AN$23</c:f>
              <c:numCache>
                <c:formatCode>_(* #,##0.00_);_(* \(#,##0.00\);_(* "-"??_);_(@_)</c:formatCode>
                <c:ptCount val="31"/>
                <c:pt idx="0">
                  <c:v>53.025767280829818</c:v>
                </c:pt>
                <c:pt idx="1">
                  <c:v>50.536272779254475</c:v>
                </c:pt>
                <c:pt idx="2">
                  <c:v>47.910250177706558</c:v>
                </c:pt>
                <c:pt idx="3">
                  <c:v>44.993944968679912</c:v>
                </c:pt>
                <c:pt idx="4">
                  <c:v>41.835359852978044</c:v>
                </c:pt>
                <c:pt idx="5">
                  <c:v>38.202488910348656</c:v>
                </c:pt>
                <c:pt idx="6">
                  <c:v>34.365634683454275</c:v>
                </c:pt>
                <c:pt idx="7">
                  <c:v>34.365634683454275</c:v>
                </c:pt>
                <c:pt idx="8">
                  <c:v>34.365634683454275</c:v>
                </c:pt>
                <c:pt idx="9">
                  <c:v>34.365634683454275</c:v>
                </c:pt>
                <c:pt idx="10">
                  <c:v>34.365634683454275</c:v>
                </c:pt>
                <c:pt idx="11">
                  <c:v>34.365634683454296</c:v>
                </c:pt>
                <c:pt idx="12">
                  <c:v>34.365634683454275</c:v>
                </c:pt>
                <c:pt idx="13">
                  <c:v>34.365634683454296</c:v>
                </c:pt>
                <c:pt idx="14">
                  <c:v>34.365634683454275</c:v>
                </c:pt>
                <c:pt idx="15">
                  <c:v>34.365634683454275</c:v>
                </c:pt>
                <c:pt idx="16">
                  <c:v>34.365634683454275</c:v>
                </c:pt>
                <c:pt idx="17">
                  <c:v>34.365634683454275</c:v>
                </c:pt>
                <c:pt idx="18">
                  <c:v>34.365634683454275</c:v>
                </c:pt>
                <c:pt idx="19">
                  <c:v>34.365634683454275</c:v>
                </c:pt>
                <c:pt idx="20">
                  <c:v>34.365634683454275</c:v>
                </c:pt>
                <c:pt idx="21">
                  <c:v>34.365634683454275</c:v>
                </c:pt>
                <c:pt idx="22">
                  <c:v>34.365634683454275</c:v>
                </c:pt>
                <c:pt idx="23">
                  <c:v>34.365634683454275</c:v>
                </c:pt>
                <c:pt idx="24">
                  <c:v>34.365634683454275</c:v>
                </c:pt>
                <c:pt idx="25">
                  <c:v>34.365634683454275</c:v>
                </c:pt>
                <c:pt idx="26">
                  <c:v>34.365634683454275</c:v>
                </c:pt>
                <c:pt idx="27">
                  <c:v>34.365634683454275</c:v>
                </c:pt>
                <c:pt idx="28">
                  <c:v>34.365634683454275</c:v>
                </c:pt>
                <c:pt idx="29">
                  <c:v>34.365634683454275</c:v>
                </c:pt>
                <c:pt idx="30">
                  <c:v>34.365634683454275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A4-44BC-B4EA-EAE0111C208A}"/>
            </c:ext>
          </c:extLst>
        </c:ser>
        <c:ser>
          <c:idx val="1"/>
          <c:order val="1"/>
          <c:tx>
            <c:strRef>
              <c:f>CDE!$A$24</c:f>
              <c:strCache>
                <c:ptCount val="1"/>
                <c:pt idx="0">
                  <c:v>MT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CDE!$J$2:$AN$2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CDE!$B$24:$AN$24</c:f>
              <c:numCache>
                <c:formatCode>_(* #,##0.00_);_(* \(#,##0.00\);_(* "-"??_);_(@_)</c:formatCode>
                <c:ptCount val="31"/>
                <c:pt idx="0">
                  <c:v>69.341387982623488</c:v>
                </c:pt>
                <c:pt idx="1">
                  <c:v>69.487375071474858</c:v>
                </c:pt>
                <c:pt idx="2">
                  <c:v>69.687636622118745</c:v>
                </c:pt>
                <c:pt idx="3">
                  <c:v>69.740614701453865</c:v>
                </c:pt>
                <c:pt idx="4">
                  <c:v>69.725599754963312</c:v>
                </c:pt>
                <c:pt idx="5">
                  <c:v>69.242011150006888</c:v>
                </c:pt>
                <c:pt idx="6">
                  <c:v>68.731269366908649</c:v>
                </c:pt>
                <c:pt idx="7">
                  <c:v>68.731269366908677</c:v>
                </c:pt>
                <c:pt idx="8">
                  <c:v>68.731269366908649</c:v>
                </c:pt>
                <c:pt idx="9">
                  <c:v>68.731269366908677</c:v>
                </c:pt>
                <c:pt idx="10">
                  <c:v>68.731269366908677</c:v>
                </c:pt>
                <c:pt idx="11">
                  <c:v>68.731269366908691</c:v>
                </c:pt>
                <c:pt idx="12">
                  <c:v>68.731269366908677</c:v>
                </c:pt>
                <c:pt idx="13">
                  <c:v>68.731269366908691</c:v>
                </c:pt>
                <c:pt idx="14">
                  <c:v>68.731269366908677</c:v>
                </c:pt>
                <c:pt idx="15">
                  <c:v>68.731269366908677</c:v>
                </c:pt>
                <c:pt idx="16">
                  <c:v>68.731269366908677</c:v>
                </c:pt>
                <c:pt idx="17">
                  <c:v>68.731269366908677</c:v>
                </c:pt>
                <c:pt idx="18">
                  <c:v>68.731269366908649</c:v>
                </c:pt>
                <c:pt idx="19">
                  <c:v>68.731269366908649</c:v>
                </c:pt>
                <c:pt idx="20">
                  <c:v>68.731269366908649</c:v>
                </c:pt>
                <c:pt idx="21">
                  <c:v>68.731269366908649</c:v>
                </c:pt>
                <c:pt idx="22">
                  <c:v>68.731269366908649</c:v>
                </c:pt>
                <c:pt idx="23">
                  <c:v>68.731269366908649</c:v>
                </c:pt>
                <c:pt idx="24">
                  <c:v>68.731269366908649</c:v>
                </c:pt>
                <c:pt idx="25">
                  <c:v>68.731269366908649</c:v>
                </c:pt>
                <c:pt idx="26">
                  <c:v>68.731269366908677</c:v>
                </c:pt>
                <c:pt idx="27">
                  <c:v>68.731269366908649</c:v>
                </c:pt>
                <c:pt idx="28">
                  <c:v>68.731269366908649</c:v>
                </c:pt>
                <c:pt idx="29">
                  <c:v>68.731269366908677</c:v>
                </c:pt>
                <c:pt idx="30">
                  <c:v>68.731269366908677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A4-44BC-B4EA-EAE0111C208A}"/>
            </c:ext>
          </c:extLst>
        </c:ser>
        <c:ser>
          <c:idx val="2"/>
          <c:order val="2"/>
          <c:tx>
            <c:strRef>
              <c:f>CDE!$A$25</c:f>
              <c:strCache>
                <c:ptCount val="1"/>
                <c:pt idx="0">
                  <c:v>BT</c:v>
                </c:pt>
              </c:strCache>
            </c:strRef>
          </c:tx>
          <c:spPr>
            <a:ln w="3175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CDE!$J$2:$AN$2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CDE!$B$25:$AN$25</c:f>
              <c:numCache>
                <c:formatCode>_(* #,##0.00_);_(* \(#,##0.00\);_(* "-"??_);_(@_)</c:formatCode>
                <c:ptCount val="31"/>
                <c:pt idx="0">
                  <c:v>85.657008684417292</c:v>
                </c:pt>
                <c:pt idx="1">
                  <c:v>88.438477363695242</c:v>
                </c:pt>
                <c:pt idx="2">
                  <c:v>91.465023066530861</c:v>
                </c:pt>
                <c:pt idx="3">
                  <c:v>94.487284434227888</c:v>
                </c:pt>
                <c:pt idx="4">
                  <c:v>97.61583965694868</c:v>
                </c:pt>
                <c:pt idx="5">
                  <c:v>100.28153338966533</c:v>
                </c:pt>
                <c:pt idx="6">
                  <c:v>103.09690405036289</c:v>
                </c:pt>
                <c:pt idx="7">
                  <c:v>103.09690405036289</c:v>
                </c:pt>
                <c:pt idx="8">
                  <c:v>103.09690405036289</c:v>
                </c:pt>
                <c:pt idx="9">
                  <c:v>103.09690405036289</c:v>
                </c:pt>
                <c:pt idx="10">
                  <c:v>103.09690405036289</c:v>
                </c:pt>
                <c:pt idx="11">
                  <c:v>103.09690405036289</c:v>
                </c:pt>
                <c:pt idx="12">
                  <c:v>103.09690405036289</c:v>
                </c:pt>
                <c:pt idx="13">
                  <c:v>103.09690405036289</c:v>
                </c:pt>
                <c:pt idx="14">
                  <c:v>103.09690405036289</c:v>
                </c:pt>
                <c:pt idx="15">
                  <c:v>103.09690405036289</c:v>
                </c:pt>
                <c:pt idx="16">
                  <c:v>103.09690405036289</c:v>
                </c:pt>
                <c:pt idx="17">
                  <c:v>103.09690405036289</c:v>
                </c:pt>
                <c:pt idx="18">
                  <c:v>103.09690405036289</c:v>
                </c:pt>
                <c:pt idx="19">
                  <c:v>103.09690405036289</c:v>
                </c:pt>
                <c:pt idx="20">
                  <c:v>103.09690405036289</c:v>
                </c:pt>
                <c:pt idx="21">
                  <c:v>103.09690405036289</c:v>
                </c:pt>
                <c:pt idx="22">
                  <c:v>103.09690405036289</c:v>
                </c:pt>
                <c:pt idx="23">
                  <c:v>103.09690405036289</c:v>
                </c:pt>
                <c:pt idx="24">
                  <c:v>103.09690405036289</c:v>
                </c:pt>
                <c:pt idx="25">
                  <c:v>103.09690405036289</c:v>
                </c:pt>
                <c:pt idx="26">
                  <c:v>103.09690405036289</c:v>
                </c:pt>
                <c:pt idx="27">
                  <c:v>103.09690405036289</c:v>
                </c:pt>
                <c:pt idx="28">
                  <c:v>103.09690405036289</c:v>
                </c:pt>
                <c:pt idx="29">
                  <c:v>103.09690405036289</c:v>
                </c:pt>
                <c:pt idx="30">
                  <c:v>103.09690405036289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A4-44BC-B4EA-EAE0111C2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90400"/>
        <c:axId val="49191936"/>
      </c:lineChart>
      <c:catAx>
        <c:axId val="491904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191936"/>
        <c:crosses val="autoZero"/>
        <c:auto val="1"/>
        <c:lblAlgn val="ctr"/>
        <c:lblOffset val="100"/>
        <c:noMultiLvlLbl val="0"/>
      </c:catAx>
      <c:valAx>
        <c:axId val="4919193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1904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CDE!$A$23</c:f>
              <c:strCache>
                <c:ptCount val="1"/>
                <c:pt idx="0">
                  <c:v>AT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CDE!$J$2:$AN$2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CDE!$B$23:$AN$23</c:f>
              <c:numCache>
                <c:formatCode>_(* #,##0.00_);_(* \(#,##0.00\);_(* "-"??_);_(@_)</c:formatCode>
                <c:ptCount val="31"/>
                <c:pt idx="0">
                  <c:v>53.025767280829818</c:v>
                </c:pt>
                <c:pt idx="1">
                  <c:v>50.536272779254475</c:v>
                </c:pt>
                <c:pt idx="2">
                  <c:v>47.910250177706558</c:v>
                </c:pt>
                <c:pt idx="3">
                  <c:v>44.993944968679912</c:v>
                </c:pt>
                <c:pt idx="4">
                  <c:v>41.835359852978044</c:v>
                </c:pt>
                <c:pt idx="5">
                  <c:v>38.202488910348656</c:v>
                </c:pt>
                <c:pt idx="6">
                  <c:v>34.365634683454275</c:v>
                </c:pt>
                <c:pt idx="7">
                  <c:v>34.365634683454275</c:v>
                </c:pt>
                <c:pt idx="8">
                  <c:v>34.365634683454275</c:v>
                </c:pt>
                <c:pt idx="9">
                  <c:v>34.365634683454275</c:v>
                </c:pt>
                <c:pt idx="10">
                  <c:v>34.365634683454275</c:v>
                </c:pt>
                <c:pt idx="11">
                  <c:v>34.365634683454296</c:v>
                </c:pt>
                <c:pt idx="12">
                  <c:v>34.365634683454275</c:v>
                </c:pt>
                <c:pt idx="13">
                  <c:v>34.365634683454296</c:v>
                </c:pt>
                <c:pt idx="14">
                  <c:v>34.365634683454275</c:v>
                </c:pt>
                <c:pt idx="15">
                  <c:v>34.365634683454275</c:v>
                </c:pt>
                <c:pt idx="16">
                  <c:v>34.365634683454275</c:v>
                </c:pt>
                <c:pt idx="17">
                  <c:v>34.365634683454275</c:v>
                </c:pt>
                <c:pt idx="18">
                  <c:v>34.365634683454275</c:v>
                </c:pt>
                <c:pt idx="19">
                  <c:v>34.365634683454275</c:v>
                </c:pt>
                <c:pt idx="20">
                  <c:v>34.365634683454275</c:v>
                </c:pt>
                <c:pt idx="21">
                  <c:v>34.365634683454275</c:v>
                </c:pt>
                <c:pt idx="22">
                  <c:v>34.365634683454275</c:v>
                </c:pt>
                <c:pt idx="23">
                  <c:v>34.365634683454275</c:v>
                </c:pt>
                <c:pt idx="24">
                  <c:v>34.365634683454275</c:v>
                </c:pt>
                <c:pt idx="25">
                  <c:v>34.365634683454275</c:v>
                </c:pt>
                <c:pt idx="26">
                  <c:v>34.365634683454275</c:v>
                </c:pt>
                <c:pt idx="27">
                  <c:v>34.365634683454275</c:v>
                </c:pt>
                <c:pt idx="28">
                  <c:v>34.365634683454275</c:v>
                </c:pt>
                <c:pt idx="29">
                  <c:v>34.365634683454275</c:v>
                </c:pt>
                <c:pt idx="30">
                  <c:v>34.365634683454275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55-4321-89C8-CEC7F3B4E383}"/>
            </c:ext>
          </c:extLst>
        </c:ser>
        <c:ser>
          <c:idx val="1"/>
          <c:order val="1"/>
          <c:tx>
            <c:strRef>
              <c:f>CDE!$A$24</c:f>
              <c:strCache>
                <c:ptCount val="1"/>
                <c:pt idx="0">
                  <c:v>MT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CDE!$J$2:$AN$2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CDE!$B$24:$AN$24</c:f>
              <c:numCache>
                <c:formatCode>_(* #,##0.00_);_(* \(#,##0.00\);_(* "-"??_);_(@_)</c:formatCode>
                <c:ptCount val="31"/>
                <c:pt idx="0">
                  <c:v>69.341387982623488</c:v>
                </c:pt>
                <c:pt idx="1">
                  <c:v>69.487375071474858</c:v>
                </c:pt>
                <c:pt idx="2">
                  <c:v>69.687636622118745</c:v>
                </c:pt>
                <c:pt idx="3">
                  <c:v>69.740614701453865</c:v>
                </c:pt>
                <c:pt idx="4">
                  <c:v>69.725599754963312</c:v>
                </c:pt>
                <c:pt idx="5">
                  <c:v>69.242011150006888</c:v>
                </c:pt>
                <c:pt idx="6">
                  <c:v>68.731269366908649</c:v>
                </c:pt>
                <c:pt idx="7">
                  <c:v>68.731269366908677</c:v>
                </c:pt>
                <c:pt idx="8">
                  <c:v>68.731269366908649</c:v>
                </c:pt>
                <c:pt idx="9">
                  <c:v>68.731269366908677</c:v>
                </c:pt>
                <c:pt idx="10">
                  <c:v>68.731269366908677</c:v>
                </c:pt>
                <c:pt idx="11">
                  <c:v>68.731269366908691</c:v>
                </c:pt>
                <c:pt idx="12">
                  <c:v>68.731269366908677</c:v>
                </c:pt>
                <c:pt idx="13">
                  <c:v>68.731269366908691</c:v>
                </c:pt>
                <c:pt idx="14">
                  <c:v>68.731269366908677</c:v>
                </c:pt>
                <c:pt idx="15">
                  <c:v>68.731269366908677</c:v>
                </c:pt>
                <c:pt idx="16">
                  <c:v>68.731269366908677</c:v>
                </c:pt>
                <c:pt idx="17">
                  <c:v>68.731269366908677</c:v>
                </c:pt>
                <c:pt idx="18">
                  <c:v>68.731269366908649</c:v>
                </c:pt>
                <c:pt idx="19">
                  <c:v>68.731269366908649</c:v>
                </c:pt>
                <c:pt idx="20">
                  <c:v>68.731269366908649</c:v>
                </c:pt>
                <c:pt idx="21">
                  <c:v>68.731269366908649</c:v>
                </c:pt>
                <c:pt idx="22">
                  <c:v>68.731269366908649</c:v>
                </c:pt>
                <c:pt idx="23">
                  <c:v>68.731269366908649</c:v>
                </c:pt>
                <c:pt idx="24">
                  <c:v>68.731269366908649</c:v>
                </c:pt>
                <c:pt idx="25">
                  <c:v>68.731269366908649</c:v>
                </c:pt>
                <c:pt idx="26">
                  <c:v>68.731269366908677</c:v>
                </c:pt>
                <c:pt idx="27">
                  <c:v>68.731269366908649</c:v>
                </c:pt>
                <c:pt idx="28">
                  <c:v>68.731269366908649</c:v>
                </c:pt>
                <c:pt idx="29">
                  <c:v>68.731269366908677</c:v>
                </c:pt>
                <c:pt idx="30">
                  <c:v>68.731269366908677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55-4321-89C8-CEC7F3B4E383}"/>
            </c:ext>
          </c:extLst>
        </c:ser>
        <c:ser>
          <c:idx val="2"/>
          <c:order val="2"/>
          <c:tx>
            <c:strRef>
              <c:f>CDE!$A$25</c:f>
              <c:strCache>
                <c:ptCount val="1"/>
                <c:pt idx="0">
                  <c:v>BT</c:v>
                </c:pt>
              </c:strCache>
            </c:strRef>
          </c:tx>
          <c:spPr>
            <a:ln w="3175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CDE!$J$2:$AN$2</c:f>
              <c:numCache>
                <c:formatCode>0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CDE!$B$25:$AN$25</c:f>
              <c:numCache>
                <c:formatCode>_(* #,##0.00_);_(* \(#,##0.00\);_(* "-"??_);_(@_)</c:formatCode>
                <c:ptCount val="31"/>
                <c:pt idx="0">
                  <c:v>85.657008684417292</c:v>
                </c:pt>
                <c:pt idx="1">
                  <c:v>88.438477363695242</c:v>
                </c:pt>
                <c:pt idx="2">
                  <c:v>91.465023066530861</c:v>
                </c:pt>
                <c:pt idx="3">
                  <c:v>94.487284434227888</c:v>
                </c:pt>
                <c:pt idx="4">
                  <c:v>97.61583965694868</c:v>
                </c:pt>
                <c:pt idx="5">
                  <c:v>100.28153338966533</c:v>
                </c:pt>
                <c:pt idx="6">
                  <c:v>103.09690405036289</c:v>
                </c:pt>
                <c:pt idx="7">
                  <c:v>103.09690405036289</c:v>
                </c:pt>
                <c:pt idx="8">
                  <c:v>103.09690405036289</c:v>
                </c:pt>
                <c:pt idx="9">
                  <c:v>103.09690405036289</c:v>
                </c:pt>
                <c:pt idx="10">
                  <c:v>103.09690405036289</c:v>
                </c:pt>
                <c:pt idx="11">
                  <c:v>103.09690405036289</c:v>
                </c:pt>
                <c:pt idx="12">
                  <c:v>103.09690405036289</c:v>
                </c:pt>
                <c:pt idx="13">
                  <c:v>103.09690405036289</c:v>
                </c:pt>
                <c:pt idx="14">
                  <c:v>103.09690405036289</c:v>
                </c:pt>
                <c:pt idx="15">
                  <c:v>103.09690405036289</c:v>
                </c:pt>
                <c:pt idx="16">
                  <c:v>103.09690405036289</c:v>
                </c:pt>
                <c:pt idx="17">
                  <c:v>103.09690405036289</c:v>
                </c:pt>
                <c:pt idx="18">
                  <c:v>103.09690405036289</c:v>
                </c:pt>
                <c:pt idx="19">
                  <c:v>103.09690405036289</c:v>
                </c:pt>
                <c:pt idx="20">
                  <c:v>103.09690405036289</c:v>
                </c:pt>
                <c:pt idx="21">
                  <c:v>103.09690405036289</c:v>
                </c:pt>
                <c:pt idx="22">
                  <c:v>103.09690405036289</c:v>
                </c:pt>
                <c:pt idx="23">
                  <c:v>103.09690405036289</c:v>
                </c:pt>
                <c:pt idx="24">
                  <c:v>103.09690405036289</c:v>
                </c:pt>
                <c:pt idx="25">
                  <c:v>103.09690405036289</c:v>
                </c:pt>
                <c:pt idx="26">
                  <c:v>103.09690405036289</c:v>
                </c:pt>
                <c:pt idx="27">
                  <c:v>103.09690405036289</c:v>
                </c:pt>
                <c:pt idx="28">
                  <c:v>103.09690405036289</c:v>
                </c:pt>
                <c:pt idx="29">
                  <c:v>103.09690405036289</c:v>
                </c:pt>
                <c:pt idx="30">
                  <c:v>103.09690405036289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55-4321-89C8-CEC7F3B4E383}"/>
            </c:ext>
          </c:extLst>
        </c:ser>
        <c:ser>
          <c:idx val="3"/>
          <c:order val="3"/>
          <c:tx>
            <c:strRef>
              <c:f>CDE!$A$47</c:f>
              <c:strCache>
                <c:ptCount val="1"/>
                <c:pt idx="0">
                  <c:v>AT</c:v>
                </c:pt>
              </c:strCache>
            </c:strRef>
          </c:tx>
          <c:spPr>
            <a:ln w="31750">
              <a:solidFill>
                <a:srgbClr val="0070C0"/>
              </a:solidFill>
              <a:prstDash val="dash"/>
            </a:ln>
          </c:spPr>
          <c:marker>
            <c:symbol val="none"/>
          </c:marker>
          <c:val>
            <c:numRef>
              <c:f>CDE!$J$47:$AN$47</c:f>
              <c:numCache>
                <c:formatCode>_(* #,##0.00_);_(* \(#,##0.00\);_(* "-"??_);_(@_)</c:formatCode>
                <c:ptCount val="31"/>
                <c:pt idx="0">
                  <c:v>53.025767280829818</c:v>
                </c:pt>
                <c:pt idx="1">
                  <c:v>57.151235300001012</c:v>
                </c:pt>
                <c:pt idx="2">
                  <c:v>61.130416680685428</c:v>
                </c:pt>
                <c:pt idx="3">
                  <c:v>64.815684396547979</c:v>
                </c:pt>
                <c:pt idx="4">
                  <c:v>68.279949436705479</c:v>
                </c:pt>
                <c:pt idx="5">
                  <c:v>71.223209057089178</c:v>
                </c:pt>
                <c:pt idx="6">
                  <c:v>74.00829046349655</c:v>
                </c:pt>
                <c:pt idx="7">
                  <c:v>74.008290463496579</c:v>
                </c:pt>
                <c:pt idx="8">
                  <c:v>74.00829046349655</c:v>
                </c:pt>
                <c:pt idx="9">
                  <c:v>74.008290463496579</c:v>
                </c:pt>
                <c:pt idx="10">
                  <c:v>74.00829046349655</c:v>
                </c:pt>
                <c:pt idx="11">
                  <c:v>74.008290463496579</c:v>
                </c:pt>
                <c:pt idx="12">
                  <c:v>74.00829046349655</c:v>
                </c:pt>
                <c:pt idx="13">
                  <c:v>74.008290463496579</c:v>
                </c:pt>
                <c:pt idx="14">
                  <c:v>74.008290463496579</c:v>
                </c:pt>
                <c:pt idx="15">
                  <c:v>74.00829046349655</c:v>
                </c:pt>
                <c:pt idx="16">
                  <c:v>74.00829046349655</c:v>
                </c:pt>
                <c:pt idx="17">
                  <c:v>74.008290463496579</c:v>
                </c:pt>
                <c:pt idx="18">
                  <c:v>74.00829046349655</c:v>
                </c:pt>
                <c:pt idx="19">
                  <c:v>74.00829046349655</c:v>
                </c:pt>
                <c:pt idx="20">
                  <c:v>74.00829046349655</c:v>
                </c:pt>
                <c:pt idx="21">
                  <c:v>74.00829046349655</c:v>
                </c:pt>
                <c:pt idx="22">
                  <c:v>74.008290463496508</c:v>
                </c:pt>
                <c:pt idx="23">
                  <c:v>74.008290463496508</c:v>
                </c:pt>
                <c:pt idx="24">
                  <c:v>74.00829046349655</c:v>
                </c:pt>
                <c:pt idx="25">
                  <c:v>74.00829046349655</c:v>
                </c:pt>
                <c:pt idx="26">
                  <c:v>74.00829046349655</c:v>
                </c:pt>
                <c:pt idx="27">
                  <c:v>74.00829046349655</c:v>
                </c:pt>
                <c:pt idx="28">
                  <c:v>74.00829046349655</c:v>
                </c:pt>
                <c:pt idx="29">
                  <c:v>74.00829046349655</c:v>
                </c:pt>
                <c:pt idx="30">
                  <c:v>74.008290463496579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55-4321-89C8-CEC7F3B4E383}"/>
            </c:ext>
          </c:extLst>
        </c:ser>
        <c:ser>
          <c:idx val="4"/>
          <c:order val="4"/>
          <c:tx>
            <c:strRef>
              <c:f>CDE!$A$48</c:f>
              <c:strCache>
                <c:ptCount val="1"/>
                <c:pt idx="0">
                  <c:v>MT</c:v>
                </c:pt>
              </c:strCache>
            </c:strRef>
          </c:tx>
          <c:spPr>
            <a:ln w="31750">
              <a:solidFill>
                <a:srgbClr val="C00000"/>
              </a:solidFill>
              <a:prstDash val="dash"/>
            </a:ln>
          </c:spPr>
          <c:marker>
            <c:symbol val="none"/>
          </c:marker>
          <c:val>
            <c:numRef>
              <c:f>CDE!$J$48:$AN$48</c:f>
              <c:numCache>
                <c:formatCode>_(* #,##0.00_);_(* \(#,##0.00\);_(* "-"??_);_(@_)</c:formatCode>
                <c:ptCount val="31"/>
                <c:pt idx="0">
                  <c:v>69.341387982623488</c:v>
                </c:pt>
                <c:pt idx="1">
                  <c:v>70.442220253489609</c:v>
                </c:pt>
                <c:pt idx="2">
                  <c:v>71.535593988036197</c:v>
                </c:pt>
                <c:pt idx="3">
                  <c:v>72.441059031436026</c:v>
                </c:pt>
                <c:pt idx="4">
                  <c:v>73.24576394119326</c:v>
                </c:pt>
                <c:pt idx="5">
                  <c:v>73.637555126820928</c:v>
                </c:pt>
                <c:pt idx="6">
                  <c:v>74.00829046349655</c:v>
                </c:pt>
                <c:pt idx="7">
                  <c:v>74.008290463496579</c:v>
                </c:pt>
                <c:pt idx="8">
                  <c:v>74.00829046349655</c:v>
                </c:pt>
                <c:pt idx="9">
                  <c:v>74.008290463496579</c:v>
                </c:pt>
                <c:pt idx="10">
                  <c:v>74.00829046349655</c:v>
                </c:pt>
                <c:pt idx="11">
                  <c:v>74.008290463496579</c:v>
                </c:pt>
                <c:pt idx="12">
                  <c:v>74.00829046349655</c:v>
                </c:pt>
                <c:pt idx="13">
                  <c:v>74.008290463496579</c:v>
                </c:pt>
                <c:pt idx="14">
                  <c:v>74.008290463496579</c:v>
                </c:pt>
                <c:pt idx="15">
                  <c:v>74.00829046349655</c:v>
                </c:pt>
                <c:pt idx="16">
                  <c:v>74.00829046349655</c:v>
                </c:pt>
                <c:pt idx="17">
                  <c:v>74.008290463496579</c:v>
                </c:pt>
                <c:pt idx="18">
                  <c:v>74.00829046349655</c:v>
                </c:pt>
                <c:pt idx="19">
                  <c:v>74.00829046349655</c:v>
                </c:pt>
                <c:pt idx="20">
                  <c:v>74.00829046349655</c:v>
                </c:pt>
                <c:pt idx="21">
                  <c:v>74.00829046349655</c:v>
                </c:pt>
                <c:pt idx="22">
                  <c:v>74.008290463496508</c:v>
                </c:pt>
                <c:pt idx="23">
                  <c:v>74.008290463496508</c:v>
                </c:pt>
                <c:pt idx="24">
                  <c:v>74.00829046349655</c:v>
                </c:pt>
                <c:pt idx="25">
                  <c:v>74.00829046349655</c:v>
                </c:pt>
                <c:pt idx="26">
                  <c:v>74.00829046349655</c:v>
                </c:pt>
                <c:pt idx="27">
                  <c:v>74.00829046349655</c:v>
                </c:pt>
                <c:pt idx="28">
                  <c:v>74.00829046349655</c:v>
                </c:pt>
                <c:pt idx="29">
                  <c:v>74.00829046349655</c:v>
                </c:pt>
                <c:pt idx="30">
                  <c:v>74.008290463496579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55-4321-89C8-CEC7F3B4E383}"/>
            </c:ext>
          </c:extLst>
        </c:ser>
        <c:ser>
          <c:idx val="5"/>
          <c:order val="5"/>
          <c:tx>
            <c:strRef>
              <c:f>CDE!$A$49</c:f>
              <c:strCache>
                <c:ptCount val="1"/>
                <c:pt idx="0">
                  <c:v>BT</c:v>
                </c:pt>
              </c:strCache>
            </c:strRef>
          </c:tx>
          <c:spPr>
            <a:ln w="31750">
              <a:solidFill>
                <a:schemeClr val="accent4">
                  <a:lumMod val="50000"/>
                </a:schemeClr>
              </a:solidFill>
              <a:prstDash val="dash"/>
            </a:ln>
          </c:spPr>
          <c:marker>
            <c:symbol val="none"/>
          </c:marker>
          <c:val>
            <c:numRef>
              <c:f>CDE!$J$49:$AN$49</c:f>
              <c:numCache>
                <c:formatCode>_(* #,##0.00_);_(* \(#,##0.00\);_(* "-"??_);_(@_)</c:formatCode>
                <c:ptCount val="31"/>
                <c:pt idx="0">
                  <c:v>85.657008684417292</c:v>
                </c:pt>
                <c:pt idx="1">
                  <c:v>83.733205206978226</c:v>
                </c:pt>
                <c:pt idx="2">
                  <c:v>81.940771295386853</c:v>
                </c:pt>
                <c:pt idx="3">
                  <c:v>80.066433666323974</c:v>
                </c:pt>
                <c:pt idx="4">
                  <c:v>78.211578445680814</c:v>
                </c:pt>
                <c:pt idx="5">
                  <c:v>76.051901196552706</c:v>
                </c:pt>
                <c:pt idx="6">
                  <c:v>74.00829046349655</c:v>
                </c:pt>
                <c:pt idx="7">
                  <c:v>74.008290463496579</c:v>
                </c:pt>
                <c:pt idx="8">
                  <c:v>74.00829046349655</c:v>
                </c:pt>
                <c:pt idx="9">
                  <c:v>74.008290463496579</c:v>
                </c:pt>
                <c:pt idx="10">
                  <c:v>74.00829046349655</c:v>
                </c:pt>
                <c:pt idx="11">
                  <c:v>74.008290463496579</c:v>
                </c:pt>
                <c:pt idx="12">
                  <c:v>74.00829046349655</c:v>
                </c:pt>
                <c:pt idx="13">
                  <c:v>74.008290463496579</c:v>
                </c:pt>
                <c:pt idx="14">
                  <c:v>74.008290463496579</c:v>
                </c:pt>
                <c:pt idx="15">
                  <c:v>74.00829046349655</c:v>
                </c:pt>
                <c:pt idx="16">
                  <c:v>74.00829046349655</c:v>
                </c:pt>
                <c:pt idx="17">
                  <c:v>74.008290463496579</c:v>
                </c:pt>
                <c:pt idx="18">
                  <c:v>74.00829046349655</c:v>
                </c:pt>
                <c:pt idx="19">
                  <c:v>74.00829046349655</c:v>
                </c:pt>
                <c:pt idx="20">
                  <c:v>74.00829046349655</c:v>
                </c:pt>
                <c:pt idx="21">
                  <c:v>74.00829046349655</c:v>
                </c:pt>
                <c:pt idx="22">
                  <c:v>74.008290463496508</c:v>
                </c:pt>
                <c:pt idx="23">
                  <c:v>74.008290463496508</c:v>
                </c:pt>
                <c:pt idx="24">
                  <c:v>74.00829046349655</c:v>
                </c:pt>
                <c:pt idx="25">
                  <c:v>74.00829046349655</c:v>
                </c:pt>
                <c:pt idx="26">
                  <c:v>74.00829046349655</c:v>
                </c:pt>
                <c:pt idx="27">
                  <c:v>74.00829046349655</c:v>
                </c:pt>
                <c:pt idx="28">
                  <c:v>74.00829046349655</c:v>
                </c:pt>
                <c:pt idx="29">
                  <c:v>74.00829046349655</c:v>
                </c:pt>
                <c:pt idx="30">
                  <c:v>74.008290463496579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55-4321-89C8-CEC7F3B4E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86528"/>
        <c:axId val="49296512"/>
      </c:lineChart>
      <c:catAx>
        <c:axId val="492865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296512"/>
        <c:crosses val="autoZero"/>
        <c:auto val="1"/>
        <c:lblAlgn val="ctr"/>
        <c:lblOffset val="100"/>
        <c:noMultiLvlLbl val="0"/>
      </c:catAx>
      <c:valAx>
        <c:axId val="4929651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286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Pmix + Realinhamento CDE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'Impacto ACR PV aberto TOTAL'!$B$346</c:f>
              <c:strCache>
                <c:ptCount val="1"/>
                <c:pt idx="0">
                  <c:v>Base</c:v>
                </c:pt>
              </c:strCache>
            </c:strRef>
          </c:tx>
          <c:spPr>
            <a:ln w="31750">
              <a:prstDash val="dash"/>
            </a:ln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TOTAL'!$C$346:$AG$346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242.64278154122238</c:v>
                </c:pt>
                <c:pt idx="2">
                  <c:v>242.09373798854975</c:v>
                </c:pt>
                <c:pt idx="3">
                  <c:v>238.42484237844712</c:v>
                </c:pt>
                <c:pt idx="4">
                  <c:v>233.71726403938712</c:v>
                </c:pt>
                <c:pt idx="5">
                  <c:v>232.81155807756119</c:v>
                </c:pt>
                <c:pt idx="6">
                  <c:v>233.41253544034024</c:v>
                </c:pt>
                <c:pt idx="7">
                  <c:v>235.74262599116324</c:v>
                </c:pt>
                <c:pt idx="8">
                  <c:v>235.46116105420327</c:v>
                </c:pt>
                <c:pt idx="9">
                  <c:v>233.08823927300199</c:v>
                </c:pt>
                <c:pt idx="10">
                  <c:v>233.1384534862986</c:v>
                </c:pt>
                <c:pt idx="11">
                  <c:v>232.90556851890901</c:v>
                </c:pt>
                <c:pt idx="12">
                  <c:v>231.464365674753</c:v>
                </c:pt>
                <c:pt idx="13">
                  <c:v>231.22435962978571</c:v>
                </c:pt>
                <c:pt idx="14">
                  <c:v>230.71694172871142</c:v>
                </c:pt>
                <c:pt idx="15">
                  <c:v>228.1400325200901</c:v>
                </c:pt>
                <c:pt idx="16">
                  <c:v>226.41308433186222</c:v>
                </c:pt>
                <c:pt idx="17">
                  <c:v>225.44322464306177</c:v>
                </c:pt>
                <c:pt idx="18">
                  <c:v>224.97954425579005</c:v>
                </c:pt>
                <c:pt idx="19">
                  <c:v>228.73130981020083</c:v>
                </c:pt>
                <c:pt idx="20">
                  <c:v>228.42154686752224</c:v>
                </c:pt>
                <c:pt idx="21">
                  <c:v>230.16808851687384</c:v>
                </c:pt>
                <c:pt idx="22">
                  <c:v>229.88962658306247</c:v>
                </c:pt>
                <c:pt idx="23">
                  <c:v>230.01883570656193</c:v>
                </c:pt>
                <c:pt idx="24">
                  <c:v>227.8761854713029</c:v>
                </c:pt>
                <c:pt idx="25">
                  <c:v>227.9421780928115</c:v>
                </c:pt>
                <c:pt idx="26">
                  <c:v>227.28444480219088</c:v>
                </c:pt>
                <c:pt idx="27">
                  <c:v>227.09728367573138</c:v>
                </c:pt>
                <c:pt idx="28">
                  <c:v>226.96198081905874</c:v>
                </c:pt>
                <c:pt idx="29">
                  <c:v>226.73616685668759</c:v>
                </c:pt>
                <c:pt idx="30">
                  <c:v>226.58799798936127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8-4B7F-BF83-33C2627A0777}"/>
            </c:ext>
          </c:extLst>
        </c:ser>
        <c:ser>
          <c:idx val="1"/>
          <c:order val="1"/>
          <c:tx>
            <c:strRef>
              <c:f>'Impacto ACR PV aberto TOTAL'!$B$347</c:f>
              <c:strCache>
                <c:ptCount val="1"/>
                <c:pt idx="0">
                  <c:v>AT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TOTAL'!$C$522:$AG$522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246.76824956039368</c:v>
                </c:pt>
                <c:pt idx="2">
                  <c:v>250.19838738840545</c:v>
                </c:pt>
                <c:pt idx="3">
                  <c:v>250.21475949416526</c:v>
                </c:pt>
                <c:pt idx="4">
                  <c:v>248.97144619526287</c:v>
                </c:pt>
                <c:pt idx="5">
                  <c:v>251.00899985382065</c:v>
                </c:pt>
                <c:pt idx="6">
                  <c:v>254.39505862300706</c:v>
                </c:pt>
                <c:pt idx="7">
                  <c:v>256.72514917383012</c:v>
                </c:pt>
                <c:pt idx="8">
                  <c:v>256.44368423687007</c:v>
                </c:pt>
                <c:pt idx="9">
                  <c:v>254.07076245566878</c:v>
                </c:pt>
                <c:pt idx="10">
                  <c:v>254.12097666896543</c:v>
                </c:pt>
                <c:pt idx="11">
                  <c:v>253.88809170157583</c:v>
                </c:pt>
                <c:pt idx="12">
                  <c:v>252.44688885741991</c:v>
                </c:pt>
                <c:pt idx="13">
                  <c:v>252.20688281245256</c:v>
                </c:pt>
                <c:pt idx="14">
                  <c:v>251.69946491137821</c:v>
                </c:pt>
                <c:pt idx="15">
                  <c:v>249.12255570275687</c:v>
                </c:pt>
                <c:pt idx="16">
                  <c:v>247.39560751452913</c:v>
                </c:pt>
                <c:pt idx="17">
                  <c:v>246.42574782572865</c:v>
                </c:pt>
                <c:pt idx="18">
                  <c:v>245.96206743845684</c:v>
                </c:pt>
                <c:pt idx="19">
                  <c:v>249.71383299286754</c:v>
                </c:pt>
                <c:pt idx="20">
                  <c:v>249.40407005018898</c:v>
                </c:pt>
                <c:pt idx="21">
                  <c:v>251.15061169954058</c:v>
                </c:pt>
                <c:pt idx="22">
                  <c:v>250.87214976572929</c:v>
                </c:pt>
                <c:pt idx="23">
                  <c:v>251.00135888922878</c:v>
                </c:pt>
                <c:pt idx="24">
                  <c:v>248.85870865396979</c:v>
                </c:pt>
                <c:pt idx="25">
                  <c:v>248.9247012754783</c:v>
                </c:pt>
                <c:pt idx="26">
                  <c:v>248.26696798485762</c:v>
                </c:pt>
                <c:pt idx="27">
                  <c:v>248.07980685839814</c:v>
                </c:pt>
                <c:pt idx="28">
                  <c:v>247.94450400172551</c:v>
                </c:pt>
                <c:pt idx="29">
                  <c:v>247.71869003935433</c:v>
                </c:pt>
                <c:pt idx="30">
                  <c:v>247.57052117202807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8-4B7F-BF83-33C2627A0777}"/>
            </c:ext>
          </c:extLst>
        </c:ser>
        <c:ser>
          <c:idx val="2"/>
          <c:order val="2"/>
          <c:tx>
            <c:strRef>
              <c:f>'Impacto ACR PV aberto TOTAL'!$B$348</c:f>
              <c:strCache>
                <c:ptCount val="1"/>
                <c:pt idx="0">
                  <c:v>MT</c:v>
                </c:pt>
              </c:strCache>
            </c:strRef>
          </c:tx>
          <c:spPr>
            <a:ln w="31750"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TOTAL'!$C$523:$AG$523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243.74361381208846</c:v>
                </c:pt>
                <c:pt idx="2">
                  <c:v>244.28794399396236</c:v>
                </c:pt>
                <c:pt idx="3">
                  <c:v>241.52451342725956</c:v>
                </c:pt>
                <c:pt idx="4">
                  <c:v>237.62163999795681</c:v>
                </c:pt>
                <c:pt idx="5">
                  <c:v>237.10772522175864</c:v>
                </c:pt>
                <c:pt idx="6">
                  <c:v>238.07943792121333</c:v>
                </c:pt>
                <c:pt idx="7">
                  <c:v>240.40952847203638</c:v>
                </c:pt>
                <c:pt idx="8">
                  <c:v>240.12806353507631</c:v>
                </c:pt>
                <c:pt idx="9">
                  <c:v>237.75514175387502</c:v>
                </c:pt>
                <c:pt idx="10">
                  <c:v>237.80535596717161</c:v>
                </c:pt>
                <c:pt idx="11">
                  <c:v>237.57247099978204</c:v>
                </c:pt>
                <c:pt idx="12">
                  <c:v>236.13126815562609</c:v>
                </c:pt>
                <c:pt idx="13">
                  <c:v>235.8912621106588</c:v>
                </c:pt>
                <c:pt idx="14">
                  <c:v>235.38384420958451</c:v>
                </c:pt>
                <c:pt idx="15">
                  <c:v>232.80693500096316</c:v>
                </c:pt>
                <c:pt idx="16">
                  <c:v>231.07998681273537</c:v>
                </c:pt>
                <c:pt idx="17">
                  <c:v>230.11012712393486</c:v>
                </c:pt>
                <c:pt idx="18">
                  <c:v>229.64644673666311</c:v>
                </c:pt>
                <c:pt idx="19">
                  <c:v>233.39821229107383</c:v>
                </c:pt>
                <c:pt idx="20">
                  <c:v>233.0884493483953</c:v>
                </c:pt>
                <c:pt idx="21">
                  <c:v>234.83499099774684</c:v>
                </c:pt>
                <c:pt idx="22">
                  <c:v>234.55652906393553</c:v>
                </c:pt>
                <c:pt idx="23">
                  <c:v>234.68573818743505</c:v>
                </c:pt>
                <c:pt idx="24">
                  <c:v>232.54308795217597</c:v>
                </c:pt>
                <c:pt idx="25">
                  <c:v>232.60908057368454</c:v>
                </c:pt>
                <c:pt idx="26">
                  <c:v>231.95134728306397</c:v>
                </c:pt>
                <c:pt idx="27">
                  <c:v>231.76418615660441</c:v>
                </c:pt>
                <c:pt idx="28">
                  <c:v>231.62888329993174</c:v>
                </c:pt>
                <c:pt idx="29">
                  <c:v>231.40306933756059</c:v>
                </c:pt>
                <c:pt idx="30">
                  <c:v>231.25490047023436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98-4B7F-BF83-33C2627A0777}"/>
            </c:ext>
          </c:extLst>
        </c:ser>
        <c:ser>
          <c:idx val="3"/>
          <c:order val="3"/>
          <c:tx>
            <c:strRef>
              <c:f>'Impacto ACR PV aberto TOTAL'!$B$349</c:f>
              <c:strCache>
                <c:ptCount val="1"/>
                <c:pt idx="0">
                  <c:v>BT</c:v>
                </c:pt>
              </c:strCache>
            </c:strRef>
          </c:tx>
          <c:spPr>
            <a:ln w="31750">
              <a:solidFill>
                <a:srgbClr val="00B05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CARGA_CONSUMO!$C$1:$AG$1</c:f>
              <c:numCache>
                <c:formatCode>General</c:formatCode>
                <c:ptCount val="3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  <c:pt idx="17">
                  <c:v>2041</c:v>
                </c:pt>
                <c:pt idx="18">
                  <c:v>2042</c:v>
                </c:pt>
                <c:pt idx="19">
                  <c:v>2043</c:v>
                </c:pt>
                <c:pt idx="20">
                  <c:v>2044</c:v>
                </c:pt>
                <c:pt idx="21">
                  <c:v>2045</c:v>
                </c:pt>
                <c:pt idx="22">
                  <c:v>2046</c:v>
                </c:pt>
                <c:pt idx="23">
                  <c:v>2047</c:v>
                </c:pt>
                <c:pt idx="24">
                  <c:v>2048</c:v>
                </c:pt>
                <c:pt idx="25">
                  <c:v>2049</c:v>
                </c:pt>
                <c:pt idx="26">
                  <c:v>2050</c:v>
                </c:pt>
                <c:pt idx="27">
                  <c:v>2051</c:v>
                </c:pt>
                <c:pt idx="28">
                  <c:v>2052</c:v>
                </c:pt>
                <c:pt idx="29">
                  <c:v>2053</c:v>
                </c:pt>
                <c:pt idx="30">
                  <c:v>2054</c:v>
                </c:pt>
              </c:numCache>
            </c:numRef>
          </c:cat>
          <c:val>
            <c:numRef>
              <c:f>'Impacto ACR PV aberto TOTAL'!$C$524:$AG$524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240.71897806378331</c:v>
                </c:pt>
                <c:pt idx="2">
                  <c:v>238.37750059951927</c:v>
                </c:pt>
                <c:pt idx="3">
                  <c:v>232.83426736035381</c:v>
                </c:pt>
                <c:pt idx="4">
                  <c:v>226.27183380065068</c:v>
                </c:pt>
                <c:pt idx="5">
                  <c:v>223.20645058969677</c:v>
                </c:pt>
                <c:pt idx="6">
                  <c:v>221.76381721941954</c:v>
                </c:pt>
                <c:pt idx="7">
                  <c:v>224.09390777024257</c:v>
                </c:pt>
                <c:pt idx="8">
                  <c:v>223.8124428332826</c:v>
                </c:pt>
                <c:pt idx="9">
                  <c:v>221.43952105208126</c:v>
                </c:pt>
                <c:pt idx="10">
                  <c:v>221.48973526537782</c:v>
                </c:pt>
                <c:pt idx="11">
                  <c:v>221.25685029798828</c:v>
                </c:pt>
                <c:pt idx="12">
                  <c:v>219.81564745383233</c:v>
                </c:pt>
                <c:pt idx="13">
                  <c:v>219.57564140886501</c:v>
                </c:pt>
                <c:pt idx="14">
                  <c:v>219.0682235077908</c:v>
                </c:pt>
                <c:pt idx="15">
                  <c:v>216.49131429916935</c:v>
                </c:pt>
                <c:pt idx="16">
                  <c:v>214.76436611094158</c:v>
                </c:pt>
                <c:pt idx="17">
                  <c:v>213.79450642214107</c:v>
                </c:pt>
                <c:pt idx="18">
                  <c:v>213.33082603486935</c:v>
                </c:pt>
                <c:pt idx="19">
                  <c:v>217.08259158928007</c:v>
                </c:pt>
                <c:pt idx="20">
                  <c:v>216.77282864660145</c:v>
                </c:pt>
                <c:pt idx="21">
                  <c:v>218.51937029595308</c:v>
                </c:pt>
                <c:pt idx="22">
                  <c:v>218.24090836214171</c:v>
                </c:pt>
                <c:pt idx="23">
                  <c:v>218.37011748564126</c:v>
                </c:pt>
                <c:pt idx="24">
                  <c:v>216.2274672503822</c:v>
                </c:pt>
                <c:pt idx="25">
                  <c:v>216.29345987189078</c:v>
                </c:pt>
                <c:pt idx="26">
                  <c:v>215.63572658127018</c:v>
                </c:pt>
                <c:pt idx="27">
                  <c:v>215.44856545481059</c:v>
                </c:pt>
                <c:pt idx="28">
                  <c:v>215.31326259813795</c:v>
                </c:pt>
                <c:pt idx="29">
                  <c:v>215.08744863576686</c:v>
                </c:pt>
                <c:pt idx="30">
                  <c:v>214.93927976844054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98-4B7F-BF83-33C2627A0777}"/>
            </c:ext>
          </c:extLst>
        </c:ser>
        <c:ser>
          <c:idx val="4"/>
          <c:order val="4"/>
          <c:tx>
            <c:v>AT CDE</c:v>
          </c:tx>
          <c:spPr>
            <a:ln w="31750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TOTAL'!$C$527:$AG$527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240.1532870396471</c:v>
                </c:pt>
                <c:pt idx="2">
                  <c:v>236.97822088542665</c:v>
                </c:pt>
                <c:pt idx="3">
                  <c:v>230.39302006629725</c:v>
                </c:pt>
                <c:pt idx="4">
                  <c:v>222.52685661153541</c:v>
                </c:pt>
                <c:pt idx="5">
                  <c:v>217.98827970708015</c:v>
                </c:pt>
                <c:pt idx="6">
                  <c:v>214.75240284296484</c:v>
                </c:pt>
                <c:pt idx="7">
                  <c:v>217.08249339378784</c:v>
                </c:pt>
                <c:pt idx="8">
                  <c:v>216.80102845682782</c:v>
                </c:pt>
                <c:pt idx="9">
                  <c:v>214.42810667562657</c:v>
                </c:pt>
                <c:pt idx="10">
                  <c:v>214.47832088892324</c:v>
                </c:pt>
                <c:pt idx="11">
                  <c:v>214.24543592153356</c:v>
                </c:pt>
                <c:pt idx="12">
                  <c:v>212.80423307737757</c:v>
                </c:pt>
                <c:pt idx="13">
                  <c:v>212.56422703241032</c:v>
                </c:pt>
                <c:pt idx="14">
                  <c:v>212.056809131336</c:v>
                </c:pt>
                <c:pt idx="15">
                  <c:v>209.47989992271465</c:v>
                </c:pt>
                <c:pt idx="16">
                  <c:v>207.7529517344868</c:v>
                </c:pt>
                <c:pt idx="17">
                  <c:v>206.78309204568637</c:v>
                </c:pt>
                <c:pt idx="18">
                  <c:v>206.31941165841462</c:v>
                </c:pt>
                <c:pt idx="19">
                  <c:v>210.07117721282535</c:v>
                </c:pt>
                <c:pt idx="20">
                  <c:v>209.76141427014667</c:v>
                </c:pt>
                <c:pt idx="21">
                  <c:v>211.50795591949839</c:v>
                </c:pt>
                <c:pt idx="22">
                  <c:v>211.22949398568701</c:v>
                </c:pt>
                <c:pt idx="23">
                  <c:v>211.35870310918648</c:v>
                </c:pt>
                <c:pt idx="24">
                  <c:v>209.21605287392745</c:v>
                </c:pt>
                <c:pt idx="25">
                  <c:v>209.28204549543605</c:v>
                </c:pt>
                <c:pt idx="26">
                  <c:v>208.62431220481537</c:v>
                </c:pt>
                <c:pt idx="27">
                  <c:v>208.4371510783559</c:v>
                </c:pt>
                <c:pt idx="28">
                  <c:v>208.30184822168329</c:v>
                </c:pt>
                <c:pt idx="29">
                  <c:v>208.07603425931208</c:v>
                </c:pt>
                <c:pt idx="30">
                  <c:v>207.92786539198582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98-4B7F-BF83-33C2627A0777}"/>
            </c:ext>
          </c:extLst>
        </c:ser>
        <c:ser>
          <c:idx val="5"/>
          <c:order val="5"/>
          <c:tx>
            <c:v>MT CDE</c:v>
          </c:tx>
          <c:spPr>
            <a:ln w="31750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TOTAL'!$C$528:$AG$528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242.7887686300738</c:v>
                </c:pt>
                <c:pt idx="2">
                  <c:v>242.43998662804495</c:v>
                </c:pt>
                <c:pt idx="3">
                  <c:v>238.82406909727743</c:v>
                </c:pt>
                <c:pt idx="4">
                  <c:v>234.10147581172697</c:v>
                </c:pt>
                <c:pt idx="5">
                  <c:v>232.71218124494459</c:v>
                </c:pt>
                <c:pt idx="6">
                  <c:v>232.80241682462537</c:v>
                </c:pt>
                <c:pt idx="7">
                  <c:v>235.13250737544837</c:v>
                </c:pt>
                <c:pt idx="8">
                  <c:v>234.85104243848838</c:v>
                </c:pt>
                <c:pt idx="9">
                  <c:v>232.47812065728706</c:v>
                </c:pt>
                <c:pt idx="10">
                  <c:v>232.52833487058371</c:v>
                </c:pt>
                <c:pt idx="11">
                  <c:v>232.29544990319411</c:v>
                </c:pt>
                <c:pt idx="12">
                  <c:v>230.8542470590381</c:v>
                </c:pt>
                <c:pt idx="13">
                  <c:v>230.61424101407079</c:v>
                </c:pt>
                <c:pt idx="14">
                  <c:v>230.10682311299649</c:v>
                </c:pt>
                <c:pt idx="15">
                  <c:v>227.52991390437518</c:v>
                </c:pt>
                <c:pt idx="16">
                  <c:v>225.80296571614733</c:v>
                </c:pt>
                <c:pt idx="17">
                  <c:v>224.83310602734682</c:v>
                </c:pt>
                <c:pt idx="18">
                  <c:v>224.36942564007509</c:v>
                </c:pt>
                <c:pt idx="19">
                  <c:v>228.12119119448585</c:v>
                </c:pt>
                <c:pt idx="20">
                  <c:v>227.81142825180723</c:v>
                </c:pt>
                <c:pt idx="21">
                  <c:v>229.55796990115886</c:v>
                </c:pt>
                <c:pt idx="22">
                  <c:v>229.27950796734746</c:v>
                </c:pt>
                <c:pt idx="23">
                  <c:v>229.40871709084698</c:v>
                </c:pt>
                <c:pt idx="24">
                  <c:v>227.26606685558801</c:v>
                </c:pt>
                <c:pt idx="25">
                  <c:v>227.33205947709661</c:v>
                </c:pt>
                <c:pt idx="26">
                  <c:v>226.67432618647595</c:v>
                </c:pt>
                <c:pt idx="27">
                  <c:v>226.48716506001639</c:v>
                </c:pt>
                <c:pt idx="28">
                  <c:v>226.35186220334379</c:v>
                </c:pt>
                <c:pt idx="29">
                  <c:v>226.12604824097264</c:v>
                </c:pt>
                <c:pt idx="30">
                  <c:v>225.97787937364635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98-4B7F-BF83-33C2627A0777}"/>
            </c:ext>
          </c:extLst>
        </c:ser>
        <c:ser>
          <c:idx val="6"/>
          <c:order val="6"/>
          <c:tx>
            <c:v>BT CDE</c:v>
          </c:tx>
          <c:spPr>
            <a:ln w="31750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'Impacto ACR PV aberto TOTAL'!$C$529:$AG$529</c:f>
              <c:numCache>
                <c:formatCode>_(* #,##0.00_);_(* \(#,##0.00\);_(* "-"??_);_(@_)</c:formatCode>
                <c:ptCount val="31"/>
                <c:pt idx="0">
                  <c:v>251.14427227934209</c:v>
                </c:pt>
                <c:pt idx="1">
                  <c:v>245.4242502205004</c:v>
                </c:pt>
                <c:pt idx="2">
                  <c:v>247.90175237066333</c:v>
                </c:pt>
                <c:pt idx="3">
                  <c:v>247.25511812825758</c:v>
                </c:pt>
                <c:pt idx="4">
                  <c:v>245.67609501191853</c:v>
                </c:pt>
                <c:pt idx="5">
                  <c:v>247.43608278280914</c:v>
                </c:pt>
                <c:pt idx="6">
                  <c:v>250.85243080628589</c:v>
                </c:pt>
                <c:pt idx="7">
                  <c:v>253.18252135710893</c:v>
                </c:pt>
                <c:pt idx="8">
                  <c:v>252.90105642014882</c:v>
                </c:pt>
                <c:pt idx="9">
                  <c:v>250.52813463894756</c:v>
                </c:pt>
                <c:pt idx="10">
                  <c:v>250.57834885224426</c:v>
                </c:pt>
                <c:pt idx="11">
                  <c:v>250.34546388485458</c:v>
                </c:pt>
                <c:pt idx="12">
                  <c:v>248.9042610406986</c:v>
                </c:pt>
                <c:pt idx="13">
                  <c:v>248.66425499573134</c:v>
                </c:pt>
                <c:pt idx="14">
                  <c:v>248.15683709465705</c:v>
                </c:pt>
                <c:pt idx="15">
                  <c:v>245.57992788603573</c:v>
                </c:pt>
                <c:pt idx="16">
                  <c:v>243.85297969780788</c:v>
                </c:pt>
                <c:pt idx="17">
                  <c:v>242.88312000900737</c:v>
                </c:pt>
                <c:pt idx="18">
                  <c:v>242.41943962173562</c:v>
                </c:pt>
                <c:pt idx="19">
                  <c:v>246.17120517614632</c:v>
                </c:pt>
                <c:pt idx="20">
                  <c:v>245.86144223346778</c:v>
                </c:pt>
                <c:pt idx="21">
                  <c:v>247.60798388281941</c:v>
                </c:pt>
                <c:pt idx="22">
                  <c:v>247.32952194900801</c:v>
                </c:pt>
                <c:pt idx="23">
                  <c:v>247.45873107250756</c:v>
                </c:pt>
                <c:pt idx="24">
                  <c:v>245.31608083724851</c:v>
                </c:pt>
                <c:pt idx="25">
                  <c:v>245.38207345875711</c:v>
                </c:pt>
                <c:pt idx="26">
                  <c:v>244.72434016813645</c:v>
                </c:pt>
                <c:pt idx="27">
                  <c:v>244.53717904167695</c:v>
                </c:pt>
                <c:pt idx="28">
                  <c:v>244.40187618500434</c:v>
                </c:pt>
                <c:pt idx="29">
                  <c:v>244.17606222263316</c:v>
                </c:pt>
                <c:pt idx="30">
                  <c:v>244.02789335530687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498-4B7F-BF83-33C2627A0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53312"/>
        <c:axId val="49463296"/>
      </c:lineChart>
      <c:catAx>
        <c:axId val="4945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en-BR"/>
          </a:p>
        </c:txPr>
        <c:crossAx val="49463296"/>
        <c:crosses val="autoZero"/>
        <c:auto val="1"/>
        <c:lblAlgn val="ctr"/>
        <c:lblOffset val="100"/>
        <c:noMultiLvlLbl val="0"/>
      </c:catAx>
      <c:valAx>
        <c:axId val="49463296"/>
        <c:scaling>
          <c:orientation val="minMax"/>
          <c:max val="300"/>
          <c:min val="160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BR"/>
          </a:p>
        </c:txPr>
        <c:crossAx val="494533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1138C-0376-4C07-8526-2B5B3D23CF1D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3DA816-4744-4054-ACB6-5BA558831394}">
      <dgm:prSet phldrT="[Texto]"/>
      <dgm:spPr/>
      <dgm:t>
        <a:bodyPr/>
        <a:lstStyle/>
        <a:p>
          <a:r>
            <a:rPr lang="pt-BR" b="1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CCEE: </a:t>
          </a:r>
          <a:r>
            <a:rPr lang="pt-BR" b="1" dirty="0" err="1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Info</a:t>
          </a:r>
          <a:r>
            <a:rPr lang="pt-BR" b="1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 Contratos</a:t>
          </a:r>
          <a:endParaRPr lang="pt-BR" dirty="0"/>
        </a:p>
      </dgm:t>
    </dgm:pt>
    <dgm:pt modelId="{BBBC18C6-1352-460C-8F5D-6AB199E216AE}" type="parTrans" cxnId="{348A05AC-2F89-4336-8E07-6CBFBD677C9A}">
      <dgm:prSet/>
      <dgm:spPr/>
      <dgm:t>
        <a:bodyPr/>
        <a:lstStyle/>
        <a:p>
          <a:endParaRPr lang="pt-BR"/>
        </a:p>
      </dgm:t>
    </dgm:pt>
    <dgm:pt modelId="{7917605D-D632-4C84-B121-5658D290D7E2}" type="sibTrans" cxnId="{348A05AC-2F89-4336-8E07-6CBFBD677C9A}">
      <dgm:prSet/>
      <dgm:spPr/>
      <dgm:t>
        <a:bodyPr/>
        <a:lstStyle/>
        <a:p>
          <a:endParaRPr lang="pt-BR"/>
        </a:p>
      </dgm:t>
    </dgm:pt>
    <dgm:pt modelId="{801345ED-0D68-4BF3-8A63-388BD6A5B837}">
      <dgm:prSet phldrT="[Texto]"/>
      <dgm:spPr/>
      <dgm:t>
        <a:bodyPr/>
        <a:lstStyle/>
        <a:p>
          <a:r>
            <a:rPr lang="pt-BR" b="1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EPE: Caso Base LEN A-5/6 2022</a:t>
          </a:r>
          <a:endParaRPr lang="pt-BR" dirty="0"/>
        </a:p>
      </dgm:t>
    </dgm:pt>
    <dgm:pt modelId="{723820F8-DD1E-42ED-A9DF-41EF00B2A6BB}" type="parTrans" cxnId="{424EB312-7B11-4ADB-B05D-A2A515FC7B93}">
      <dgm:prSet/>
      <dgm:spPr/>
      <dgm:t>
        <a:bodyPr/>
        <a:lstStyle/>
        <a:p>
          <a:endParaRPr lang="pt-BR"/>
        </a:p>
      </dgm:t>
    </dgm:pt>
    <dgm:pt modelId="{A46CA2D8-4C52-4EBD-B72E-8D4F91E87CD5}" type="sibTrans" cxnId="{424EB312-7B11-4ADB-B05D-A2A515FC7B93}">
      <dgm:prSet/>
      <dgm:spPr/>
      <dgm:t>
        <a:bodyPr/>
        <a:lstStyle/>
        <a:p>
          <a:endParaRPr lang="pt-BR"/>
        </a:p>
      </dgm:t>
    </dgm:pt>
    <dgm:pt modelId="{7E04E91B-F67E-405D-82CA-4AC1DBDDCDDB}">
      <dgm:prSet phldrT="[Texto]"/>
      <dgm:spPr/>
      <dgm:t>
        <a:bodyPr/>
        <a:lstStyle/>
        <a:p>
          <a:r>
            <a:rPr lang="pt-BR" b="1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EY: Estudo Abraceel 2022</a:t>
          </a:r>
          <a:endParaRPr lang="pt-BR" dirty="0"/>
        </a:p>
      </dgm:t>
    </dgm:pt>
    <dgm:pt modelId="{906B1804-9143-48E8-977E-AC13535BDACA}" type="parTrans" cxnId="{291857BC-B73F-492D-A1BF-59D3A70A0F4B}">
      <dgm:prSet/>
      <dgm:spPr/>
      <dgm:t>
        <a:bodyPr/>
        <a:lstStyle/>
        <a:p>
          <a:endParaRPr lang="pt-BR"/>
        </a:p>
      </dgm:t>
    </dgm:pt>
    <dgm:pt modelId="{C43AF822-C332-4FE1-9959-FC59C2DC3A98}" type="sibTrans" cxnId="{291857BC-B73F-492D-A1BF-59D3A70A0F4B}">
      <dgm:prSet/>
      <dgm:spPr/>
      <dgm:t>
        <a:bodyPr/>
        <a:lstStyle/>
        <a:p>
          <a:endParaRPr lang="pt-BR"/>
        </a:p>
      </dgm:t>
    </dgm:pt>
    <dgm:pt modelId="{91B45EE3-92DE-44E1-90A5-19DEF9C29F84}">
      <dgm:prSet phldrT="[Texto]"/>
      <dgm:spPr/>
      <dgm:t>
        <a:bodyPr/>
        <a:lstStyle/>
        <a:p>
          <a:r>
            <a:rPr lang="pt-BR" b="1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Aneel: </a:t>
          </a:r>
          <a:r>
            <a:rPr lang="pt-BR" b="1" dirty="0" err="1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Samp</a:t>
          </a:r>
          <a:endParaRPr lang="pt-BR" dirty="0"/>
        </a:p>
      </dgm:t>
    </dgm:pt>
    <dgm:pt modelId="{A7E7B48C-119D-4244-8403-05790BCA154F}" type="parTrans" cxnId="{FC7C3FB4-28F0-41FA-BA0A-EBA8A322E15D}">
      <dgm:prSet/>
      <dgm:spPr/>
      <dgm:t>
        <a:bodyPr/>
        <a:lstStyle/>
        <a:p>
          <a:endParaRPr lang="pt-BR"/>
        </a:p>
      </dgm:t>
    </dgm:pt>
    <dgm:pt modelId="{BF806A74-EE97-421C-96E8-EE91DF8595EB}" type="sibTrans" cxnId="{FC7C3FB4-28F0-41FA-BA0A-EBA8A322E15D}">
      <dgm:prSet/>
      <dgm:spPr/>
      <dgm:t>
        <a:bodyPr/>
        <a:lstStyle/>
        <a:p>
          <a:endParaRPr lang="pt-BR"/>
        </a:p>
      </dgm:t>
    </dgm:pt>
    <dgm:pt modelId="{57C2EFDC-49C7-4265-A452-1E21BBF5B524}">
      <dgm:prSet/>
      <dgm:spPr/>
      <dgm:t>
        <a:bodyPr/>
        <a:lstStyle/>
        <a:p>
          <a:r>
            <a:rPr lang="pt-BR" b="1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Dcide: Boletim Semanal</a:t>
          </a:r>
          <a:endParaRPr lang="pt-BR" dirty="0">
            <a:solidFill>
              <a:schemeClr val="tx1"/>
            </a:solidFill>
            <a:latin typeface="Poppins Light" panose="00000400000000000000" pitchFamily="50" charset="0"/>
            <a:cs typeface="Poppins Light" panose="00000400000000000000" pitchFamily="50" charset="0"/>
          </a:endParaRPr>
        </a:p>
      </dgm:t>
    </dgm:pt>
    <dgm:pt modelId="{DC4CFC9E-383F-46BA-B9C0-613C4B8BB4B4}" type="parTrans" cxnId="{68857102-7E87-4DE6-A140-8475ADB3993F}">
      <dgm:prSet/>
      <dgm:spPr/>
      <dgm:t>
        <a:bodyPr/>
        <a:lstStyle/>
        <a:p>
          <a:endParaRPr lang="pt-BR"/>
        </a:p>
      </dgm:t>
    </dgm:pt>
    <dgm:pt modelId="{62EB25E5-0BF6-4F2B-97D3-1E5A53FF7035}" type="sibTrans" cxnId="{68857102-7E87-4DE6-A140-8475ADB3993F}">
      <dgm:prSet/>
      <dgm:spPr/>
      <dgm:t>
        <a:bodyPr/>
        <a:lstStyle/>
        <a:p>
          <a:endParaRPr lang="pt-BR"/>
        </a:p>
      </dgm:t>
    </dgm:pt>
    <dgm:pt modelId="{BE06E918-5AD2-4E2A-B88A-3ADC5B94C3B9}" type="pres">
      <dgm:prSet presAssocID="{8961138C-0376-4C07-8526-2B5B3D23CF1D}" presName="Name0" presStyleCnt="0">
        <dgm:presLayoutVars>
          <dgm:dir/>
          <dgm:resizeHandles val="exact"/>
        </dgm:presLayoutVars>
      </dgm:prSet>
      <dgm:spPr/>
    </dgm:pt>
    <dgm:pt modelId="{14E7C53B-E8A6-41F5-B95C-68AD6C41BA75}" type="pres">
      <dgm:prSet presAssocID="{733DA816-4744-4054-ACB6-5BA558831394}" presName="compNode" presStyleCnt="0"/>
      <dgm:spPr/>
    </dgm:pt>
    <dgm:pt modelId="{0A61689E-1705-4315-8CE0-6A94805BE8EA}" type="pres">
      <dgm:prSet presAssocID="{733DA816-4744-4054-ACB6-5BA558831394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C58BBF-1C27-4629-96A7-41B7433C1B9C}" type="pres">
      <dgm:prSet presAssocID="{733DA816-4744-4054-ACB6-5BA558831394}" presName="textRect" presStyleLbl="revTx" presStyleIdx="0" presStyleCnt="5">
        <dgm:presLayoutVars>
          <dgm:bulletEnabled val="1"/>
        </dgm:presLayoutVars>
      </dgm:prSet>
      <dgm:spPr/>
    </dgm:pt>
    <dgm:pt modelId="{D455C419-3761-457B-A1AD-D923F7A6FD01}" type="pres">
      <dgm:prSet presAssocID="{7917605D-D632-4C84-B121-5658D290D7E2}" presName="sibTrans" presStyleLbl="sibTrans2D1" presStyleIdx="0" presStyleCnt="0"/>
      <dgm:spPr/>
    </dgm:pt>
    <dgm:pt modelId="{8FD00017-D27E-4D07-A1D8-FA0EBA5B78FE}" type="pres">
      <dgm:prSet presAssocID="{801345ED-0D68-4BF3-8A63-388BD6A5B837}" presName="compNode" presStyleCnt="0"/>
      <dgm:spPr/>
    </dgm:pt>
    <dgm:pt modelId="{297C9EF0-6F67-4492-8E29-25207CAF72FA}" type="pres">
      <dgm:prSet presAssocID="{801345ED-0D68-4BF3-8A63-388BD6A5B837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79702E-0A03-4BE5-8CE7-B3BCE0B45EF1}" type="pres">
      <dgm:prSet presAssocID="{801345ED-0D68-4BF3-8A63-388BD6A5B837}" presName="textRect" presStyleLbl="revTx" presStyleIdx="1" presStyleCnt="5">
        <dgm:presLayoutVars>
          <dgm:bulletEnabled val="1"/>
        </dgm:presLayoutVars>
      </dgm:prSet>
      <dgm:spPr/>
    </dgm:pt>
    <dgm:pt modelId="{5B3582FB-D470-4D62-B2C9-7C1F9DE934E0}" type="pres">
      <dgm:prSet presAssocID="{A46CA2D8-4C52-4EBD-B72E-8D4F91E87CD5}" presName="sibTrans" presStyleLbl="sibTrans2D1" presStyleIdx="0" presStyleCnt="0"/>
      <dgm:spPr/>
    </dgm:pt>
    <dgm:pt modelId="{513B500A-EC6E-48FA-A050-ACEB28E2AC67}" type="pres">
      <dgm:prSet presAssocID="{7E04E91B-F67E-405D-82CA-4AC1DBDDCDDB}" presName="compNode" presStyleCnt="0"/>
      <dgm:spPr/>
    </dgm:pt>
    <dgm:pt modelId="{6BA29BB7-38E0-48A7-AAF3-3EE5973F1776}" type="pres">
      <dgm:prSet presAssocID="{7E04E91B-F67E-405D-82CA-4AC1DBDDCDDB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BFDA77-313D-40A8-A063-C6E096440BF2}" type="pres">
      <dgm:prSet presAssocID="{7E04E91B-F67E-405D-82CA-4AC1DBDDCDDB}" presName="textRect" presStyleLbl="revTx" presStyleIdx="2" presStyleCnt="5">
        <dgm:presLayoutVars>
          <dgm:bulletEnabled val="1"/>
        </dgm:presLayoutVars>
      </dgm:prSet>
      <dgm:spPr/>
    </dgm:pt>
    <dgm:pt modelId="{7DEFC1B4-D3B9-49DF-984D-ED3BF6BAA8D9}" type="pres">
      <dgm:prSet presAssocID="{C43AF822-C332-4FE1-9959-FC59C2DC3A98}" presName="sibTrans" presStyleLbl="sibTrans2D1" presStyleIdx="0" presStyleCnt="0"/>
      <dgm:spPr/>
    </dgm:pt>
    <dgm:pt modelId="{3A64DFB9-6F38-4444-A70D-7A13E95AED59}" type="pres">
      <dgm:prSet presAssocID="{91B45EE3-92DE-44E1-90A5-19DEF9C29F84}" presName="compNode" presStyleCnt="0"/>
      <dgm:spPr/>
    </dgm:pt>
    <dgm:pt modelId="{2682ACE6-2B02-4A43-A0AF-0DE7896DB5B7}" type="pres">
      <dgm:prSet presAssocID="{91B45EE3-92DE-44E1-90A5-19DEF9C29F84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86702A4-491D-48A9-BC5B-7AF19408AC74}" type="pres">
      <dgm:prSet presAssocID="{91B45EE3-92DE-44E1-90A5-19DEF9C29F84}" presName="textRect" presStyleLbl="revTx" presStyleIdx="3" presStyleCnt="5">
        <dgm:presLayoutVars>
          <dgm:bulletEnabled val="1"/>
        </dgm:presLayoutVars>
      </dgm:prSet>
      <dgm:spPr/>
    </dgm:pt>
    <dgm:pt modelId="{82F632E6-20DB-4C35-A16A-98E4525D5319}" type="pres">
      <dgm:prSet presAssocID="{BF806A74-EE97-421C-96E8-EE91DF8595EB}" presName="sibTrans" presStyleLbl="sibTrans2D1" presStyleIdx="0" presStyleCnt="0"/>
      <dgm:spPr/>
    </dgm:pt>
    <dgm:pt modelId="{757909F2-EA18-4A8D-BD64-1649261F0DB0}" type="pres">
      <dgm:prSet presAssocID="{57C2EFDC-49C7-4265-A452-1E21BBF5B524}" presName="compNode" presStyleCnt="0"/>
      <dgm:spPr/>
    </dgm:pt>
    <dgm:pt modelId="{82596D71-A7B9-45B4-8098-B2C6D256CBAD}" type="pres">
      <dgm:prSet presAssocID="{57C2EFDC-49C7-4265-A452-1E21BBF5B524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5FB15FC-5888-4F90-A681-913CBFCC058C}" type="pres">
      <dgm:prSet presAssocID="{57C2EFDC-49C7-4265-A452-1E21BBF5B524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68857102-7E87-4DE6-A140-8475ADB3993F}" srcId="{8961138C-0376-4C07-8526-2B5B3D23CF1D}" destId="{57C2EFDC-49C7-4265-A452-1E21BBF5B524}" srcOrd="4" destOrd="0" parTransId="{DC4CFC9E-383F-46BA-B9C0-613C4B8BB4B4}" sibTransId="{62EB25E5-0BF6-4F2B-97D3-1E5A53FF7035}"/>
    <dgm:cxn modelId="{424EB312-7B11-4ADB-B05D-A2A515FC7B93}" srcId="{8961138C-0376-4C07-8526-2B5B3D23CF1D}" destId="{801345ED-0D68-4BF3-8A63-388BD6A5B837}" srcOrd="1" destOrd="0" parTransId="{723820F8-DD1E-42ED-A9DF-41EF00B2A6BB}" sibTransId="{A46CA2D8-4C52-4EBD-B72E-8D4F91E87CD5}"/>
    <dgm:cxn modelId="{97E9B433-E45C-49E9-93B9-C8E26CC28560}" type="presOf" srcId="{801345ED-0D68-4BF3-8A63-388BD6A5B837}" destId="{5779702E-0A03-4BE5-8CE7-B3BCE0B45EF1}" srcOrd="0" destOrd="0" presId="urn:microsoft.com/office/officeart/2005/8/layout/pList1#1"/>
    <dgm:cxn modelId="{30389A35-FC87-4BA8-AE2B-B5ECE8652FAE}" type="presOf" srcId="{7917605D-D632-4C84-B121-5658D290D7E2}" destId="{D455C419-3761-457B-A1AD-D923F7A6FD01}" srcOrd="0" destOrd="0" presId="urn:microsoft.com/office/officeart/2005/8/layout/pList1#1"/>
    <dgm:cxn modelId="{9323A284-DF9A-4AC7-A671-4FC75599EC78}" type="presOf" srcId="{733DA816-4744-4054-ACB6-5BA558831394}" destId="{31C58BBF-1C27-4629-96A7-41B7433C1B9C}" srcOrd="0" destOrd="0" presId="urn:microsoft.com/office/officeart/2005/8/layout/pList1#1"/>
    <dgm:cxn modelId="{3FFA0986-EEAB-46F7-B2B8-A056DD02651E}" type="presOf" srcId="{A46CA2D8-4C52-4EBD-B72E-8D4F91E87CD5}" destId="{5B3582FB-D470-4D62-B2C9-7C1F9DE934E0}" srcOrd="0" destOrd="0" presId="urn:microsoft.com/office/officeart/2005/8/layout/pList1#1"/>
    <dgm:cxn modelId="{E862A78B-4872-4D2E-B72B-A9F22149A166}" type="presOf" srcId="{BF806A74-EE97-421C-96E8-EE91DF8595EB}" destId="{82F632E6-20DB-4C35-A16A-98E4525D5319}" srcOrd="0" destOrd="0" presId="urn:microsoft.com/office/officeart/2005/8/layout/pList1#1"/>
    <dgm:cxn modelId="{63E0E38C-C915-4743-BED6-5BCE49EDE9C9}" type="presOf" srcId="{7E04E91B-F67E-405D-82CA-4AC1DBDDCDDB}" destId="{EABFDA77-313D-40A8-A063-C6E096440BF2}" srcOrd="0" destOrd="0" presId="urn:microsoft.com/office/officeart/2005/8/layout/pList1#1"/>
    <dgm:cxn modelId="{1DB07A94-EDAC-45B9-AC75-41FC46751376}" type="presOf" srcId="{91B45EE3-92DE-44E1-90A5-19DEF9C29F84}" destId="{286702A4-491D-48A9-BC5B-7AF19408AC74}" srcOrd="0" destOrd="0" presId="urn:microsoft.com/office/officeart/2005/8/layout/pList1#1"/>
    <dgm:cxn modelId="{4CD81AA5-8161-4621-8E79-D0B77B5714D5}" type="presOf" srcId="{57C2EFDC-49C7-4265-A452-1E21BBF5B524}" destId="{85FB15FC-5888-4F90-A681-913CBFCC058C}" srcOrd="0" destOrd="0" presId="urn:microsoft.com/office/officeart/2005/8/layout/pList1#1"/>
    <dgm:cxn modelId="{348A05AC-2F89-4336-8E07-6CBFBD677C9A}" srcId="{8961138C-0376-4C07-8526-2B5B3D23CF1D}" destId="{733DA816-4744-4054-ACB6-5BA558831394}" srcOrd="0" destOrd="0" parTransId="{BBBC18C6-1352-460C-8F5D-6AB199E216AE}" sibTransId="{7917605D-D632-4C84-B121-5658D290D7E2}"/>
    <dgm:cxn modelId="{DA52D5AF-B997-4CC6-AA2B-DB6D0129CF8F}" type="presOf" srcId="{C43AF822-C332-4FE1-9959-FC59C2DC3A98}" destId="{7DEFC1B4-D3B9-49DF-984D-ED3BF6BAA8D9}" srcOrd="0" destOrd="0" presId="urn:microsoft.com/office/officeart/2005/8/layout/pList1#1"/>
    <dgm:cxn modelId="{FC7C3FB4-28F0-41FA-BA0A-EBA8A322E15D}" srcId="{8961138C-0376-4C07-8526-2B5B3D23CF1D}" destId="{91B45EE3-92DE-44E1-90A5-19DEF9C29F84}" srcOrd="3" destOrd="0" parTransId="{A7E7B48C-119D-4244-8403-05790BCA154F}" sibTransId="{BF806A74-EE97-421C-96E8-EE91DF8595EB}"/>
    <dgm:cxn modelId="{9A0B6DB4-4E67-4C1C-8349-48CB686B84B8}" type="presOf" srcId="{8961138C-0376-4C07-8526-2B5B3D23CF1D}" destId="{BE06E918-5AD2-4E2A-B88A-3ADC5B94C3B9}" srcOrd="0" destOrd="0" presId="urn:microsoft.com/office/officeart/2005/8/layout/pList1#1"/>
    <dgm:cxn modelId="{291857BC-B73F-492D-A1BF-59D3A70A0F4B}" srcId="{8961138C-0376-4C07-8526-2B5B3D23CF1D}" destId="{7E04E91B-F67E-405D-82CA-4AC1DBDDCDDB}" srcOrd="2" destOrd="0" parTransId="{906B1804-9143-48E8-977E-AC13535BDACA}" sibTransId="{C43AF822-C332-4FE1-9959-FC59C2DC3A98}"/>
    <dgm:cxn modelId="{0E9E84E2-8F11-498B-9DC5-C94F189041AC}" type="presParOf" srcId="{BE06E918-5AD2-4E2A-B88A-3ADC5B94C3B9}" destId="{14E7C53B-E8A6-41F5-B95C-68AD6C41BA75}" srcOrd="0" destOrd="0" presId="urn:microsoft.com/office/officeart/2005/8/layout/pList1#1"/>
    <dgm:cxn modelId="{8C22A264-E51F-48F1-9B29-0A9D1E591751}" type="presParOf" srcId="{14E7C53B-E8A6-41F5-B95C-68AD6C41BA75}" destId="{0A61689E-1705-4315-8CE0-6A94805BE8EA}" srcOrd="0" destOrd="0" presId="urn:microsoft.com/office/officeart/2005/8/layout/pList1#1"/>
    <dgm:cxn modelId="{9F6EAA28-8AF0-429D-AE03-31938D376282}" type="presParOf" srcId="{14E7C53B-E8A6-41F5-B95C-68AD6C41BA75}" destId="{31C58BBF-1C27-4629-96A7-41B7433C1B9C}" srcOrd="1" destOrd="0" presId="urn:microsoft.com/office/officeart/2005/8/layout/pList1#1"/>
    <dgm:cxn modelId="{95DA8115-D5DC-438A-B3F0-2B6B837A0313}" type="presParOf" srcId="{BE06E918-5AD2-4E2A-B88A-3ADC5B94C3B9}" destId="{D455C419-3761-457B-A1AD-D923F7A6FD01}" srcOrd="1" destOrd="0" presId="urn:microsoft.com/office/officeart/2005/8/layout/pList1#1"/>
    <dgm:cxn modelId="{5E8E29F8-0F07-4042-B52B-CD4CA11BC125}" type="presParOf" srcId="{BE06E918-5AD2-4E2A-B88A-3ADC5B94C3B9}" destId="{8FD00017-D27E-4D07-A1D8-FA0EBA5B78FE}" srcOrd="2" destOrd="0" presId="urn:microsoft.com/office/officeart/2005/8/layout/pList1#1"/>
    <dgm:cxn modelId="{21F34874-10BA-44A9-9064-389D807843E0}" type="presParOf" srcId="{8FD00017-D27E-4D07-A1D8-FA0EBA5B78FE}" destId="{297C9EF0-6F67-4492-8E29-25207CAF72FA}" srcOrd="0" destOrd="0" presId="urn:microsoft.com/office/officeart/2005/8/layout/pList1#1"/>
    <dgm:cxn modelId="{29668143-5669-4190-B178-8DBD796B87A3}" type="presParOf" srcId="{8FD00017-D27E-4D07-A1D8-FA0EBA5B78FE}" destId="{5779702E-0A03-4BE5-8CE7-B3BCE0B45EF1}" srcOrd="1" destOrd="0" presId="urn:microsoft.com/office/officeart/2005/8/layout/pList1#1"/>
    <dgm:cxn modelId="{633FF13D-9805-4474-ACBC-12AFC46039F1}" type="presParOf" srcId="{BE06E918-5AD2-4E2A-B88A-3ADC5B94C3B9}" destId="{5B3582FB-D470-4D62-B2C9-7C1F9DE934E0}" srcOrd="3" destOrd="0" presId="urn:microsoft.com/office/officeart/2005/8/layout/pList1#1"/>
    <dgm:cxn modelId="{D3DC18EC-46DB-4E2F-8714-537D44271AF4}" type="presParOf" srcId="{BE06E918-5AD2-4E2A-B88A-3ADC5B94C3B9}" destId="{513B500A-EC6E-48FA-A050-ACEB28E2AC67}" srcOrd="4" destOrd="0" presId="urn:microsoft.com/office/officeart/2005/8/layout/pList1#1"/>
    <dgm:cxn modelId="{79F40910-1B5C-4970-A326-B401BC2A24CA}" type="presParOf" srcId="{513B500A-EC6E-48FA-A050-ACEB28E2AC67}" destId="{6BA29BB7-38E0-48A7-AAF3-3EE5973F1776}" srcOrd="0" destOrd="0" presId="urn:microsoft.com/office/officeart/2005/8/layout/pList1#1"/>
    <dgm:cxn modelId="{C359EB6D-BF97-4F27-965C-91810622EF85}" type="presParOf" srcId="{513B500A-EC6E-48FA-A050-ACEB28E2AC67}" destId="{EABFDA77-313D-40A8-A063-C6E096440BF2}" srcOrd="1" destOrd="0" presId="urn:microsoft.com/office/officeart/2005/8/layout/pList1#1"/>
    <dgm:cxn modelId="{DA4B3DEA-D19A-44C3-8401-BB64177BD71C}" type="presParOf" srcId="{BE06E918-5AD2-4E2A-B88A-3ADC5B94C3B9}" destId="{7DEFC1B4-D3B9-49DF-984D-ED3BF6BAA8D9}" srcOrd="5" destOrd="0" presId="urn:microsoft.com/office/officeart/2005/8/layout/pList1#1"/>
    <dgm:cxn modelId="{0C837C3D-A3BE-4399-A3AC-BD38A17095C3}" type="presParOf" srcId="{BE06E918-5AD2-4E2A-B88A-3ADC5B94C3B9}" destId="{3A64DFB9-6F38-4444-A70D-7A13E95AED59}" srcOrd="6" destOrd="0" presId="urn:microsoft.com/office/officeart/2005/8/layout/pList1#1"/>
    <dgm:cxn modelId="{4806E800-7539-48DB-85EF-3FFE8033B942}" type="presParOf" srcId="{3A64DFB9-6F38-4444-A70D-7A13E95AED59}" destId="{2682ACE6-2B02-4A43-A0AF-0DE7896DB5B7}" srcOrd="0" destOrd="0" presId="urn:microsoft.com/office/officeart/2005/8/layout/pList1#1"/>
    <dgm:cxn modelId="{C65921C1-1B80-4778-AB8C-F6A09243581B}" type="presParOf" srcId="{3A64DFB9-6F38-4444-A70D-7A13E95AED59}" destId="{286702A4-491D-48A9-BC5B-7AF19408AC74}" srcOrd="1" destOrd="0" presId="urn:microsoft.com/office/officeart/2005/8/layout/pList1#1"/>
    <dgm:cxn modelId="{54B092D0-5C70-446E-A6E6-FE89F44AD1EB}" type="presParOf" srcId="{BE06E918-5AD2-4E2A-B88A-3ADC5B94C3B9}" destId="{82F632E6-20DB-4C35-A16A-98E4525D5319}" srcOrd="7" destOrd="0" presId="urn:microsoft.com/office/officeart/2005/8/layout/pList1#1"/>
    <dgm:cxn modelId="{1446831A-CC08-450F-94C6-17CB985D50DC}" type="presParOf" srcId="{BE06E918-5AD2-4E2A-B88A-3ADC5B94C3B9}" destId="{757909F2-EA18-4A8D-BD64-1649261F0DB0}" srcOrd="8" destOrd="0" presId="urn:microsoft.com/office/officeart/2005/8/layout/pList1#1"/>
    <dgm:cxn modelId="{4C7728DF-17A8-462B-BA8D-1426E80C3510}" type="presParOf" srcId="{757909F2-EA18-4A8D-BD64-1649261F0DB0}" destId="{82596D71-A7B9-45B4-8098-B2C6D256CBAD}" srcOrd="0" destOrd="0" presId="urn:microsoft.com/office/officeart/2005/8/layout/pList1#1"/>
    <dgm:cxn modelId="{18BD7165-84D3-4142-8FEA-471F56FE8BC7}" type="presParOf" srcId="{757909F2-EA18-4A8D-BD64-1649261F0DB0}" destId="{85FB15FC-5888-4F90-A681-913CBFCC058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1689E-1705-4315-8CE0-6A94805BE8EA}">
      <dsp:nvSpPr>
        <dsp:cNvPr id="0" name=""/>
        <dsp:cNvSpPr/>
      </dsp:nvSpPr>
      <dsp:spPr>
        <a:xfrm>
          <a:off x="1074035" y="495"/>
          <a:ext cx="2208250" cy="15214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58BBF-1C27-4629-96A7-41B7433C1B9C}">
      <dsp:nvSpPr>
        <dsp:cNvPr id="0" name=""/>
        <dsp:cNvSpPr/>
      </dsp:nvSpPr>
      <dsp:spPr>
        <a:xfrm>
          <a:off x="1074035" y="1521980"/>
          <a:ext cx="2208250" cy="81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CCEE: </a:t>
          </a:r>
          <a:r>
            <a:rPr lang="pt-BR" sz="1900" b="1" kern="1200" dirty="0" err="1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Info</a:t>
          </a:r>
          <a:r>
            <a:rPr lang="pt-BR" sz="1900" b="1" kern="1200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 Contratos</a:t>
          </a:r>
          <a:endParaRPr lang="pt-BR" sz="1900" kern="1200" dirty="0"/>
        </a:p>
      </dsp:txBody>
      <dsp:txXfrm>
        <a:off x="1074035" y="1521980"/>
        <a:ext cx="2208250" cy="819260"/>
      </dsp:txXfrm>
    </dsp:sp>
    <dsp:sp modelId="{297C9EF0-6F67-4492-8E29-25207CAF72FA}">
      <dsp:nvSpPr>
        <dsp:cNvPr id="0" name=""/>
        <dsp:cNvSpPr/>
      </dsp:nvSpPr>
      <dsp:spPr>
        <a:xfrm>
          <a:off x="3503203" y="495"/>
          <a:ext cx="2208250" cy="152148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9702E-0A03-4BE5-8CE7-B3BCE0B45EF1}">
      <dsp:nvSpPr>
        <dsp:cNvPr id="0" name=""/>
        <dsp:cNvSpPr/>
      </dsp:nvSpPr>
      <dsp:spPr>
        <a:xfrm>
          <a:off x="3503203" y="1521980"/>
          <a:ext cx="2208250" cy="81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EPE: Caso Base LEN A-5/6 2022</a:t>
          </a:r>
          <a:endParaRPr lang="pt-BR" sz="1900" kern="1200" dirty="0"/>
        </a:p>
      </dsp:txBody>
      <dsp:txXfrm>
        <a:off x="3503203" y="1521980"/>
        <a:ext cx="2208250" cy="819260"/>
      </dsp:txXfrm>
    </dsp:sp>
    <dsp:sp modelId="{6BA29BB7-38E0-48A7-AAF3-3EE5973F1776}">
      <dsp:nvSpPr>
        <dsp:cNvPr id="0" name=""/>
        <dsp:cNvSpPr/>
      </dsp:nvSpPr>
      <dsp:spPr>
        <a:xfrm>
          <a:off x="5932372" y="495"/>
          <a:ext cx="2208250" cy="152148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FDA77-313D-40A8-A063-C6E096440BF2}">
      <dsp:nvSpPr>
        <dsp:cNvPr id="0" name=""/>
        <dsp:cNvSpPr/>
      </dsp:nvSpPr>
      <dsp:spPr>
        <a:xfrm>
          <a:off x="5932372" y="1521980"/>
          <a:ext cx="2208250" cy="81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EY: Estudo Abraceel 2022</a:t>
          </a:r>
          <a:endParaRPr lang="pt-BR" sz="1900" kern="1200" dirty="0"/>
        </a:p>
      </dsp:txBody>
      <dsp:txXfrm>
        <a:off x="5932372" y="1521980"/>
        <a:ext cx="2208250" cy="819260"/>
      </dsp:txXfrm>
    </dsp:sp>
    <dsp:sp modelId="{2682ACE6-2B02-4A43-A0AF-0DE7896DB5B7}">
      <dsp:nvSpPr>
        <dsp:cNvPr id="0" name=""/>
        <dsp:cNvSpPr/>
      </dsp:nvSpPr>
      <dsp:spPr>
        <a:xfrm>
          <a:off x="2288619" y="2562066"/>
          <a:ext cx="2208250" cy="152148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702A4-491D-48A9-BC5B-7AF19408AC74}">
      <dsp:nvSpPr>
        <dsp:cNvPr id="0" name=""/>
        <dsp:cNvSpPr/>
      </dsp:nvSpPr>
      <dsp:spPr>
        <a:xfrm>
          <a:off x="2288619" y="4083550"/>
          <a:ext cx="2208250" cy="81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Aneel: </a:t>
          </a:r>
          <a:r>
            <a:rPr lang="pt-BR" sz="1900" b="1" kern="1200" dirty="0" err="1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Samp</a:t>
          </a:r>
          <a:endParaRPr lang="pt-BR" sz="1900" kern="1200" dirty="0"/>
        </a:p>
      </dsp:txBody>
      <dsp:txXfrm>
        <a:off x="2288619" y="4083550"/>
        <a:ext cx="2208250" cy="819260"/>
      </dsp:txXfrm>
    </dsp:sp>
    <dsp:sp modelId="{82596D71-A7B9-45B4-8098-B2C6D256CBAD}">
      <dsp:nvSpPr>
        <dsp:cNvPr id="0" name=""/>
        <dsp:cNvSpPr/>
      </dsp:nvSpPr>
      <dsp:spPr>
        <a:xfrm>
          <a:off x="4717787" y="2562066"/>
          <a:ext cx="2208250" cy="1521484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B15FC-5888-4F90-A681-913CBFCC058C}">
      <dsp:nvSpPr>
        <dsp:cNvPr id="0" name=""/>
        <dsp:cNvSpPr/>
      </dsp:nvSpPr>
      <dsp:spPr>
        <a:xfrm>
          <a:off x="4717787" y="4083550"/>
          <a:ext cx="2208250" cy="819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rgbClr val="0C4E8C"/>
              </a:solidFill>
              <a:latin typeface="Poppins" panose="00000500000000000000" pitchFamily="50" charset="0"/>
              <a:cs typeface="Poppins" panose="00000500000000000000" pitchFamily="50" charset="0"/>
            </a:rPr>
            <a:t>Dcide: Boletim Semanal</a:t>
          </a:r>
          <a:endParaRPr lang="pt-BR" sz="1900" kern="1200" dirty="0">
            <a:solidFill>
              <a:schemeClr val="tx1"/>
            </a:solidFill>
            <a:latin typeface="Poppins Light" panose="00000400000000000000" pitchFamily="50" charset="0"/>
            <a:cs typeface="Poppins Light" panose="00000400000000000000" pitchFamily="50" charset="0"/>
          </a:endParaRPr>
        </a:p>
      </dsp:txBody>
      <dsp:txXfrm>
        <a:off x="4717787" y="4083550"/>
        <a:ext cx="2208250" cy="819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3T21:05:24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71,'56'-39,"-11"8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3T21:05:26.4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4837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87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35B7-DAF1-5B4D-94FA-36B61FD74AC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3636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35B7-DAF1-5B4D-94FA-36B61FD74AC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56272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796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0:notes"/>
          <p:cNvSpPr txBox="1">
            <a:spLocks noGrp="1"/>
          </p:cNvSpPr>
          <p:nvPr>
            <p:ph type="sldNum" idx="12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>
                <a:latin typeface="Lato Light"/>
                <a:ea typeface="Lato Light"/>
                <a:cs typeface="Lato Light"/>
                <a:sym typeface="Lato Light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1" name="Google Shape;28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1350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2" name="Google Shape;282;p60:notes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1249" cy="37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1 (+1)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822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0:notes"/>
          <p:cNvSpPr txBox="1">
            <a:spLocks noGrp="1"/>
          </p:cNvSpPr>
          <p:nvPr>
            <p:ph type="sldNum" idx="12"/>
          </p:nvPr>
        </p:nvSpPr>
        <p:spPr>
          <a:xfrm>
            <a:off x="3889109" y="9062175"/>
            <a:ext cx="2975240" cy="4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>
                <a:latin typeface="Lato Light"/>
                <a:ea typeface="Lato Light"/>
                <a:cs typeface="Lato Light"/>
                <a:sym typeface="Lato Light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1" name="Google Shape;28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1350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2" name="Google Shape;282;p60:notes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1249" cy="37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5" tIns="46850" rIns="93725" bIns="468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1 (+1)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03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3776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320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35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2481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416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7056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1081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943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1538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6567" cy="390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662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1538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6567" cy="390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875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67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84332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18963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229974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125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2452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040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2832432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86014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6490424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45368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8187307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9769518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2275" y="1241425"/>
            <a:ext cx="5951538" cy="3348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77195"/>
            <a:ext cx="5436567" cy="3906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9430226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 Light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70</a:t>
            </a:fld>
            <a:endParaRPr sz="12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700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25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C0BE5-8237-434B-AB26-F93C2EF449B3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417758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35B7-DAF1-5B4D-94FA-36B61FD74AC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50018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14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>
            <a:spLocks noGrp="1"/>
          </p:cNvSpPr>
          <p:nvPr>
            <p:ph type="pic" idx="2"/>
          </p:nvPr>
        </p:nvSpPr>
        <p:spPr>
          <a:xfrm>
            <a:off x="1762956" y="1390618"/>
            <a:ext cx="8767360" cy="50021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337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671819-9DFA-2F4A-8E9B-D50CC3AD5F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62956" y="1390618"/>
            <a:ext cx="8767360" cy="5002162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515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99"/>
              <a:buFont typeface="Poppins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>
            <a:spLocks noGrp="1"/>
          </p:cNvSpPr>
          <p:nvPr>
            <p:ph type="pic" idx="2"/>
          </p:nvPr>
        </p:nvSpPr>
        <p:spPr>
          <a:xfrm>
            <a:off x="8417143" y="1878227"/>
            <a:ext cx="3774858" cy="49797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8"/>
          <p:cNvSpPr>
            <a:spLocks noGrp="1"/>
          </p:cNvSpPr>
          <p:nvPr>
            <p:ph type="pic" idx="2"/>
          </p:nvPr>
        </p:nvSpPr>
        <p:spPr>
          <a:xfrm>
            <a:off x="0" y="0"/>
            <a:ext cx="496871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036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63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0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0"/>
            <a:ext cx="3048001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60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14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3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7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21200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5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0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16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19B21D2-43BF-44BE-8F5F-2A5834A9A25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95999" y="3429000"/>
            <a:ext cx="507682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9792BF1-2F1C-4104-963B-7CBA016ED87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238" y="0"/>
            <a:ext cx="406876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7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1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5299" y="3429000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5299" y="1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7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180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53" y="558434"/>
            <a:ext cx="4560047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C4B43A9-69B6-4ABF-8419-3D2002EE44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764D54-A742-427B-8CCD-413C0B71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50" y="946702"/>
            <a:ext cx="438067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6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789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13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80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0"/>
            <a:ext cx="3048001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72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7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05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21200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1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398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19B21D2-43BF-44BE-8F5F-2A5834A9A25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95999" y="3429000"/>
            <a:ext cx="507682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9792BF1-2F1C-4104-963B-7CBA016ED87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238" y="0"/>
            <a:ext cx="406876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00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22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5299" y="3429000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5299" y="1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48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191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53" y="558434"/>
            <a:ext cx="4560047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8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C4B43A9-69B6-4ABF-8419-3D2002EE44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764D54-A742-427B-8CCD-413C0B71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50" y="946702"/>
            <a:ext cx="438067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6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5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00" scaled="0"/>
          </a:gra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1921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62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05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0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9175" y="0"/>
            <a:ext cx="3048001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6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9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1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21200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71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5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674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19B21D2-43BF-44BE-8F5F-2A5834A9A25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95999" y="3429000"/>
            <a:ext cx="507682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9792BF1-2F1C-4104-963B-7CBA016ED87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238" y="0"/>
            <a:ext cx="406876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8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6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5299" y="3429000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5299" y="1"/>
            <a:ext cx="3060699" cy="34289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9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119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53" y="558434"/>
            <a:ext cx="4560047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8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C4B43A9-69B6-4ABF-8419-3D2002EE44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9175" y="0"/>
            <a:ext cx="5076825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764D54-A742-427B-8CCD-413C0B71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50" y="946702"/>
            <a:ext cx="438067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36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671819-9DFA-2F4A-8E9B-D50CC3AD5F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62956" y="1390618"/>
            <a:ext cx="8767360" cy="5002162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166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>
            <a:spLocks noGrp="1"/>
          </p:cNvSpPr>
          <p:nvPr>
            <p:ph type="pic" idx="2"/>
          </p:nvPr>
        </p:nvSpPr>
        <p:spPr>
          <a:xfrm>
            <a:off x="1762956" y="1390618"/>
            <a:ext cx="8767360" cy="50021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9471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>
            <a:spLocks noGrp="1"/>
          </p:cNvSpPr>
          <p:nvPr>
            <p:ph type="pic" idx="2"/>
          </p:nvPr>
        </p:nvSpPr>
        <p:spPr>
          <a:xfrm>
            <a:off x="8417143" y="1878227"/>
            <a:ext cx="3774858" cy="49797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0754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>
            <a:spLocks noGrp="1"/>
          </p:cNvSpPr>
          <p:nvPr>
            <p:ph type="pic" idx="2"/>
          </p:nvPr>
        </p:nvSpPr>
        <p:spPr>
          <a:xfrm>
            <a:off x="0" y="0"/>
            <a:ext cx="496871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4523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291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671819-9DFA-2F4A-8E9B-D50CC3AD5F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62956" y="1390618"/>
            <a:ext cx="8767360" cy="5002162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419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4" r:id="rId11"/>
    <p:sldLayoutId id="2147483745" r:id="rId12"/>
    <p:sldLayoutId id="214748374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/>
        </p:nvSpPr>
        <p:spPr>
          <a:xfrm>
            <a:off x="11069280" y="376277"/>
            <a:ext cx="356709" cy="356616"/>
          </a:xfrm>
          <a:prstGeom prst="ellipse">
            <a:avLst/>
          </a:prstGeom>
          <a:solidFill>
            <a:srgbClr val="26AC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99"/>
              <a:buFont typeface="Poppins"/>
              <a:buNone/>
              <a:defRPr sz="4399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/>
          <p:nvPr/>
        </p:nvSpPr>
        <p:spPr>
          <a:xfrm>
            <a:off x="11074537" y="267124"/>
            <a:ext cx="356717" cy="60590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22850" tIns="45700" rIns="22850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100" b="0" i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1100" b="0" i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AF455042-F944-4F38-8A84-F74CA6F5A7A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-86034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900" b="1" i="0" smtClean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accent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6B6FD7-0F6D-8338-ADA7-EB09F60C81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1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hf hdr="0" ftr="0" dt="0"/>
  <p:txStyles>
    <p:titleStyle>
      <a:lvl1pPr algn="l" defTabSz="9143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600" b="1" i="0" kern="1200" spc="-10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AF455042-F944-4F38-8A84-F74CA6F5A7A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-86034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900" b="1" i="0" smtClean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accent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6B6FD7-0F6D-8338-ADA7-EB09F60C81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1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9" r:id="rId19"/>
  </p:sldLayoutIdLst>
  <p:hf hdr="0" ftr="0" dt="0"/>
  <p:txStyles>
    <p:titleStyle>
      <a:lvl1pPr algn="l" defTabSz="9143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600" b="1" i="0" kern="1200" spc="-10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AF455042-F944-4F38-8A84-F74CA6F5A7A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-86034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900" b="1" i="0" smtClean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accent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6B6FD7-0F6D-8338-ADA7-EB09F60C81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hf hdr="0" ftr="0" dt="0"/>
  <p:txStyles>
    <p:titleStyle>
      <a:lvl1pPr algn="l" defTabSz="9143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600" b="1" i="0" kern="1200" spc="-10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0" y="4210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Poppins"/>
              <a:buNone/>
              <a:defRPr sz="8798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330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2.xml"/><Relationship Id="rId4" Type="http://schemas.openxmlformats.org/officeDocument/2006/relationships/chart" Target="../charts/char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" descr="Imagem digital de cidade à noite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-500422"/>
            <a:ext cx="12188825" cy="813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/>
          <p:nvPr/>
        </p:nvSpPr>
        <p:spPr>
          <a:xfrm>
            <a:off x="1587" y="-500422"/>
            <a:ext cx="12188825" cy="8136689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 txBox="1">
            <a:spLocks noGrp="1"/>
          </p:cNvSpPr>
          <p:nvPr>
            <p:ph type="ctrTitle"/>
          </p:nvPr>
        </p:nvSpPr>
        <p:spPr>
          <a:xfrm>
            <a:off x="1525189" y="1799306"/>
            <a:ext cx="9141619" cy="238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"/>
              <a:buNone/>
            </a:pPr>
            <a:r>
              <a:rPr lang="pt-BR" sz="48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Reunião do Conselho</a:t>
            </a:r>
            <a:endParaRPr dirty="0"/>
          </a:p>
        </p:txBody>
      </p: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>
            <a:off x="1525191" y="6349106"/>
            <a:ext cx="9141619" cy="3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t-BR" sz="20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13 de junho de 2024</a:t>
            </a:r>
            <a:endParaRPr dirty="0"/>
          </a:p>
        </p:txBody>
      </p:sp>
      <p:pic>
        <p:nvPicPr>
          <p:cNvPr id="132" name="Google Shape;132;p1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0866" y="773020"/>
            <a:ext cx="2550270" cy="135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>
            <a:extLst>
              <a:ext uri="{FF2B5EF4-FFF2-40B4-BE49-F238E27FC236}">
                <a16:creationId xmlns:a16="http://schemas.microsoft.com/office/drawing/2014/main" id="{A8276DB9-ECDE-CB4D-94C9-A73B6F75EA06}"/>
              </a:ext>
            </a:extLst>
          </p:cNvPr>
          <p:cNvSpPr>
            <a:spLocks noChangeAspect="1"/>
          </p:cNvSpPr>
          <p:nvPr/>
        </p:nvSpPr>
        <p:spPr>
          <a:xfrm>
            <a:off x="484196" y="2965605"/>
            <a:ext cx="704740" cy="704740"/>
          </a:xfrm>
          <a:prstGeom prst="donut">
            <a:avLst>
              <a:gd name="adj" fmla="val 81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pt-BR" sz="2200" dirty="0">
              <a:solidFill>
                <a:schemeClr val="accent6">
                  <a:lumMod val="10000"/>
                </a:schemeClr>
              </a:solidFill>
              <a:latin typeface="Nunito Sans ExtraLight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E6E3C0-1C3D-AF4F-A334-0DA4DA039437}"/>
              </a:ext>
            </a:extLst>
          </p:cNvPr>
          <p:cNvSpPr txBox="1"/>
          <p:nvPr/>
        </p:nvSpPr>
        <p:spPr>
          <a:xfrm>
            <a:off x="1215652" y="2854346"/>
            <a:ext cx="41498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263"/>
            <a:r>
              <a:rPr lang="pt-BR" b="1" spc="75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Adequação de medição descabida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372D8B03-C106-6545-B076-0B990722954E}"/>
              </a:ext>
            </a:extLst>
          </p:cNvPr>
          <p:cNvSpPr txBox="1">
            <a:spLocks/>
          </p:cNvSpPr>
          <p:nvPr/>
        </p:nvSpPr>
        <p:spPr>
          <a:xfrm>
            <a:off x="1312605" y="3242817"/>
            <a:ext cx="4824906" cy="62344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Exigências sem relação com a mudança do ambiente de contratação</a:t>
            </a:r>
          </a:p>
          <a:p>
            <a:pPr marL="171459" indent="-171459" algn="l" defTabSz="543845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Solicitação para o consumidor enviar projeto de medição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532673E-0C25-BD26-BBB9-6B431236D6B0}"/>
              </a:ext>
            </a:extLst>
          </p:cNvPr>
          <p:cNvSpPr/>
          <p:nvPr/>
        </p:nvSpPr>
        <p:spPr>
          <a:xfrm flipH="1">
            <a:off x="-18267" y="0"/>
            <a:ext cx="427354" cy="6885254"/>
          </a:xfrm>
          <a:prstGeom prst="rect">
            <a:avLst/>
          </a:prstGeom>
          <a:solidFill>
            <a:srgbClr val="2863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2863B2"/>
              </a:solidFill>
            </a:endParaRPr>
          </a:p>
        </p:txBody>
      </p:sp>
      <p:sp>
        <p:nvSpPr>
          <p:cNvPr id="4" name="Google Shape;245;g25baeffc6e4_0_33">
            <a:extLst>
              <a:ext uri="{FF2B5EF4-FFF2-40B4-BE49-F238E27FC236}">
                <a16:creationId xmlns:a16="http://schemas.microsoft.com/office/drawing/2014/main" id="{F5BF23F9-2CAB-ECB1-E23B-4B86BF328644}"/>
              </a:ext>
            </a:extLst>
          </p:cNvPr>
          <p:cNvSpPr txBox="1"/>
          <p:nvPr/>
        </p:nvSpPr>
        <p:spPr>
          <a:xfrm>
            <a:off x="1546848" y="20096"/>
            <a:ext cx="93230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Problemas identificados no </a:t>
            </a:r>
            <a:r>
              <a:rPr lang="pt-BR" sz="2000" b="1" dirty="0" err="1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FaleAqui</a:t>
            </a:r>
            <a:r>
              <a:rPr lang="pt-BR" sz="2000" b="1" dirty="0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 &gt; </a:t>
            </a:r>
            <a:r>
              <a:rPr lang="pt-BR" sz="2000" b="1" dirty="0">
                <a:solidFill>
                  <a:srgbClr val="2863B2"/>
                </a:solidFill>
                <a:latin typeface="Poppins"/>
                <a:cs typeface="Poppins"/>
                <a:sym typeface="Poppins"/>
              </a:rPr>
              <a:t>Propostas </a:t>
            </a:r>
            <a:r>
              <a:rPr lang="pt-BR" sz="2000" b="1" dirty="0" err="1">
                <a:solidFill>
                  <a:srgbClr val="2863B2"/>
                </a:solidFill>
                <a:latin typeface="Poppins"/>
                <a:cs typeface="Poppins"/>
                <a:sym typeface="Poppins"/>
              </a:rPr>
              <a:t>Abraceel</a:t>
            </a:r>
            <a:endParaRPr sz="2000" dirty="0">
              <a:solidFill>
                <a:srgbClr val="2863B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3586A7-D0FF-7C37-8DD5-DA1C49C79B0F}"/>
              </a:ext>
            </a:extLst>
          </p:cNvPr>
          <p:cNvSpPr txBox="1"/>
          <p:nvPr/>
        </p:nvSpPr>
        <p:spPr>
          <a:xfrm>
            <a:off x="614654" y="3162123"/>
            <a:ext cx="65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6%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D71C23F-018B-7D7C-F409-3C9D610B7479}"/>
              </a:ext>
            </a:extLst>
          </p:cNvPr>
          <p:cNvSpPr/>
          <p:nvPr/>
        </p:nvSpPr>
        <p:spPr>
          <a:xfrm>
            <a:off x="9752108" y="3242817"/>
            <a:ext cx="2334380" cy="85505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Proposta </a:t>
            </a:r>
            <a:r>
              <a:rPr lang="pt-BR" sz="1000" dirty="0" err="1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Abraceel</a:t>
            </a:r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desvincular processo de adequação de medição para o consumidor do modelo simplificado que já é </a:t>
            </a:r>
            <a:r>
              <a:rPr lang="pt-BR" sz="1000" dirty="0" err="1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telemedido</a:t>
            </a:r>
            <a:endParaRPr lang="pt-BR" sz="1000" dirty="0">
              <a:solidFill>
                <a:schemeClr val="accent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Google Shape;245;g25baeffc6e4_0_33">
            <a:extLst>
              <a:ext uri="{FF2B5EF4-FFF2-40B4-BE49-F238E27FC236}">
                <a16:creationId xmlns:a16="http://schemas.microsoft.com/office/drawing/2014/main" id="{F1E1CECE-F1FD-B8E1-6E4F-A3040E8A8908}"/>
              </a:ext>
            </a:extLst>
          </p:cNvPr>
          <p:cNvSpPr txBox="1"/>
          <p:nvPr/>
        </p:nvSpPr>
        <p:spPr>
          <a:xfrm>
            <a:off x="5925355" y="3335369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5BF0173-DC3B-8289-5CD0-6AE2ACFE9454}"/>
              </a:ext>
            </a:extLst>
          </p:cNvPr>
          <p:cNvSpPr txBox="1">
            <a:spLocks/>
          </p:cNvSpPr>
          <p:nvPr/>
        </p:nvSpPr>
        <p:spPr>
          <a:xfrm>
            <a:off x="9758345" y="2693778"/>
            <a:ext cx="2328143" cy="4084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Propostas </a:t>
            </a:r>
            <a:r>
              <a:rPr lang="pt-BR" sz="1100" kern="100" dirty="0" err="1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Abraceel</a:t>
            </a: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para a 2ª fase da CP Aneel 28/2023</a:t>
            </a:r>
          </a:p>
        </p:txBody>
      </p:sp>
      <p:sp>
        <p:nvSpPr>
          <p:cNvPr id="42" name="Donut 1">
            <a:extLst>
              <a:ext uri="{FF2B5EF4-FFF2-40B4-BE49-F238E27FC236}">
                <a16:creationId xmlns:a16="http://schemas.microsoft.com/office/drawing/2014/main" id="{6FE46A61-98F7-E464-DB53-317E95E268C9}"/>
              </a:ext>
            </a:extLst>
          </p:cNvPr>
          <p:cNvSpPr>
            <a:spLocks noChangeAspect="1"/>
          </p:cNvSpPr>
          <p:nvPr/>
        </p:nvSpPr>
        <p:spPr>
          <a:xfrm>
            <a:off x="444718" y="4844918"/>
            <a:ext cx="704740" cy="704740"/>
          </a:xfrm>
          <a:prstGeom prst="donut">
            <a:avLst>
              <a:gd name="adj" fmla="val 81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pt-BR" sz="2200" dirty="0">
              <a:solidFill>
                <a:schemeClr val="accent6">
                  <a:lumMod val="10000"/>
                </a:schemeClr>
              </a:solidFill>
              <a:latin typeface="Nunito Sans ExtraLight" pitchFamily="2" charset="77"/>
            </a:endParaRPr>
          </a:p>
        </p:txBody>
      </p:sp>
      <p:sp>
        <p:nvSpPr>
          <p:cNvPr id="43" name="TextBox 69">
            <a:extLst>
              <a:ext uri="{FF2B5EF4-FFF2-40B4-BE49-F238E27FC236}">
                <a16:creationId xmlns:a16="http://schemas.microsoft.com/office/drawing/2014/main" id="{D7343C9D-F3E7-21CA-9FC1-73B0F13AD344}"/>
              </a:ext>
            </a:extLst>
          </p:cNvPr>
          <p:cNvSpPr txBox="1"/>
          <p:nvPr/>
        </p:nvSpPr>
        <p:spPr>
          <a:xfrm>
            <a:off x="1236555" y="4644084"/>
            <a:ext cx="553790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263"/>
            <a:r>
              <a:rPr lang="pt-BR" b="1" spc="75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Abuso de poder de mercado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1409CB69-3469-DB48-E653-DD3570150DD7}"/>
              </a:ext>
            </a:extLst>
          </p:cNvPr>
          <p:cNvSpPr txBox="1">
            <a:spLocks/>
          </p:cNvSpPr>
          <p:nvPr/>
        </p:nvSpPr>
        <p:spPr>
          <a:xfrm>
            <a:off x="1312605" y="5102750"/>
            <a:ext cx="4824906" cy="98571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Distribuidora compartilha com comercializadora do grupo base de dados e contato do consumidor que inicia a denúncia com outra comercializadora</a:t>
            </a:r>
          </a:p>
          <a:p>
            <a:pPr marL="171459" indent="-171459" algn="l" defTabSz="543845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Comercializadora do grupo oferece tratamento diferenciado em etapas que envolvem a distribuidora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9E9207F-9251-73A4-0090-61A404D795C0}"/>
              </a:ext>
            </a:extLst>
          </p:cNvPr>
          <p:cNvSpPr txBox="1"/>
          <p:nvPr/>
        </p:nvSpPr>
        <p:spPr>
          <a:xfrm>
            <a:off x="561122" y="5070792"/>
            <a:ext cx="65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6%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7CDD2E52-7C4B-BDD0-7B6A-BF0C7B0CD139}"/>
              </a:ext>
            </a:extLst>
          </p:cNvPr>
          <p:cNvSpPr/>
          <p:nvPr/>
        </p:nvSpPr>
        <p:spPr>
          <a:xfrm>
            <a:off x="9736270" y="4843651"/>
            <a:ext cx="2334380" cy="179363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9" indent="-171459" algn="ctr">
              <a:buFontTx/>
              <a:buChar char="-"/>
            </a:pPr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 da CCEE permitirá que consumidor autorize acesso de terceiros às suas informações.</a:t>
            </a:r>
          </a:p>
          <a:p>
            <a:pPr marL="171459" indent="-171459" algn="ctr">
              <a:buFontTx/>
              <a:buChar char="-"/>
            </a:pPr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 da CCEE terá campo “justificativa” em caso de negação na validação de etapas, que pode gerar evidências para atuação da Aneel. </a:t>
            </a:r>
          </a:p>
        </p:txBody>
      </p:sp>
      <p:sp>
        <p:nvSpPr>
          <p:cNvPr id="49" name="Google Shape;245;g25baeffc6e4_0_33">
            <a:extLst>
              <a:ext uri="{FF2B5EF4-FFF2-40B4-BE49-F238E27FC236}">
                <a16:creationId xmlns:a16="http://schemas.microsoft.com/office/drawing/2014/main" id="{3B95A49B-8A4A-B833-AA43-FA5AD91EF60D}"/>
              </a:ext>
            </a:extLst>
          </p:cNvPr>
          <p:cNvSpPr txBox="1"/>
          <p:nvPr/>
        </p:nvSpPr>
        <p:spPr>
          <a:xfrm>
            <a:off x="5925355" y="5195302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2" name="Donut 1">
            <a:extLst>
              <a:ext uri="{FF2B5EF4-FFF2-40B4-BE49-F238E27FC236}">
                <a16:creationId xmlns:a16="http://schemas.microsoft.com/office/drawing/2014/main" id="{23259A65-213B-A216-AB97-DBAFE5CE8904}"/>
              </a:ext>
            </a:extLst>
          </p:cNvPr>
          <p:cNvSpPr>
            <a:spLocks noChangeAspect="1"/>
          </p:cNvSpPr>
          <p:nvPr/>
        </p:nvSpPr>
        <p:spPr>
          <a:xfrm>
            <a:off x="463293" y="1155152"/>
            <a:ext cx="704740" cy="704740"/>
          </a:xfrm>
          <a:prstGeom prst="donut">
            <a:avLst>
              <a:gd name="adj" fmla="val 81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pt-BR" sz="2200" dirty="0">
              <a:solidFill>
                <a:schemeClr val="accent6">
                  <a:lumMod val="10000"/>
                </a:schemeClr>
              </a:solidFill>
              <a:latin typeface="Nunito Sans ExtraLight" pitchFamily="2" charset="77"/>
            </a:endParaRPr>
          </a:p>
        </p:txBody>
      </p:sp>
      <p:sp>
        <p:nvSpPr>
          <p:cNvPr id="53" name="TextBox 69">
            <a:extLst>
              <a:ext uri="{FF2B5EF4-FFF2-40B4-BE49-F238E27FC236}">
                <a16:creationId xmlns:a16="http://schemas.microsoft.com/office/drawing/2014/main" id="{0AF2E0CB-6862-72BA-368C-122F7BB97960}"/>
              </a:ext>
            </a:extLst>
          </p:cNvPr>
          <p:cNvSpPr txBox="1"/>
          <p:nvPr/>
        </p:nvSpPr>
        <p:spPr>
          <a:xfrm>
            <a:off x="1215652" y="973698"/>
            <a:ext cx="51193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263"/>
            <a:r>
              <a:rPr lang="pt-BR" b="1" spc="75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Falta de informação dos contratos cativos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BD831F57-F33D-E981-294D-B6EB5C30D2C0}"/>
              </a:ext>
            </a:extLst>
          </p:cNvPr>
          <p:cNvSpPr txBox="1">
            <a:spLocks/>
          </p:cNvSpPr>
          <p:nvPr/>
        </p:nvSpPr>
        <p:spPr>
          <a:xfrm>
            <a:off x="1291702" y="1432364"/>
            <a:ext cx="4824906" cy="62344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Consumidor não tem acesso ao seu CCER/CUSD</a:t>
            </a:r>
          </a:p>
          <a:p>
            <a:pPr marL="171459" indent="-171459" algn="l" defTabSz="543845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Demora da distribuidora em fornecer informação sobre data de vigência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B3169995-373E-4C15-9CE8-B9F5B7B84DDF}"/>
              </a:ext>
            </a:extLst>
          </p:cNvPr>
          <p:cNvSpPr/>
          <p:nvPr/>
        </p:nvSpPr>
        <p:spPr>
          <a:xfrm>
            <a:off x="6561573" y="1387841"/>
            <a:ext cx="2334380" cy="8550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Exclusão do comando sobre prorrogação automática dos contratos cativos, de forma que o CCER tenha prazo indeterminado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ED73B344-9724-6997-BDC8-B8E96FCC0035}"/>
              </a:ext>
            </a:extLst>
          </p:cNvPr>
          <p:cNvSpPr txBox="1"/>
          <p:nvPr/>
        </p:nvSpPr>
        <p:spPr>
          <a:xfrm>
            <a:off x="593188" y="1381339"/>
            <a:ext cx="65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7%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97AD827C-3683-CB82-FA5B-8CA063F3B53B}"/>
              </a:ext>
            </a:extLst>
          </p:cNvPr>
          <p:cNvSpPr txBox="1">
            <a:spLocks/>
          </p:cNvSpPr>
          <p:nvPr/>
        </p:nvSpPr>
        <p:spPr>
          <a:xfrm>
            <a:off x="6567810" y="1041439"/>
            <a:ext cx="2328143" cy="22730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1ª fase da CP Aneel 28/2023</a:t>
            </a:r>
          </a:p>
        </p:txBody>
      </p:sp>
      <p:sp>
        <p:nvSpPr>
          <p:cNvPr id="60" name="Google Shape;245;g25baeffc6e4_0_33">
            <a:extLst>
              <a:ext uri="{FF2B5EF4-FFF2-40B4-BE49-F238E27FC236}">
                <a16:creationId xmlns:a16="http://schemas.microsoft.com/office/drawing/2014/main" id="{252E80E2-1D14-69CD-F098-EB86DB550F03}"/>
              </a:ext>
            </a:extLst>
          </p:cNvPr>
          <p:cNvSpPr txBox="1"/>
          <p:nvPr/>
        </p:nvSpPr>
        <p:spPr>
          <a:xfrm>
            <a:off x="5904452" y="1524916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91B61D6-F41D-C7BA-E659-43870410A66E}"/>
              </a:ext>
            </a:extLst>
          </p:cNvPr>
          <p:cNvSpPr txBox="1">
            <a:spLocks/>
          </p:cNvSpPr>
          <p:nvPr/>
        </p:nvSpPr>
        <p:spPr>
          <a:xfrm>
            <a:off x="9679736" y="4414638"/>
            <a:ext cx="2328143" cy="4084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Propostas </a:t>
            </a:r>
            <a:r>
              <a:rPr lang="pt-BR" sz="1100" kern="100" dirty="0" err="1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Abraceel</a:t>
            </a: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para a 2ª fase da CP Aneel 28/2023</a:t>
            </a:r>
          </a:p>
        </p:txBody>
      </p:sp>
    </p:spTree>
    <p:extLst>
      <p:ext uri="{BB962C8B-B14F-4D97-AF65-F5344CB8AC3E}">
        <p14:creationId xmlns:p14="http://schemas.microsoft.com/office/powerpoint/2010/main" val="13827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>
            <a:extLst>
              <a:ext uri="{FF2B5EF4-FFF2-40B4-BE49-F238E27FC236}">
                <a16:creationId xmlns:a16="http://schemas.microsoft.com/office/drawing/2014/main" id="{A8276DB9-ECDE-CB4D-94C9-A73B6F75EA06}"/>
              </a:ext>
            </a:extLst>
          </p:cNvPr>
          <p:cNvSpPr>
            <a:spLocks noChangeAspect="1"/>
          </p:cNvSpPr>
          <p:nvPr/>
        </p:nvSpPr>
        <p:spPr>
          <a:xfrm>
            <a:off x="484196" y="3014879"/>
            <a:ext cx="655466" cy="655466"/>
          </a:xfrm>
          <a:prstGeom prst="donut">
            <a:avLst>
              <a:gd name="adj" fmla="val 81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pt-BR" sz="2200" dirty="0">
              <a:solidFill>
                <a:schemeClr val="accent6">
                  <a:lumMod val="10000"/>
                </a:schemeClr>
              </a:solidFill>
              <a:latin typeface="Nunito Sans ExtraLight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E6E3C0-1C3D-AF4F-A334-0DA4DA039437}"/>
              </a:ext>
            </a:extLst>
          </p:cNvPr>
          <p:cNvSpPr txBox="1"/>
          <p:nvPr/>
        </p:nvSpPr>
        <p:spPr>
          <a:xfrm>
            <a:off x="1424795" y="2859501"/>
            <a:ext cx="41498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263"/>
            <a:r>
              <a:rPr lang="pt-BR" b="1" spc="75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Falta de padronização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372D8B03-C106-6545-B076-0B990722954E}"/>
              </a:ext>
            </a:extLst>
          </p:cNvPr>
          <p:cNvSpPr txBox="1">
            <a:spLocks/>
          </p:cNvSpPr>
          <p:nvPr/>
        </p:nvSpPr>
        <p:spPr>
          <a:xfrm>
            <a:off x="1521748" y="3247972"/>
            <a:ext cx="4824906" cy="22730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9" indent="-171459" algn="l" defTabSz="543845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Envio da DHC no mês anterior ao da migração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532673E-0C25-BD26-BBB9-6B431236D6B0}"/>
              </a:ext>
            </a:extLst>
          </p:cNvPr>
          <p:cNvSpPr/>
          <p:nvPr/>
        </p:nvSpPr>
        <p:spPr>
          <a:xfrm flipH="1">
            <a:off x="-18267" y="0"/>
            <a:ext cx="427354" cy="6885254"/>
          </a:xfrm>
          <a:prstGeom prst="rect">
            <a:avLst/>
          </a:prstGeom>
          <a:solidFill>
            <a:srgbClr val="2863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2863B2"/>
              </a:solidFill>
            </a:endParaRPr>
          </a:p>
        </p:txBody>
      </p:sp>
      <p:sp>
        <p:nvSpPr>
          <p:cNvPr id="4" name="Google Shape;245;g25baeffc6e4_0_33">
            <a:extLst>
              <a:ext uri="{FF2B5EF4-FFF2-40B4-BE49-F238E27FC236}">
                <a16:creationId xmlns:a16="http://schemas.microsoft.com/office/drawing/2014/main" id="{F5BF23F9-2CAB-ECB1-E23B-4B86BF328644}"/>
              </a:ext>
            </a:extLst>
          </p:cNvPr>
          <p:cNvSpPr txBox="1"/>
          <p:nvPr/>
        </p:nvSpPr>
        <p:spPr>
          <a:xfrm>
            <a:off x="1546848" y="30144"/>
            <a:ext cx="93230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Problemas identificados no </a:t>
            </a:r>
            <a:r>
              <a:rPr lang="pt-BR" sz="2000" b="1" dirty="0" err="1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FaleAqui</a:t>
            </a:r>
            <a:r>
              <a:rPr lang="pt-BR" sz="2000" b="1" dirty="0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 &gt; </a:t>
            </a:r>
            <a:r>
              <a:rPr lang="pt-BR" sz="2000" b="1" dirty="0">
                <a:solidFill>
                  <a:srgbClr val="2863B2"/>
                </a:solidFill>
                <a:latin typeface="Poppins"/>
                <a:cs typeface="Poppins"/>
                <a:sym typeface="Poppins"/>
              </a:rPr>
              <a:t>Propostas </a:t>
            </a:r>
            <a:r>
              <a:rPr lang="pt-BR" sz="2000" b="1" dirty="0" err="1">
                <a:solidFill>
                  <a:srgbClr val="2863B2"/>
                </a:solidFill>
                <a:latin typeface="Poppins"/>
                <a:cs typeface="Poppins"/>
                <a:sym typeface="Poppins"/>
              </a:rPr>
              <a:t>Abraceel</a:t>
            </a:r>
            <a:endParaRPr sz="2000" dirty="0">
              <a:solidFill>
                <a:srgbClr val="2863B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3586A7-D0FF-7C37-8DD5-DA1C49C79B0F}"/>
              </a:ext>
            </a:extLst>
          </p:cNvPr>
          <p:cNvSpPr txBox="1"/>
          <p:nvPr/>
        </p:nvSpPr>
        <p:spPr>
          <a:xfrm>
            <a:off x="628615" y="3176959"/>
            <a:ext cx="89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1%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D71C23F-018B-7D7C-F409-3C9D610B7479}"/>
              </a:ext>
            </a:extLst>
          </p:cNvPr>
          <p:cNvSpPr/>
          <p:nvPr/>
        </p:nvSpPr>
        <p:spPr>
          <a:xfrm>
            <a:off x="9547668" y="3236141"/>
            <a:ext cx="2334380" cy="85505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Proposta Aneel de envio do DHC pela distribuidora. </a:t>
            </a:r>
            <a:r>
              <a:rPr lang="pt-BR" sz="1000" dirty="0" err="1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Abraceel</a:t>
            </a:r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propõe retirada do envio do DHC no processo de migração. </a:t>
            </a:r>
          </a:p>
        </p:txBody>
      </p:sp>
      <p:sp>
        <p:nvSpPr>
          <p:cNvPr id="13" name="Google Shape;245;g25baeffc6e4_0_33">
            <a:extLst>
              <a:ext uri="{FF2B5EF4-FFF2-40B4-BE49-F238E27FC236}">
                <a16:creationId xmlns:a16="http://schemas.microsoft.com/office/drawing/2014/main" id="{F1E1CECE-F1FD-B8E1-6E4F-A3040E8A8908}"/>
              </a:ext>
            </a:extLst>
          </p:cNvPr>
          <p:cNvSpPr txBox="1"/>
          <p:nvPr/>
        </p:nvSpPr>
        <p:spPr>
          <a:xfrm>
            <a:off x="6134498" y="3340524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2" name="Donut 1">
            <a:extLst>
              <a:ext uri="{FF2B5EF4-FFF2-40B4-BE49-F238E27FC236}">
                <a16:creationId xmlns:a16="http://schemas.microsoft.com/office/drawing/2014/main" id="{23259A65-213B-A216-AB97-DBAFE5CE8904}"/>
              </a:ext>
            </a:extLst>
          </p:cNvPr>
          <p:cNvSpPr>
            <a:spLocks noChangeAspect="1"/>
          </p:cNvSpPr>
          <p:nvPr/>
        </p:nvSpPr>
        <p:spPr>
          <a:xfrm>
            <a:off x="463293" y="1204426"/>
            <a:ext cx="655466" cy="655466"/>
          </a:xfrm>
          <a:prstGeom prst="donut">
            <a:avLst>
              <a:gd name="adj" fmla="val 81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pt-BR" sz="2200" dirty="0">
              <a:solidFill>
                <a:schemeClr val="accent6">
                  <a:lumMod val="10000"/>
                </a:schemeClr>
              </a:solidFill>
              <a:latin typeface="Nunito Sans ExtraLight" pitchFamily="2" charset="77"/>
            </a:endParaRPr>
          </a:p>
        </p:txBody>
      </p:sp>
      <p:sp>
        <p:nvSpPr>
          <p:cNvPr id="53" name="TextBox 69">
            <a:extLst>
              <a:ext uri="{FF2B5EF4-FFF2-40B4-BE49-F238E27FC236}">
                <a16:creationId xmlns:a16="http://schemas.microsoft.com/office/drawing/2014/main" id="{0AF2E0CB-6862-72BA-368C-122F7BB97960}"/>
              </a:ext>
            </a:extLst>
          </p:cNvPr>
          <p:cNvSpPr txBox="1"/>
          <p:nvPr/>
        </p:nvSpPr>
        <p:spPr>
          <a:xfrm>
            <a:off x="1424795" y="978853"/>
            <a:ext cx="51193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263"/>
            <a:r>
              <a:rPr lang="pt-BR" b="1" spc="75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Aceitação de documentos pelas distribuidoras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BD831F57-F33D-E981-294D-B6EB5C30D2C0}"/>
              </a:ext>
            </a:extLst>
          </p:cNvPr>
          <p:cNvSpPr txBox="1">
            <a:spLocks/>
          </p:cNvSpPr>
          <p:nvPr/>
        </p:nvSpPr>
        <p:spPr>
          <a:xfrm>
            <a:off x="1500845" y="1437519"/>
            <a:ext cx="4824906" cy="44230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Modelo de procuração da comercializadora em pessoa física</a:t>
            </a:r>
          </a:p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Distribuidora não aceita assinatura física e rejeita a eletrônica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ED73B344-9724-6997-BDC8-B8E96FCC0035}"/>
              </a:ext>
            </a:extLst>
          </p:cNvPr>
          <p:cNvSpPr txBox="1"/>
          <p:nvPr/>
        </p:nvSpPr>
        <p:spPr>
          <a:xfrm>
            <a:off x="554890" y="1370586"/>
            <a:ext cx="89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2%</a:t>
            </a:r>
          </a:p>
        </p:txBody>
      </p:sp>
      <p:sp>
        <p:nvSpPr>
          <p:cNvPr id="60" name="Google Shape;245;g25baeffc6e4_0_33">
            <a:extLst>
              <a:ext uri="{FF2B5EF4-FFF2-40B4-BE49-F238E27FC236}">
                <a16:creationId xmlns:a16="http://schemas.microsoft.com/office/drawing/2014/main" id="{252E80E2-1D14-69CD-F098-EB86DB550F03}"/>
              </a:ext>
            </a:extLst>
          </p:cNvPr>
          <p:cNvSpPr txBox="1"/>
          <p:nvPr/>
        </p:nvSpPr>
        <p:spPr>
          <a:xfrm>
            <a:off x="6113595" y="1530071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4D22EFB-3DAC-18F6-E4E6-6E319190F036}"/>
              </a:ext>
            </a:extLst>
          </p:cNvPr>
          <p:cNvSpPr/>
          <p:nvPr/>
        </p:nvSpPr>
        <p:spPr>
          <a:xfrm>
            <a:off x="9646863" y="1439817"/>
            <a:ext cx="2090144" cy="85505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Cadastro diretamente no sistema da CCEE. Consumidor não acessa o sistema.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C50C981-D2B4-F298-B046-CE7DCF52924D}"/>
              </a:ext>
            </a:extLst>
          </p:cNvPr>
          <p:cNvSpPr txBox="1">
            <a:spLocks/>
          </p:cNvSpPr>
          <p:nvPr/>
        </p:nvSpPr>
        <p:spPr>
          <a:xfrm>
            <a:off x="9553905" y="976742"/>
            <a:ext cx="2328143" cy="4084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Propostas </a:t>
            </a:r>
            <a:r>
              <a:rPr lang="pt-BR" sz="1100" kern="100" dirty="0" err="1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Abraceel</a:t>
            </a: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para a 2ª fase da CP Aneel 28/2023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8A0747-7AE2-49F6-C045-10FA9CF91654}"/>
              </a:ext>
            </a:extLst>
          </p:cNvPr>
          <p:cNvSpPr txBox="1">
            <a:spLocks/>
          </p:cNvSpPr>
          <p:nvPr/>
        </p:nvSpPr>
        <p:spPr>
          <a:xfrm>
            <a:off x="9527863" y="2660818"/>
            <a:ext cx="2328143" cy="4084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Propostas </a:t>
            </a:r>
            <a:r>
              <a:rPr lang="pt-BR" sz="1100" kern="100" dirty="0" err="1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Abraceel</a:t>
            </a: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para a 2ª fase da CP Aneel 28/2023</a:t>
            </a:r>
          </a:p>
        </p:txBody>
      </p:sp>
    </p:spTree>
    <p:extLst>
      <p:ext uri="{BB962C8B-B14F-4D97-AF65-F5344CB8AC3E}">
        <p14:creationId xmlns:p14="http://schemas.microsoft.com/office/powerpoint/2010/main" val="31422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48" r="1314" b="10575"/>
          <a:stretch/>
        </p:blipFill>
        <p:spPr>
          <a:xfrm>
            <a:off x="-163069" y="-500423"/>
            <a:ext cx="12353481" cy="73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-163069" y="-500423"/>
            <a:ext cx="12353481" cy="7358423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5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2691911" y="2540161"/>
            <a:ext cx="6808178" cy="127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Acompanhamento das Metas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6388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0"/>
          <p:cNvSpPr txBox="1"/>
          <p:nvPr/>
        </p:nvSpPr>
        <p:spPr>
          <a:xfrm>
            <a:off x="1735453" y="402917"/>
            <a:ext cx="92718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pt-BR" sz="36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Plano de </a:t>
            </a:r>
            <a:r>
              <a:rPr lang="pt-BR" sz="36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metas – avaliação mensal</a:t>
            </a:r>
            <a:endParaRPr sz="3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0"/>
          <p:cNvSpPr/>
          <p:nvPr/>
        </p:nvSpPr>
        <p:spPr>
          <a:xfrm rot="5400000">
            <a:off x="-3296616" y="2478667"/>
            <a:ext cx="6177963" cy="183300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87" name="Google Shape;287;p60"/>
          <p:cNvSpPr/>
          <p:nvPr/>
        </p:nvSpPr>
        <p:spPr>
          <a:xfrm rot="-6177166">
            <a:off x="8920156" y="3363836"/>
            <a:ext cx="6174608" cy="1832006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graphicFrame>
        <p:nvGraphicFramePr>
          <p:cNvPr id="5" name="Google Shape;288;p60">
            <a:extLst>
              <a:ext uri="{FF2B5EF4-FFF2-40B4-BE49-F238E27FC236}">
                <a16:creationId xmlns:a16="http://schemas.microsoft.com/office/drawing/2014/main" id="{A2E09607-7BF3-B6AE-198A-7AA3060C7DB2}"/>
              </a:ext>
            </a:extLst>
          </p:cNvPr>
          <p:cNvGraphicFramePr/>
          <p:nvPr/>
        </p:nvGraphicFramePr>
        <p:xfrm>
          <a:off x="1022554" y="1447785"/>
          <a:ext cx="9984738" cy="2238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964">
                  <a:extLst>
                    <a:ext uri="{9D8B030D-6E8A-4147-A177-3AD203B41FA5}">
                      <a16:colId xmlns:a16="http://schemas.microsoft.com/office/drawing/2014/main" val="3819601474"/>
                    </a:ext>
                  </a:extLst>
                </a:gridCol>
                <a:gridCol w="107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6317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B3C7E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AÇÕES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9A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CONCLUÍDAS</a:t>
                      </a:r>
                      <a:endParaRPr sz="1100" b="1" i="0" u="none" strike="noStrike" cap="none" dirty="0">
                        <a:solidFill>
                          <a:srgbClr val="009A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 /PERMANENTES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NÃO INICIADAS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71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ABERTURA E CRESCIMENTO DO MERCADO</a:t>
                      </a:r>
                      <a:endParaRPr sz="1400" u="none" strike="noStrike" cap="none" dirty="0">
                        <a:solidFill>
                          <a:schemeClr val="accent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Simplificar a migração e aprimorar o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agente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varejista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4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1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2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1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Fomentar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concorrência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isonômica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no mercado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0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2 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1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33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Atuar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pela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abertura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do Grupo B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4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kern="1200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1400" b="0" i="0" u="none" strike="noStrike" kern="1200" cap="none" dirty="0">
                        <a:solidFill>
                          <a:srgbClr val="000000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3 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1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9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1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 11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1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7</a:t>
                      </a:r>
                      <a:endParaRPr sz="1400" b="1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Google Shape;288;p60">
            <a:extLst>
              <a:ext uri="{FF2B5EF4-FFF2-40B4-BE49-F238E27FC236}">
                <a16:creationId xmlns:a16="http://schemas.microsoft.com/office/drawing/2014/main" id="{1C997538-F909-A06F-B490-9EA9A3CC8CEA}"/>
              </a:ext>
            </a:extLst>
          </p:cNvPr>
          <p:cNvGraphicFramePr/>
          <p:nvPr/>
        </p:nvGraphicFramePr>
        <p:xfrm>
          <a:off x="1028107" y="3916764"/>
          <a:ext cx="9984738" cy="22037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964">
                  <a:extLst>
                    <a:ext uri="{9D8B030D-6E8A-4147-A177-3AD203B41FA5}">
                      <a16:colId xmlns:a16="http://schemas.microsoft.com/office/drawing/2014/main" val="3819601474"/>
                    </a:ext>
                  </a:extLst>
                </a:gridCol>
                <a:gridCol w="107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514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400" u="none" strike="noStrike" cap="none"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B3C7E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AÇÕES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9A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CONCLUÍDAS</a:t>
                      </a:r>
                      <a:endParaRPr sz="1100" b="1" i="0" u="none" strike="noStrike" cap="none" dirty="0">
                        <a:solidFill>
                          <a:srgbClr val="009A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 /PERMANENTES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NÃO INICIADAS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2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SEGURANÇA E SUSTENTABILIDADE DO MERCADO</a:t>
                      </a:r>
                      <a:endParaRPr sz="1400" u="none" strike="noStrike" cap="none" dirty="0">
                        <a:solidFill>
                          <a:schemeClr val="accent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Aperfeiçoar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o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monitoramento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duramente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o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período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sombra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0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2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1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Aperfeiçoar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governança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da CCEE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2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2 (+2)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0 (-2)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0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627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modelos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governança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fiscalização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penalização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das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instituições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1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2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4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1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8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2 (+2)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 (-2)</a:t>
                      </a: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0"/>
          <p:cNvSpPr txBox="1"/>
          <p:nvPr/>
        </p:nvSpPr>
        <p:spPr>
          <a:xfrm>
            <a:off x="1735453" y="402917"/>
            <a:ext cx="92718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600"/>
            </a:pPr>
            <a:r>
              <a:rPr lang="pt-BR" sz="36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Plano de </a:t>
            </a:r>
            <a:r>
              <a:rPr lang="pt-BR" sz="36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metas – avaliação mensal</a:t>
            </a:r>
            <a:endParaRPr sz="3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0"/>
          <p:cNvSpPr/>
          <p:nvPr/>
        </p:nvSpPr>
        <p:spPr>
          <a:xfrm rot="5400000">
            <a:off x="-3296616" y="2478667"/>
            <a:ext cx="6177963" cy="1833001"/>
          </a:xfrm>
          <a:custGeom>
            <a:avLst/>
            <a:gdLst/>
            <a:ahLst/>
            <a:cxnLst/>
            <a:rect l="l" t="t" r="r" b="b"/>
            <a:pathLst>
              <a:path w="8023328" h="2380521" extrusionOk="0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66"/>
              <a:buFont typeface="Calibri"/>
              <a:buNone/>
            </a:pPr>
            <a:endParaRPr sz="3266" b="0" i="0" u="none" strike="noStrike" cap="none">
              <a:solidFill>
                <a:srgbClr val="272727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graphicFrame>
        <p:nvGraphicFramePr>
          <p:cNvPr id="3" name="Google Shape;288;p60">
            <a:extLst>
              <a:ext uri="{FF2B5EF4-FFF2-40B4-BE49-F238E27FC236}">
                <a16:creationId xmlns:a16="http://schemas.microsoft.com/office/drawing/2014/main" id="{B38A20FF-5BA3-C4B4-B3BB-FB032F806DA1}"/>
              </a:ext>
            </a:extLst>
          </p:cNvPr>
          <p:cNvGraphicFramePr/>
          <p:nvPr/>
        </p:nvGraphicFramePr>
        <p:xfrm>
          <a:off x="1070633" y="1233996"/>
          <a:ext cx="9960079" cy="22681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0554">
                  <a:extLst>
                    <a:ext uri="{9D8B030D-6E8A-4147-A177-3AD203B41FA5}">
                      <a16:colId xmlns:a16="http://schemas.microsoft.com/office/drawing/2014/main" val="3819601474"/>
                    </a:ext>
                  </a:extLst>
                </a:gridCol>
                <a:gridCol w="1074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6215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B3C7E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AÇÕES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9A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CONCLUÍDAS</a:t>
                      </a:r>
                      <a:endParaRPr sz="1100" b="1" i="0" u="none" strike="noStrike" cap="none" dirty="0">
                        <a:solidFill>
                          <a:srgbClr val="009A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 /PERMANENTES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NÃO INICIADAS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51550"/>
                  </a:ext>
                </a:extLst>
              </a:tr>
              <a:tr h="482608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FORMAÇÃO DE PREÇOS</a:t>
                      </a:r>
                      <a:endParaRPr sz="1400" u="none" strike="noStrike" cap="none" dirty="0">
                        <a:solidFill>
                          <a:schemeClr val="accent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Atuar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para aprimorar a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governança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na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formação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preços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1 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2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0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30434"/>
                  </a:ext>
                </a:extLst>
              </a:tr>
              <a:tr h="434026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Participar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das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discussões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dos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limites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PLD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1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2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38753"/>
                  </a:ext>
                </a:extLst>
              </a:tr>
              <a:tr h="352669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Atuar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para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aperfeiçoar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os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modelos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0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4270"/>
                  </a:ext>
                </a:extLst>
              </a:tr>
              <a:tr h="352669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b="1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1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9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1 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6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2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1465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632491-1574-54CF-F913-71AF720A123E}"/>
                  </a:ext>
                </a:extLst>
              </p14:cNvPr>
              <p14:cNvContentPartPr/>
              <p14:nvPr/>
            </p14:nvContentPartPr>
            <p14:xfrm>
              <a:off x="10536220" y="-520420"/>
              <a:ext cx="36720" cy="2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632491-1574-54CF-F913-71AF720A12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82220" y="-628060"/>
                <a:ext cx="1443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016D02-B713-5B5E-7A1D-76A85573E4A8}"/>
                  </a:ext>
                </a:extLst>
              </p14:cNvPr>
              <p14:cNvContentPartPr/>
              <p14:nvPr/>
            </p14:nvContentPartPr>
            <p14:xfrm>
              <a:off x="10553140" y="-63202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016D02-B713-5B5E-7A1D-76A85573E4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99500" y="-740020"/>
                <a:ext cx="108000" cy="21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F0CE591B-769E-7699-DB20-A24246D5BA74}"/>
              </a:ext>
            </a:extLst>
          </p:cNvPr>
          <p:cNvGraphicFramePr>
            <a:graphicFrameLocks noGrp="1"/>
          </p:cNvGraphicFramePr>
          <p:nvPr/>
        </p:nvGraphicFramePr>
        <p:xfrm>
          <a:off x="1070633" y="4475023"/>
          <a:ext cx="9960078" cy="1911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4730">
                  <a:extLst>
                    <a:ext uri="{9D8B030D-6E8A-4147-A177-3AD203B41FA5}">
                      <a16:colId xmlns:a16="http://schemas.microsoft.com/office/drawing/2014/main" val="4098038881"/>
                    </a:ext>
                  </a:extLst>
                </a:gridCol>
                <a:gridCol w="3800554">
                  <a:extLst>
                    <a:ext uri="{9D8B030D-6E8A-4147-A177-3AD203B41FA5}">
                      <a16:colId xmlns:a16="http://schemas.microsoft.com/office/drawing/2014/main" val="3201378649"/>
                    </a:ext>
                  </a:extLst>
                </a:gridCol>
                <a:gridCol w="1074993">
                  <a:extLst>
                    <a:ext uri="{9D8B030D-6E8A-4147-A177-3AD203B41FA5}">
                      <a16:colId xmlns:a16="http://schemas.microsoft.com/office/drawing/2014/main" val="2411386332"/>
                    </a:ext>
                  </a:extLst>
                </a:gridCol>
                <a:gridCol w="1203003">
                  <a:extLst>
                    <a:ext uri="{9D8B030D-6E8A-4147-A177-3AD203B41FA5}">
                      <a16:colId xmlns:a16="http://schemas.microsoft.com/office/drawing/2014/main" val="2875432828"/>
                    </a:ext>
                  </a:extLst>
                </a:gridCol>
                <a:gridCol w="1250920">
                  <a:extLst>
                    <a:ext uri="{9D8B030D-6E8A-4147-A177-3AD203B41FA5}">
                      <a16:colId xmlns:a16="http://schemas.microsoft.com/office/drawing/2014/main" val="3203481949"/>
                    </a:ext>
                  </a:extLst>
                </a:gridCol>
                <a:gridCol w="1225878">
                  <a:extLst>
                    <a:ext uri="{9D8B030D-6E8A-4147-A177-3AD203B41FA5}">
                      <a16:colId xmlns:a16="http://schemas.microsoft.com/office/drawing/2014/main" val="2686078273"/>
                    </a:ext>
                  </a:extLst>
                </a:gridCol>
              </a:tblGrid>
              <a:tr h="559917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EFICIÊNCIA E INOVAÇÃO DO MERCADO</a:t>
                      </a:r>
                      <a:endParaRPr sz="1400" u="none" strike="noStrike" cap="none" dirty="0">
                        <a:solidFill>
                          <a:schemeClr val="accent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Posicionar-se contra subsídios,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prol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da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racionalidade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correta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alocação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custos no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setor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2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0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2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07646"/>
                  </a:ext>
                </a:extLst>
              </a:tr>
              <a:tr h="485577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kern="1200" cap="none" dirty="0" err="1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Trazer</a:t>
                      </a:r>
                      <a:r>
                        <a:rPr lang="en-US" sz="1100" b="0" i="0" u="none" strike="noStrike" kern="1200" cap="none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cases e </a:t>
                      </a:r>
                      <a:r>
                        <a:rPr lang="en-US" sz="1100" b="0" i="0" u="none" strike="noStrike" kern="1200" cap="none" dirty="0" err="1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experiência</a:t>
                      </a:r>
                      <a:r>
                        <a:rPr lang="en-US" sz="1100" b="0" i="0" u="none" strike="noStrike" kern="1200" cap="none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b="0" i="0" u="none" strike="noStrike" kern="1200" cap="none" dirty="0" err="1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internacional</a:t>
                      </a:r>
                      <a:r>
                        <a:rPr lang="en-US" sz="1100" b="0" i="0" u="none" strike="noStrike" kern="1200" cap="none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para </a:t>
                      </a:r>
                      <a:r>
                        <a:rPr lang="en-US" sz="1100" b="0" i="0" u="none" strike="noStrike" kern="1200" cap="none" dirty="0" err="1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discussões</a:t>
                      </a:r>
                      <a:r>
                        <a:rPr lang="en-US" sz="1100" b="0" i="0" u="none" strike="noStrike" kern="1200" cap="none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no </a:t>
                      </a:r>
                      <a:r>
                        <a:rPr lang="en-US" sz="1100" b="0" i="0" u="none" strike="noStrike" kern="1200" cap="none" dirty="0" err="1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Brasil</a:t>
                      </a:r>
                      <a:endParaRPr sz="1100" b="0" i="0" u="none" strike="noStrike" kern="1200" cap="none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0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3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0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44480"/>
                  </a:ext>
                </a:extLst>
              </a:tr>
              <a:tr h="513126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Atuar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nas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emendas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(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complementares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 do FASE na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Reforma</a:t>
                      </a:r>
                      <a:r>
                        <a:rPr lang="en-US" sz="110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1100" u="none" strike="noStrike" cap="none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Tributária</a:t>
                      </a:r>
                      <a:endParaRPr sz="110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2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kern="1200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0</a:t>
                      </a:r>
                      <a:endParaRPr sz="1400" b="0" i="0" u="none" strike="noStrike" kern="1200" cap="none" dirty="0">
                        <a:solidFill>
                          <a:srgbClr val="000000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2 (+1)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 dirty="0">
                          <a:latin typeface="Poppins" pitchFamily="2" charset="77"/>
                          <a:cs typeface="Poppins" pitchFamily="2" charset="77"/>
                        </a:rPr>
                        <a:t>0 (-1)</a:t>
                      </a:r>
                      <a:endParaRPr sz="1400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61283"/>
                  </a:ext>
                </a:extLst>
              </a:tr>
              <a:tr h="352595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7</a:t>
                      </a:r>
                      <a:endParaRPr sz="1400" b="1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0</a:t>
                      </a:r>
                      <a:endParaRPr sz="1400" b="1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7 (+1)</a:t>
                      </a:r>
                      <a:endParaRPr sz="1400" b="1" u="none" strike="noStrike" cap="none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rgbClr val="000000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0 (-1)</a:t>
                      </a: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63459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7997B148-AE24-7836-51C8-6E2703F6566C}"/>
              </a:ext>
            </a:extLst>
          </p:cNvPr>
          <p:cNvGraphicFramePr>
            <a:graphicFrameLocks noGrp="1"/>
          </p:cNvGraphicFramePr>
          <p:nvPr/>
        </p:nvGraphicFramePr>
        <p:xfrm>
          <a:off x="1070633" y="3848245"/>
          <a:ext cx="9960078" cy="646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05284">
                  <a:extLst>
                    <a:ext uri="{9D8B030D-6E8A-4147-A177-3AD203B41FA5}">
                      <a16:colId xmlns:a16="http://schemas.microsoft.com/office/drawing/2014/main" val="944486048"/>
                    </a:ext>
                  </a:extLst>
                </a:gridCol>
                <a:gridCol w="1074993">
                  <a:extLst>
                    <a:ext uri="{9D8B030D-6E8A-4147-A177-3AD203B41FA5}">
                      <a16:colId xmlns:a16="http://schemas.microsoft.com/office/drawing/2014/main" val="2506858840"/>
                    </a:ext>
                  </a:extLst>
                </a:gridCol>
                <a:gridCol w="1203003">
                  <a:extLst>
                    <a:ext uri="{9D8B030D-6E8A-4147-A177-3AD203B41FA5}">
                      <a16:colId xmlns:a16="http://schemas.microsoft.com/office/drawing/2014/main" val="2973482921"/>
                    </a:ext>
                  </a:extLst>
                </a:gridCol>
                <a:gridCol w="1250920">
                  <a:extLst>
                    <a:ext uri="{9D8B030D-6E8A-4147-A177-3AD203B41FA5}">
                      <a16:colId xmlns:a16="http://schemas.microsoft.com/office/drawing/2014/main" val="4133868629"/>
                    </a:ext>
                  </a:extLst>
                </a:gridCol>
                <a:gridCol w="1225878">
                  <a:extLst>
                    <a:ext uri="{9D8B030D-6E8A-4147-A177-3AD203B41FA5}">
                      <a16:colId xmlns:a16="http://schemas.microsoft.com/office/drawing/2014/main" val="1799428444"/>
                    </a:ext>
                  </a:extLst>
                </a:gridCol>
              </a:tblGrid>
              <a:tr h="64608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B3C7E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AÇÕES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C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9A4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CONCLUÍDAS</a:t>
                      </a:r>
                      <a:endParaRPr sz="1100" b="1" i="0" u="none" strike="noStrike" cap="none" dirty="0">
                        <a:solidFill>
                          <a:srgbClr val="009A4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F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ANDAMENTO /PERMANENTES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D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 cap="none" dirty="0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NÃO INICIADAS</a:t>
                      </a:r>
                      <a:endParaRPr sz="1400" u="none" strike="noStrike" cap="none" dirty="0"/>
                    </a:p>
                  </a:txBody>
                  <a:tcPr marL="7625" marR="7625" marT="76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80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3037038" y="306186"/>
            <a:ext cx="6117924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Acompanhamento das metas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8;p61">
            <a:extLst>
              <a:ext uri="{FF2B5EF4-FFF2-40B4-BE49-F238E27FC236}">
                <a16:creationId xmlns:a16="http://schemas.microsoft.com/office/drawing/2014/main" id="{A0022FB0-44E8-E614-BB77-300BEDAB3D83}"/>
              </a:ext>
            </a:extLst>
          </p:cNvPr>
          <p:cNvSpPr txBox="1"/>
          <p:nvPr/>
        </p:nvSpPr>
        <p:spPr>
          <a:xfrm>
            <a:off x="421740" y="1004130"/>
            <a:ext cx="11288110" cy="5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BANDEIRA 1: ABERTURA E CRESCIMENTO DO MERCADO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9CFA6-D712-B330-8EA4-7A005CE80EB4}"/>
              </a:ext>
            </a:extLst>
          </p:cNvPr>
          <p:cNvSpPr txBox="1"/>
          <p:nvPr/>
        </p:nvSpPr>
        <p:spPr>
          <a:xfrm>
            <a:off x="421740" y="1413722"/>
            <a:ext cx="11733843" cy="4927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Simplificar a migração e aprimorar o agente varejista: 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Reunião com associadas sobre problemas na migração;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Reuniões com a Aneel (SFF, STD, SFT, SGM e SMA) para discutir os problemas de migração e apresentar propostas de soluções;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Capacita CCEE tira dúvidas sobre o modelo simplificado para o varejista;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Envio da contribuição Abraceel à 2ª fase da CP 28/2023;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Renovado pedido de manifestação da Abradee sobre manuais das distribuidoras que estão em desconformidade. Demos prazo até amanhã, 14.06.</a:t>
            </a:r>
            <a:endParaRPr lang="pt-BR" sz="1600" b="1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Fomentar a concorrência isonômica no mercado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Reunião do GT sobre as contribuições das associadas e apresentação prévia do estudo de benchmarking do Open Energy da BIP </a:t>
            </a:r>
            <a:r>
              <a:rPr lang="pt-BR" sz="16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Group</a:t>
            </a: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Reuniões com BIP </a:t>
            </a:r>
            <a:r>
              <a:rPr lang="pt-BR" sz="1600" dirty="0" err="1">
                <a:solidFill>
                  <a:schemeClr val="tx1"/>
                </a:solidFill>
                <a:latin typeface="Poppins"/>
                <a:cs typeface="Poppins"/>
              </a:rPr>
              <a:t>Group</a:t>
            </a: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 para alinhamentos do estudo;</a:t>
            </a: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Conclusão do Estudo da BIP </a:t>
            </a:r>
            <a:r>
              <a:rPr lang="pt-BR" sz="1600" b="1" i="1" dirty="0" err="1">
                <a:solidFill>
                  <a:srgbClr val="FF0000"/>
                </a:solidFill>
                <a:latin typeface="Poppins"/>
                <a:cs typeface="Poppins"/>
              </a:rPr>
              <a:t>Group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Reunião com associadas sobre a pauta de abuso de poder econômico,</a:t>
            </a:r>
          </a:p>
        </p:txBody>
      </p:sp>
    </p:spTree>
    <p:extLst>
      <p:ext uri="{BB962C8B-B14F-4D97-AF65-F5344CB8AC3E}">
        <p14:creationId xmlns:p14="http://schemas.microsoft.com/office/powerpoint/2010/main" val="107591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3037038" y="306186"/>
            <a:ext cx="6117924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Acompanhamento das metas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8;p61">
            <a:extLst>
              <a:ext uri="{FF2B5EF4-FFF2-40B4-BE49-F238E27FC236}">
                <a16:creationId xmlns:a16="http://schemas.microsoft.com/office/drawing/2014/main" id="{A0022FB0-44E8-E614-BB77-300BEDAB3D83}"/>
              </a:ext>
            </a:extLst>
          </p:cNvPr>
          <p:cNvSpPr txBox="1"/>
          <p:nvPr/>
        </p:nvSpPr>
        <p:spPr>
          <a:xfrm>
            <a:off x="371823" y="1107864"/>
            <a:ext cx="11288110" cy="5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BANDEIRA 1: ABERTURA E CRESCIMENTO DO MERCADO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9CFA6-D712-B330-8EA4-7A005CE80EB4}"/>
              </a:ext>
            </a:extLst>
          </p:cNvPr>
          <p:cNvSpPr txBox="1"/>
          <p:nvPr/>
        </p:nvSpPr>
        <p:spPr>
          <a:xfrm>
            <a:off x="371823" y="1711607"/>
            <a:ext cx="11288110" cy="405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Atuar pela abertura do Grupo B : 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Estudo da Volt </a:t>
            </a:r>
            <a:r>
              <a:rPr lang="pt-BR" sz="1600" b="1" i="1" dirty="0" err="1">
                <a:solidFill>
                  <a:srgbClr val="FF0000"/>
                </a:solidFill>
                <a:latin typeface="Poppins"/>
                <a:cs typeface="Poppins"/>
              </a:rPr>
              <a:t>Robotics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, elaborado para a Abraceel</a:t>
            </a:r>
            <a:r>
              <a:rPr lang="pt-BR" sz="1600" dirty="0">
                <a:solidFill>
                  <a:srgbClr val="FF0000"/>
                </a:solidFill>
                <a:latin typeface="Poppins"/>
                <a:cs typeface="Poppins"/>
              </a:rPr>
              <a:t>, </a:t>
            </a:r>
            <a:r>
              <a:rPr lang="pt-BR" sz="1600" i="1" dirty="0">
                <a:solidFill>
                  <a:srgbClr val="FF0000"/>
                </a:solidFill>
                <a:latin typeface="Poppins"/>
                <a:cs typeface="Poppins"/>
              </a:rPr>
              <a:t>sobre a</a:t>
            </a:r>
            <a:r>
              <a:rPr lang="pt-BR" sz="1600" dirty="0">
                <a:solidFill>
                  <a:srgbClr val="FF0000"/>
                </a:solidFill>
                <a:latin typeface="Poppins"/>
                <a:cs typeface="Poppins"/>
              </a:rPr>
              <a:t> 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proposta de ACL para indústria e comércio </a:t>
            </a:r>
            <a:r>
              <a:rPr lang="pt-BR" sz="1600" i="1" dirty="0">
                <a:solidFill>
                  <a:srgbClr val="FF0000"/>
                </a:solidFill>
                <a:latin typeface="Poppins"/>
                <a:cs typeface="Poppins"/>
              </a:rPr>
              <a:t>em 2026 agendado para apresentação 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ao MDIC</a:t>
            </a: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Pleitos da Abraceel </a:t>
            </a: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incluídos na minuta de 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Decreto de renovação das concessões enviado pelo MME à Casa Civil</a:t>
            </a: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Carta ao MME elogiando ações (fala de abertura do mercado, renovação das concessões, energia de Itaipu e MMGD);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Concluído minuta de texto legal para abertura do Grupo </a:t>
            </a:r>
            <a:r>
              <a:rPr lang="pt-BR" sz="1600" b="1" i="1" dirty="0" err="1">
                <a:solidFill>
                  <a:srgbClr val="FF0000"/>
                </a:solidFill>
                <a:latin typeface="Poppins"/>
                <a:cs typeface="Poppins"/>
              </a:rPr>
              <a:t>B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, elaborado por algumas associações no âmbito do FASE (Abraceel, APINE, ABIAPE, ABRACE e ABRADEE)</a:t>
            </a: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Reuniões com CNI e Federações de indústrias sobre potencial de migração para o grupo A.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1593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3037038" y="306186"/>
            <a:ext cx="6117924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Acompanhamento das metas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8;p63">
            <a:extLst>
              <a:ext uri="{FF2B5EF4-FFF2-40B4-BE49-F238E27FC236}">
                <a16:creationId xmlns:a16="http://schemas.microsoft.com/office/drawing/2014/main" id="{624460AF-94D8-CA19-5C64-ACEAE560B427}"/>
              </a:ext>
            </a:extLst>
          </p:cNvPr>
          <p:cNvSpPr txBox="1"/>
          <p:nvPr/>
        </p:nvSpPr>
        <p:spPr>
          <a:xfrm>
            <a:off x="516292" y="818308"/>
            <a:ext cx="11081018" cy="700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Aft>
                <a:spcPts val="1200"/>
              </a:spcAft>
              <a:buSzPts val="1500"/>
            </a:pPr>
            <a:r>
              <a:rPr lang="pt-BR" sz="1800" b="1" i="0" u="none" strike="noStrike" cap="none" dirty="0">
                <a:solidFill>
                  <a:schemeClr val="accent6">
                    <a:lumMod val="1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BANDEIRA 2: SEGURANÇA E SUSTENTABILIDADE DO MERCADO</a:t>
            </a:r>
          </a:p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Aperfeiçoar o monitoramento duramente o período sombra: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Prosseguem reuniões do Comitê de Monitoramento;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Na última reunião do Comitê, foram organizados grupos de trabalho para abordar os temas propostos, com o objetivo de propor soluções para discussão no Comitê:</a:t>
            </a:r>
          </a:p>
          <a:p>
            <a:pPr algn="just">
              <a:spcAft>
                <a:spcPts val="0"/>
              </a:spcAft>
            </a:pPr>
            <a:r>
              <a:rPr lang="pt-B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20/06: </a:t>
            </a:r>
            <a:r>
              <a:rPr lang="pt-BR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pt-B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recificação do recurso proveniente de geração – Geração;</a:t>
            </a:r>
          </a:p>
          <a:p>
            <a:pPr algn="just">
              <a:spcAft>
                <a:spcPts val="0"/>
              </a:spcAft>
            </a:pPr>
            <a:r>
              <a:rPr lang="pt-B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04/07: </a:t>
            </a:r>
            <a:r>
              <a:rPr lang="pt-B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Deduções do PLA para o caso dos consumidores – Consumo; Participação dos consumidores – Consumo;</a:t>
            </a:r>
          </a:p>
          <a:p>
            <a:pPr algn="just">
              <a:spcAft>
                <a:spcPts val="0"/>
              </a:spcAft>
            </a:pPr>
            <a:r>
              <a:rPr lang="pt-B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18/07: </a:t>
            </a:r>
            <a:r>
              <a:rPr lang="pt-B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Questões e estruturas de capital e societárias – Comercialização;  </a:t>
            </a:r>
          </a:p>
          <a:p>
            <a:pPr algn="just">
              <a:spcAft>
                <a:spcPts val="0"/>
              </a:spcAft>
            </a:pPr>
            <a:r>
              <a:rPr lang="pt-B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01/08</a:t>
            </a:r>
            <a:r>
              <a:rPr lang="pt-B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pt-B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MTM dos comercializadores - Comercialização; </a:t>
            </a:r>
            <a:r>
              <a:rPr lang="pt-B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Patrimônio líquido ajustado negativo de geradores – Geração; </a:t>
            </a:r>
          </a:p>
          <a:p>
            <a:pPr algn="just">
              <a:spcAft>
                <a:spcPts val="0"/>
              </a:spcAft>
            </a:pPr>
            <a:r>
              <a:rPr lang="pt-B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15/08:</a:t>
            </a:r>
            <a:r>
              <a:rPr lang="pt-BR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 Patrimônio líquido ajustado negativo de geradores por questões pré-operacionais – Geração;</a:t>
            </a:r>
          </a:p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endParaRPr lang="pt-BR" sz="1600" b="1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Aperfeiçoar a governança da CCEE</a:t>
            </a: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: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CCEE convoca AGE para eleger novo </a:t>
            </a:r>
            <a:r>
              <a:rPr lang="pt-BR" sz="16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CAd</a:t>
            </a: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Aneel autoriza acúmulo de cargos de Diretor-Presidente e Presidente do </a:t>
            </a:r>
            <a:r>
              <a:rPr lang="pt-BR" sz="16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CAd</a:t>
            </a: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da CCEE por seis meses;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 estruturou processo para indicação da vaga de comercialização;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 err="1">
                <a:solidFill>
                  <a:srgbClr val="FF0000"/>
                </a:solidFill>
                <a:latin typeface="Poppins"/>
                <a:cs typeface="Poppins"/>
              </a:rPr>
              <a:t>CAd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 Abraceel faz sabatina dos candidatos para indicação do titular e suplente na vaga da Categoria de Comercialização;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 err="1">
                <a:solidFill>
                  <a:srgbClr val="FF0000"/>
                </a:solidFill>
                <a:latin typeface="Poppins"/>
                <a:cs typeface="Poppins"/>
              </a:rPr>
              <a:t>CAd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 Abraceel indica à CCEE os candidatos.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5330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3037038" y="306186"/>
            <a:ext cx="6117924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Acompanhamento das metas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18;p63">
            <a:extLst>
              <a:ext uri="{FF2B5EF4-FFF2-40B4-BE49-F238E27FC236}">
                <a16:creationId xmlns:a16="http://schemas.microsoft.com/office/drawing/2014/main" id="{97A3C18D-1FFD-AD79-55BC-61609A8AD0AE}"/>
              </a:ext>
            </a:extLst>
          </p:cNvPr>
          <p:cNvSpPr txBox="1"/>
          <p:nvPr/>
        </p:nvSpPr>
        <p:spPr>
          <a:xfrm>
            <a:off x="594690" y="1245924"/>
            <a:ext cx="11318653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Aft>
                <a:spcPts val="1200"/>
              </a:spcAft>
              <a:buSzPts val="1500"/>
            </a:pPr>
            <a:r>
              <a:rPr lang="pt-BR" sz="18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BANDEIRA 3: FORMAÇÃO DE PREÇOS</a:t>
            </a:r>
            <a:endParaRPr lang="pt-BR" sz="1600" i="1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  <a:buSzPts val="1500"/>
            </a:pPr>
            <a:r>
              <a:rPr lang="pt-BR" sz="1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Atuar para aperfeiçoar os modelos : </a:t>
            </a:r>
            <a:endParaRPr lang="pt-BR" sz="1600" dirty="0">
              <a:latin typeface="Poppins"/>
              <a:cs typeface="Poppins"/>
            </a:endParaRP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Envio de carta ao MME solicitando à </a:t>
            </a:r>
            <a:r>
              <a:rPr lang="pt-BR" sz="16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Cpamp</a:t>
            </a: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mais estudos sobre o </a:t>
            </a:r>
            <a:r>
              <a:rPr lang="pt-BR" sz="16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Newave</a:t>
            </a: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Híbrido;</a:t>
            </a: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Workshop com agentes da </a:t>
            </a:r>
            <a:r>
              <a:rPr lang="pt-BR" sz="1600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Cpamp</a:t>
            </a: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para apresentação de estudos;</a:t>
            </a: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2ª Reunião do GT sobre a CP 162/MME, de alterações nos modelos para 2025;</a:t>
            </a: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Abraceel envia carta ao MME solicitando postergação da CP MME 162/24;</a:t>
            </a: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Workshop com agentes da CPAMP para apresentação de estudos sobre o Dessem;</a:t>
            </a:r>
          </a:p>
          <a:p>
            <a:pPr marL="285750" indent="-285750">
              <a:lnSpc>
                <a:spcPct val="150000"/>
              </a:lnSpc>
              <a:buSzPts val="15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</a:rPr>
              <a:t>2ª Reunião do GT sobre a CP 162/MME;</a:t>
            </a:r>
          </a:p>
        </p:txBody>
      </p:sp>
    </p:spTree>
    <p:extLst>
      <p:ext uri="{BB962C8B-B14F-4D97-AF65-F5344CB8AC3E}">
        <p14:creationId xmlns:p14="http://schemas.microsoft.com/office/powerpoint/2010/main" val="138236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3037038" y="306186"/>
            <a:ext cx="6117924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Acompanhamento das metas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18;p63">
            <a:extLst>
              <a:ext uri="{FF2B5EF4-FFF2-40B4-BE49-F238E27FC236}">
                <a16:creationId xmlns:a16="http://schemas.microsoft.com/office/drawing/2014/main" id="{AA45F902-E650-C1E1-ABAF-C6CCBCCDDFB0}"/>
              </a:ext>
            </a:extLst>
          </p:cNvPr>
          <p:cNvSpPr txBox="1"/>
          <p:nvPr/>
        </p:nvSpPr>
        <p:spPr>
          <a:xfrm>
            <a:off x="594690" y="888405"/>
            <a:ext cx="11318653" cy="606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Aft>
                <a:spcPts val="1200"/>
              </a:spcAft>
              <a:buSzPts val="1500"/>
            </a:pPr>
            <a:r>
              <a:rPr lang="pt-BR" sz="18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BANDEIRA 4: EFICIÊNCIA E INOVAÇÃO DO MERCADO</a:t>
            </a:r>
          </a:p>
          <a:p>
            <a:pPr algn="just">
              <a:spcAft>
                <a:spcPts val="1200"/>
              </a:spcAft>
              <a:buSzPts val="1500"/>
            </a:pPr>
            <a:r>
              <a:rPr lang="pt-BR" sz="1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Posicionar-se contra subsídios, em prol da racionalidade e correta alocação de custos no setor: 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Reunião com Sec. Adjunto do </a:t>
            </a:r>
            <a:r>
              <a:rPr lang="pt-BR" sz="1600" b="1" i="1" dirty="0" err="1">
                <a:solidFill>
                  <a:srgbClr val="FF0000"/>
                </a:solidFill>
                <a:latin typeface="Poppins"/>
                <a:cs typeface="Poppins"/>
              </a:rPr>
              <a:t>Minifaz</a:t>
            </a:r>
            <a:r>
              <a:rPr lang="pt-BR" sz="1600" b="1" i="1" dirty="0">
                <a:solidFill>
                  <a:srgbClr val="FF0000"/>
                </a:solidFill>
                <a:latin typeface="Poppins"/>
                <a:cs typeface="Poppins"/>
              </a:rPr>
              <a:t>  e outras associações sobre aumento de subsídios;</a:t>
            </a:r>
            <a:endParaRPr lang="pt-BR" sz="200" b="1" kern="1200" dirty="0">
              <a:solidFill>
                <a:schemeClr val="accent6">
                  <a:lumMod val="1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spcAft>
                <a:spcPts val="1200"/>
              </a:spcAft>
              <a:buSzPts val="1500"/>
            </a:pPr>
            <a:r>
              <a:rPr lang="pt-BR" sz="1600" b="1" kern="12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Trazer cases e experiência internacional para discussões no Brasil: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Diretoria da AICE debate atividades realizadas e acordos com organizações de Equador e Uruguai;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Comitê de Regulação da AICE apresentou modelo de Portugal; 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kern="1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Reunião com Presidente da ANDE, Felix </a:t>
            </a:r>
            <a:r>
              <a:rPr lang="pt-BR" sz="1600" b="1" i="1" kern="1200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Sosa</a:t>
            </a:r>
            <a:r>
              <a:rPr lang="pt-BR" sz="1600" b="1" i="1" kern="1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e CIER: comercialização da energia paraguaia no ACL; </a:t>
            </a:r>
          </a:p>
          <a:p>
            <a:pPr algn="just">
              <a:spcAft>
                <a:spcPts val="1200"/>
              </a:spcAft>
              <a:buSzPts val="1500"/>
            </a:pPr>
            <a:r>
              <a:rPr lang="pt-BR" sz="1600" b="1" kern="12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Reforma Tributária: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Abraceel recebe demanda de associadas;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kern="12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Abraceel discute com FASE contratação de escritório para defender pauta das associações;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kern="1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Escritório Bichara contratado: ﻿elaboração da opinião legal sobre os potenciais impactos da reforma tributária ao segmento de comercialização, incluindo a análise conceitual das mudanças propostas aplicáveis e elaboração de propostas de ajustes legais e regulatórios;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b="1" i="1" kern="1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Discussão com a BBCE para que o trabalho do Escritório Bichara também contemple a pauta de derivativos na reforma tributária</a:t>
            </a:r>
            <a:r>
              <a:rPr lang="pt-BR" sz="1600" kern="12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SzPts val="1500"/>
              <a:buFont typeface="Arial" panose="020B0604020202020204" pitchFamily="34" charset="0"/>
              <a:buChar char="•"/>
            </a:pPr>
            <a:r>
              <a:rPr lang="pt-BR" sz="1600" i="1" kern="12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Reunião do GT Abraceel sobre o tema.</a:t>
            </a:r>
            <a:endParaRPr lang="pt-BR" sz="1600" i="1" dirty="0">
              <a:solidFill>
                <a:schemeClr val="accent6">
                  <a:lumMod val="1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5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4136665" y="306186"/>
            <a:ext cx="3918701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AGENDA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4841171" y="787593"/>
            <a:ext cx="2509800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REUNIÃO DO DIA 13</a:t>
            </a:r>
            <a:r>
              <a:rPr lang="pt-BR" sz="1200" dirty="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r>
              <a:rPr lang="pt-BR" sz="1200" b="0" i="0" u="none" strike="noStrike" cap="none" dirty="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0</a:t>
            </a:r>
            <a:r>
              <a:rPr lang="pt-BR" sz="1200" dirty="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6</a:t>
            </a:r>
            <a:r>
              <a:rPr lang="pt-BR" sz="1200" b="0" i="0" u="none" strike="noStrike" cap="none" dirty="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.2024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492977" y="1389051"/>
            <a:ext cx="425100" cy="11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900" b="1" i="0" u="none" strike="noStrike" cap="none" dirty="0">
                <a:solidFill>
                  <a:srgbClr val="27AC95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101809" y="1549917"/>
            <a:ext cx="10704060" cy="281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1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Pauta informativa: </a:t>
            </a:r>
          </a:p>
          <a:p>
            <a:pPr marL="342900" indent="-342900">
              <a:buFontTx/>
              <a:buChar char="-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Acompanhamento orçamentário;</a:t>
            </a:r>
          </a:p>
          <a:p>
            <a:pPr marL="342900" indent="-342900">
              <a:buFontTx/>
              <a:buChar char="-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⁠Acompanhamento das metas;</a:t>
            </a:r>
          </a:p>
          <a:p>
            <a:pPr marL="342900" indent="-342900">
              <a:buFontTx/>
              <a:buChar char="-"/>
            </a:pPr>
            <a:r>
              <a:rPr lang="pt-BR" sz="20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FaleAqui</a:t>
            </a:r>
            <a:r>
              <a:rPr lang="pt-BR" sz="2000" dirty="0">
                <a:solidFill>
                  <a:srgbClr val="222222"/>
                </a:solidFill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pt-BR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 últimos avanços e próximos passos;</a:t>
            </a:r>
          </a:p>
          <a:p>
            <a:pPr marL="342900" indent="-342900">
              <a:buFontTx/>
              <a:buChar char="-"/>
            </a:pPr>
            <a:r>
              <a:rPr lang="pt-BR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⁠Estudo contratos legados.</a:t>
            </a:r>
            <a:endParaRPr lang="pt-BR" sz="2000" b="0" i="0" dirty="0"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pt-BR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pt-BR" sz="2000" b="0" i="0" dirty="0"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r>
              <a:rPr lang="pt-BR" sz="2000" b="1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Pauta deliberativa:</a:t>
            </a:r>
          </a:p>
          <a:p>
            <a:pPr marL="342900" indent="-342900" algn="l">
              <a:buFontTx/>
              <a:buChar char="-"/>
            </a:pPr>
            <a:r>
              <a:rPr lang="pt-BR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CP MME 162/24 - alterações nos modelos para 2025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pt-BR" sz="2000" dirty="0">
              <a:solidFill>
                <a:srgbClr val="222222"/>
              </a:solidFill>
              <a:latin typeface="Poppins" panose="00000500000000000000" pitchFamily="2" charset="0"/>
              <a:cs typeface="Poppins" panose="00000500000000000000" pitchFamily="2" charset="0"/>
              <a:sym typeface="Poppins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9;p2">
            <a:extLst>
              <a:ext uri="{FF2B5EF4-FFF2-40B4-BE49-F238E27FC236}">
                <a16:creationId xmlns:a16="http://schemas.microsoft.com/office/drawing/2014/main" id="{C8F6F008-88B5-31B6-C100-0670AC763B01}"/>
              </a:ext>
            </a:extLst>
          </p:cNvPr>
          <p:cNvSpPr txBox="1"/>
          <p:nvPr/>
        </p:nvSpPr>
        <p:spPr>
          <a:xfrm>
            <a:off x="372293" y="3491630"/>
            <a:ext cx="425100" cy="11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900" b="1" i="0" u="none" strike="noStrike" cap="none" dirty="0">
                <a:solidFill>
                  <a:srgbClr val="27AC95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3037038" y="306186"/>
            <a:ext cx="6117924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Destaques da mídia</a:t>
            </a:r>
            <a:endParaRPr sz="7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0" y="306186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8;p63">
            <a:extLst>
              <a:ext uri="{FF2B5EF4-FFF2-40B4-BE49-F238E27FC236}">
                <a16:creationId xmlns:a16="http://schemas.microsoft.com/office/drawing/2014/main" id="{1F517F82-8455-3F6B-288E-BF2A94B02B27}"/>
              </a:ext>
            </a:extLst>
          </p:cNvPr>
          <p:cNvSpPr txBox="1"/>
          <p:nvPr/>
        </p:nvSpPr>
        <p:spPr>
          <a:xfrm>
            <a:off x="509232" y="1005443"/>
            <a:ext cx="114377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SzPts val="1500"/>
            </a:pPr>
            <a:r>
              <a:rPr lang="pt-BR" sz="1600" u="sng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Destaques:</a:t>
            </a:r>
          </a:p>
          <a:p>
            <a:pPr>
              <a:lnSpc>
                <a:spcPct val="150000"/>
              </a:lnSpc>
              <a:buSzPts val="1500"/>
            </a:pPr>
            <a:r>
              <a:rPr lang="pt-BR" sz="1600" b="1" dirty="0">
                <a:solidFill>
                  <a:srgbClr val="0F51A9"/>
                </a:solidFill>
                <a:latin typeface="Poppins"/>
                <a:cs typeface="Poppins"/>
                <a:sym typeface="Poppins"/>
              </a:rPr>
              <a:t>-  133 matérias publicadas na mídia em maio;</a:t>
            </a:r>
          </a:p>
          <a:p>
            <a:pPr marL="285750" indent="-285750">
              <a:lnSpc>
                <a:spcPct val="150000"/>
              </a:lnSpc>
              <a:buSzPts val="1500"/>
              <a:buFontTx/>
              <a:buChar char="-"/>
            </a:pPr>
            <a:r>
              <a:rPr lang="pt-BR" sz="1600" dirty="0">
                <a:solidFill>
                  <a:schemeClr val="tx1"/>
                </a:solidFill>
                <a:latin typeface="Poppins"/>
                <a:cs typeface="Poppins"/>
                <a:sym typeface="Poppins"/>
              </a:rPr>
              <a:t>Destaques: TV CNN Brasil, Valor Econômico, Folha de S. Paulo, Poder 360 e Correio Braziliense</a:t>
            </a:r>
          </a:p>
        </p:txBody>
      </p:sp>
      <p:pic>
        <p:nvPicPr>
          <p:cNvPr id="9" name="Imagem 8" descr="Jorna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33A0545-3ACF-519A-5210-A0F788C92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620" y="2322769"/>
            <a:ext cx="2649080" cy="4383173"/>
          </a:xfrm>
          <a:prstGeom prst="rect">
            <a:avLst/>
          </a:prstGeom>
        </p:spPr>
      </p:pic>
      <p:pic>
        <p:nvPicPr>
          <p:cNvPr id="11" name="Imagem 10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CF432E84-824D-DE06-421A-1DE312D32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048" y="2277574"/>
            <a:ext cx="3246579" cy="2228675"/>
          </a:xfrm>
          <a:prstGeom prst="rect">
            <a:avLst/>
          </a:prstGeom>
        </p:spPr>
      </p:pic>
      <p:pic>
        <p:nvPicPr>
          <p:cNvPr id="13" name="Imagem 12" descr="Jorna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F8CE3B1-F54F-661F-F307-E05C7EAE3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088" y="2322768"/>
            <a:ext cx="2473912" cy="4500211"/>
          </a:xfrm>
          <a:prstGeom prst="rect">
            <a:avLst/>
          </a:prstGeom>
        </p:spPr>
      </p:pic>
      <p:pic>
        <p:nvPicPr>
          <p:cNvPr id="15" name="Imagem 14" descr="Homem com óculos de grau">
            <a:extLst>
              <a:ext uri="{FF2B5EF4-FFF2-40B4-BE49-F238E27FC236}">
                <a16:creationId xmlns:a16="http://schemas.microsoft.com/office/drawing/2014/main" id="{62694264-F0C4-C6CE-04C1-D0CF70163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908" y="4634971"/>
            <a:ext cx="3083878" cy="2223029"/>
          </a:xfrm>
          <a:prstGeom prst="rect">
            <a:avLst/>
          </a:prstGeom>
        </p:spPr>
      </p:pic>
      <p:pic>
        <p:nvPicPr>
          <p:cNvPr id="17" name="Imagem 16" descr="Jornal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9D1DD059-C9C2-87CE-E9CA-EB06855CC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42" y="3936663"/>
            <a:ext cx="3503453" cy="2947171"/>
          </a:xfrm>
          <a:prstGeom prst="rect">
            <a:avLst/>
          </a:prstGeom>
        </p:spPr>
      </p:pic>
      <p:pic>
        <p:nvPicPr>
          <p:cNvPr id="19" name="Imagem 18" descr="Balcão de loja&#10;&#10;Descrição gerada automaticamente com confiança baixa">
            <a:extLst>
              <a:ext uri="{FF2B5EF4-FFF2-40B4-BE49-F238E27FC236}">
                <a16:creationId xmlns:a16="http://schemas.microsoft.com/office/drawing/2014/main" id="{4C980F0A-EC5A-EB86-CA8F-F0BCFEC9C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049" y="2322768"/>
            <a:ext cx="3404006" cy="16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48" r="1314" b="10575"/>
          <a:stretch/>
        </p:blipFill>
        <p:spPr>
          <a:xfrm>
            <a:off x="-163069" y="-500423"/>
            <a:ext cx="12353481" cy="73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-163070" y="-500424"/>
            <a:ext cx="12353481" cy="7358423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5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1534438" y="2202810"/>
            <a:ext cx="8993688" cy="226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cs typeface="Poppins" panose="02000000000000000000" pitchFamily="2" charset="0"/>
              </a:rPr>
              <a:t>CP MME 162/24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pt-BR" sz="4800" b="1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</a:t>
            </a:r>
            <a:r>
              <a:rPr lang="pt-BR" sz="48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cs typeface="Poppins" panose="02000000000000000000" pitchFamily="2" charset="0"/>
              </a:rPr>
              <a:t>lterações nos modelos para 2025</a:t>
            </a:r>
            <a:endParaRPr lang="pt-BR" sz="4800" b="1" dirty="0">
              <a:solidFill>
                <a:schemeClr val="bg1"/>
              </a:solidFill>
              <a:latin typeface="Poppins" panose="02000000000000000000" pitchFamily="2" charset="0"/>
              <a:ea typeface="Poppins"/>
              <a:cs typeface="Poppins" panose="020000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4491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>
          <a:xfrm>
            <a:off x="154897" y="1012958"/>
            <a:ext cx="11882205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Primeira reunião do Grupo Técnico em 14.05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Associados pontuaram a falta de testes com o Dessem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Em 21.05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Abraceel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enviou carta à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Cpamp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pleiteando mais estudos envolvendo o Dessem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Abraceel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enviou formulário aos associados para mapear o posicionamento sobre a implementação do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Newave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Híbrido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Formulário recebeu 37 respostas, 33 (89%) contra e 4 (10%) a favor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Cpamp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atendeu ao pleito da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Abraceel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, marcando Workshop para o dia 12.06 para apresentar estudos adicionais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Abraceel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enviou carta pleiteando o adiamento do prazo de contribuições à CP.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Cpamp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indicou que o prazo de contribuições será postergado até 24.06.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Segunda reunião do Grupo Técnico hoje</a:t>
            </a:r>
          </a:p>
        </p:txBody>
      </p:sp>
      <p:sp>
        <p:nvSpPr>
          <p:cNvPr id="158" name="Google Shape;158;p10"/>
          <p:cNvSpPr txBox="1"/>
          <p:nvPr/>
        </p:nvSpPr>
        <p:spPr>
          <a:xfrm>
            <a:off x="467190" y="192365"/>
            <a:ext cx="11724810" cy="5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CP 162/2024 – Alterações nos modelos para 2025</a:t>
            </a:r>
            <a:endParaRPr lang="pt-BR"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148;p2">
            <a:extLst>
              <a:ext uri="{FF2B5EF4-FFF2-40B4-BE49-F238E27FC236}">
                <a16:creationId xmlns:a16="http://schemas.microsoft.com/office/drawing/2014/main" id="{6C7DCD26-439B-6FE1-3445-FA04FDA68F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011" y="151216"/>
            <a:ext cx="951887" cy="582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059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>
          <a:xfrm>
            <a:off x="154897" y="1012958"/>
            <a:ext cx="11882205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pt-BR" b="1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Posicionamento da </a:t>
            </a:r>
            <a:r>
              <a:rPr lang="pt-BR" b="1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Abraceel</a:t>
            </a:r>
            <a:endParaRPr lang="pt-BR" b="1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Defender a realização de um ano de período sombra, antes da decisão de implementação do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Newave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Híbrido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lvl="4"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Aumento de complexidade, com tempo computacional e custos de máquina maior, o que pode agravar problemas 	de contingência – o que ainda não foi devidamente tratado</a:t>
            </a:r>
          </a:p>
          <a:p>
            <a:pPr lvl="2"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Ainda não é possível afirmar ganhos de eficiência ou que há de fato redução de encargos</a:t>
            </a:r>
          </a:p>
          <a:p>
            <a:pPr lvl="2"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Poucos dias foram simulados para avaliar o impacto no Dessem e avaliações de impactos (GT, encargos, tarifas) 	foram feitas apenas com o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Decomp</a:t>
            </a: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lvl="2"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EPE não utilizar o NH pode gerar discrepâncias entre resultados de planejamento, operação e preço, além da 	necessidade de garantir a compatibilidade</a:t>
            </a:r>
          </a:p>
          <a:p>
            <a:pPr lvl="2"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Relatadas divergências no tempo de processamento, não sendo assegurado o tempo relatado pela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Cpamp</a:t>
            </a: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  <a:p>
            <a:pPr lvl="2"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Aumento do CMO sem contribuição no despacho térmico</a:t>
            </a:r>
          </a:p>
          <a:p>
            <a:pPr lvl="2">
              <a:defRPr/>
            </a:pP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	- Cortes externos sendo usados como medida paliativa enquanto não há uma versão do </a:t>
            </a:r>
            <a:r>
              <a:rPr lang="pt-BR" dirty="0" err="1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Newave</a:t>
            </a:r>
            <a:r>
              <a:rPr lang="pt-BR" dirty="0">
                <a:latin typeface="Poppins" panose="00000500000000000000" pitchFamily="2" charset="0"/>
                <a:ea typeface="Montserrat"/>
                <a:cs typeface="Poppins" panose="00000500000000000000" pitchFamily="2" charset="0"/>
                <a:sym typeface="Montserrat"/>
              </a:rPr>
              <a:t> que melhore o tempo 	computacional</a:t>
            </a:r>
          </a:p>
          <a:p>
            <a:pPr lvl="2">
              <a:defRPr/>
            </a:pPr>
            <a:endParaRPr lang="pt-BR" dirty="0">
              <a:latin typeface="Poppins" panose="00000500000000000000" pitchFamily="2" charset="0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467190" y="192365"/>
            <a:ext cx="11724810" cy="5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CP 162/2024 – Alterações nos modelos para 2025</a:t>
            </a:r>
            <a:endParaRPr lang="pt-BR"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148;p2">
            <a:extLst>
              <a:ext uri="{FF2B5EF4-FFF2-40B4-BE49-F238E27FC236}">
                <a16:creationId xmlns:a16="http://schemas.microsoft.com/office/drawing/2014/main" id="{6C7DCD26-439B-6FE1-3445-FA04FDA68F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011" y="151216"/>
            <a:ext cx="951887" cy="582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61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48" r="1314" b="10575"/>
          <a:stretch/>
        </p:blipFill>
        <p:spPr>
          <a:xfrm>
            <a:off x="-163069" y="-500423"/>
            <a:ext cx="12353481" cy="73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-163070" y="-500423"/>
            <a:ext cx="12353481" cy="7358423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5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2609582" y="2202810"/>
            <a:ext cx="6808178" cy="152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dirty="0">
                <a:solidFill>
                  <a:schemeClr val="bg1"/>
                </a:solidFill>
                <a:effectLst/>
                <a:latin typeface="Poppins" panose="02000000000000000000" pitchFamily="2" charset="0"/>
                <a:cs typeface="Poppins" panose="02000000000000000000" pitchFamily="2" charset="0"/>
              </a:rPr>
              <a:t>Estudo Contratos Legados</a:t>
            </a:r>
            <a:endParaRPr sz="4800" b="1" dirty="0">
              <a:solidFill>
                <a:schemeClr val="bg1"/>
              </a:solidFill>
              <a:latin typeface="Poppins" panose="02000000000000000000" pitchFamily="2" charset="0"/>
              <a:ea typeface="Poppins"/>
              <a:cs typeface="Poppins" panose="020000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1011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6509" y="548640"/>
            <a:ext cx="11521439" cy="596662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ea typeface="Montserrat" charset="0"/>
                <a:cs typeface="Poppins" panose="00000500000000000000" pitchFamily="50" charset="0"/>
              </a:rPr>
              <a:t>Sumário</a:t>
            </a:r>
          </a:p>
          <a:p>
            <a:pPr marL="0" marR="0" lvl="0" indent="0" algn="l" defTabSz="91433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1 – Introdução</a:t>
            </a:r>
          </a:p>
          <a:p>
            <a:pPr marL="0" marR="0" lvl="0" indent="0" algn="l" defTabSz="91433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2 – Base de dados e premissas</a:t>
            </a:r>
          </a:p>
          <a:p>
            <a:pPr marL="0" marR="0" lvl="0" indent="0" algn="l" defTabSz="91433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3 – Evolução do Mercado x Contratos Legados</a:t>
            </a:r>
          </a:p>
          <a:p>
            <a:pPr marL="0" marR="0" lvl="0" indent="0" algn="l" defTabSz="91433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4 – Realinhamento da CDE</a:t>
            </a:r>
          </a:p>
          <a:p>
            <a:pPr marL="0" marR="0" lvl="0" indent="0" algn="l" defTabSz="91433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5 – Encargo de Sobrecontratação</a:t>
            </a:r>
          </a:p>
          <a:p>
            <a:pPr marL="0" marR="0" lvl="0" indent="0" algn="l" defTabSz="91433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6 – Tendência Tarifária x Abertura BT</a:t>
            </a:r>
          </a:p>
          <a:p>
            <a:pPr marL="0" marR="0" lvl="0" indent="0" algn="l" defTabSz="91433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7 – Competitividade do ACL</a:t>
            </a:r>
          </a:p>
          <a:p>
            <a:pPr marL="0" marR="0" lvl="0" indent="0" algn="l" defTabSz="91433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8 – Conclusões</a:t>
            </a:r>
          </a:p>
        </p:txBody>
      </p:sp>
    </p:spTree>
    <p:extLst>
      <p:ext uri="{BB962C8B-B14F-4D97-AF65-F5344CB8AC3E}">
        <p14:creationId xmlns:p14="http://schemas.microsoft.com/office/powerpoint/2010/main" val="104368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7171AF2-18C1-49A2-BBCF-56BFF055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6B491B-116F-4CFB-8361-80CABA3B05F8}"/>
              </a:ext>
            </a:extLst>
          </p:cNvPr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16" y="5039591"/>
            <a:ext cx="3028652" cy="161124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065A351-737E-49EC-BD20-E1AA27CE6E08}"/>
              </a:ext>
            </a:extLst>
          </p:cNvPr>
          <p:cNvSpPr txBox="1"/>
          <p:nvPr/>
        </p:nvSpPr>
        <p:spPr>
          <a:xfrm>
            <a:off x="1742362" y="2551837"/>
            <a:ext cx="870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1 – Objetivo</a:t>
            </a:r>
          </a:p>
        </p:txBody>
      </p:sp>
    </p:spTree>
    <p:extLst>
      <p:ext uri="{BB962C8B-B14F-4D97-AF65-F5344CB8AC3E}">
        <p14:creationId xmlns:p14="http://schemas.microsoft.com/office/powerpoint/2010/main" val="3721487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7259" y="539015"/>
            <a:ext cx="86704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1 - Introdução</a:t>
            </a: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Governo tem falado em alinhamento entre tarifas (ACR) e preços de energia (ACL), incluindo MMGD e autoprodução, desde as nossas primeiras interações.</a:t>
            </a: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Faz parte também do plano de ação “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Bandeira 1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: Abertura e Crescimento do Mercado;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Meta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: Atuar pela abertura do Grupo B;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Ação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: Apresentar proposta de abertura com análise de custos entre ACR e ACL”. </a:t>
            </a: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O estudo está em desenvolvimento pela Abraceel e foi discutido com o Conselho de Administração e Grupo Técnico.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06737AA-CD0C-871A-8DF4-94AD2C9647E3}"/>
              </a:ext>
            </a:extLst>
          </p:cNvPr>
          <p:cNvSpPr/>
          <p:nvPr/>
        </p:nvSpPr>
        <p:spPr>
          <a:xfrm>
            <a:off x="2" y="6088776"/>
            <a:ext cx="8997694" cy="76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4" name="Imagem 3" descr="Uma imagem contendo Ícone&#10;&#10;Descrição gerada automaticamente">
            <a:extLst>
              <a:ext uri="{FF2B5EF4-FFF2-40B4-BE49-F238E27FC236}">
                <a16:creationId xmlns:a16="http://schemas.microsoft.com/office/drawing/2014/main" id="{88F7F758-F09F-8ECE-4FFE-0DFD5C1A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044" y="540537"/>
            <a:ext cx="3723114" cy="66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8565145-8EB5-0C24-8A4C-C23A6E8E8294}"/>
              </a:ext>
            </a:extLst>
          </p:cNvPr>
          <p:cNvSpPr txBox="1"/>
          <p:nvPr/>
        </p:nvSpPr>
        <p:spPr>
          <a:xfrm>
            <a:off x="327259" y="1402644"/>
            <a:ext cx="11533307" cy="4623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Premissas:</a:t>
            </a:r>
          </a:p>
          <a:p>
            <a:pPr marL="342900" marR="0" lvl="0" indent="-34290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Dividir custos necessários para a segurança da operação do SIN que estejam suportados exclusivamente pelo ACR, e não simplesmente porque o ACR contratou;</a:t>
            </a:r>
          </a:p>
          <a:p>
            <a:pPr marL="342900" marR="0" lvl="0" indent="-34290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Não dividir custos de atributos que o ACL já possua (hidrelétricas);</a:t>
            </a:r>
          </a:p>
          <a:p>
            <a:pPr marL="342900" marR="0" lvl="0" indent="-34290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Cenário de PLD mínimo;</a:t>
            </a:r>
          </a:p>
          <a:p>
            <a:pPr marL="342900" marR="0" lvl="0" indent="-34290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arabi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Avaliação de Impactos das Propostas em discussão: </a:t>
            </a:r>
          </a:p>
          <a:p>
            <a:pPr marL="857215" marR="0" lvl="1" indent="-40005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romanL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Angra I e II (reserva)</a:t>
            </a:r>
          </a:p>
          <a:p>
            <a:pPr marL="857215" marR="0" lvl="1" indent="-40005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romanL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Encargo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Sobrecontratação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857215" marR="0" lvl="1" indent="-40005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romanL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Efeitos da sobre/subcontratação no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Pmix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857215" marR="0" lvl="1" indent="-40005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romanL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Realinhamento da CDE</a:t>
            </a:r>
          </a:p>
          <a:p>
            <a:pPr marL="857215" marR="0" lvl="1" indent="-400050" algn="just" defTabSz="9143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500"/>
              <a:buFont typeface="+mj-lt"/>
              <a:buAutoNum type="romanLcPeriod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Tendência Tarifária ACR e ACL e competitividade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CB93DD8-FE00-7C7F-9FDA-3F29B9C0A063}"/>
              </a:ext>
            </a:extLst>
          </p:cNvPr>
          <p:cNvSpPr/>
          <p:nvPr/>
        </p:nvSpPr>
        <p:spPr>
          <a:xfrm>
            <a:off x="327259" y="539015"/>
            <a:ext cx="8670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1 - 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59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Aplicativo, Gráfico de pizza&#10;&#10;Descrição gerada automaticamente">
            <a:extLst>
              <a:ext uri="{FF2B5EF4-FFF2-40B4-BE49-F238E27FC236}">
                <a16:creationId xmlns:a16="http://schemas.microsoft.com/office/drawing/2014/main" id="{89AE2E44-9194-9D77-0EC6-1C2BE2C8B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405" y="1535459"/>
            <a:ext cx="9493189" cy="532254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CB93DD8-FE00-7C7F-9FDA-3F29B9C0A063}"/>
              </a:ext>
            </a:extLst>
          </p:cNvPr>
          <p:cNvSpPr/>
          <p:nvPr/>
        </p:nvSpPr>
        <p:spPr>
          <a:xfrm>
            <a:off x="327259" y="539015"/>
            <a:ext cx="8670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1 - Introdução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33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48" r="1314" b="10575"/>
          <a:stretch/>
        </p:blipFill>
        <p:spPr>
          <a:xfrm>
            <a:off x="-163069" y="-500423"/>
            <a:ext cx="12353481" cy="73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-163069" y="-500423"/>
            <a:ext cx="12353481" cy="7358423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5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2691911" y="2540161"/>
            <a:ext cx="6808178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Reforma Tributária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5713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7171AF2-18C1-49A2-BBCF-56BFF055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6B491B-116F-4CFB-8361-80CABA3B05F8}"/>
              </a:ext>
            </a:extLst>
          </p:cNvPr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16" y="5039591"/>
            <a:ext cx="3028652" cy="161124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065A351-737E-49EC-BD20-E1AA27CE6E08}"/>
              </a:ext>
            </a:extLst>
          </p:cNvPr>
          <p:cNvSpPr txBox="1"/>
          <p:nvPr/>
        </p:nvSpPr>
        <p:spPr>
          <a:xfrm>
            <a:off x="1742362" y="2551837"/>
            <a:ext cx="8707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2 – Base de dados e premissas</a:t>
            </a:r>
          </a:p>
        </p:txBody>
      </p:sp>
    </p:spTree>
    <p:extLst>
      <p:ext uri="{BB962C8B-B14F-4D97-AF65-F5344CB8AC3E}">
        <p14:creationId xmlns:p14="http://schemas.microsoft.com/office/powerpoint/2010/main" val="392265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F06737AA-CD0C-871A-8DF4-94AD2C9647E3}"/>
              </a:ext>
            </a:extLst>
          </p:cNvPr>
          <p:cNvSpPr/>
          <p:nvPr/>
        </p:nvSpPr>
        <p:spPr>
          <a:xfrm>
            <a:off x="2" y="6088776"/>
            <a:ext cx="12191998" cy="76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FF908F5-0374-8618-BE5D-DB634DAF8127}"/>
              </a:ext>
            </a:extLst>
          </p:cNvPr>
          <p:cNvSpPr txBox="1">
            <a:spLocks/>
          </p:cNvSpPr>
          <p:nvPr/>
        </p:nvSpPr>
        <p:spPr>
          <a:xfrm>
            <a:off x="322118" y="457837"/>
            <a:ext cx="11879406" cy="541070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 i="0" kern="1200" spc="-10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cs typeface="Poppins" panose="00000500000000000000" pitchFamily="50" charset="0"/>
              </a:rPr>
              <a:t>Base de Dados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C4E8C"/>
              </a:solidFill>
              <a:effectLst/>
              <a:uLnTx/>
              <a:uFillTx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aphicFrame>
        <p:nvGraphicFramePr>
          <p:cNvPr id="22" name="Diagrama 21"/>
          <p:cNvGraphicFramePr/>
          <p:nvPr/>
        </p:nvGraphicFramePr>
        <p:xfrm>
          <a:off x="1479009" y="1160608"/>
          <a:ext cx="9214658" cy="490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20F59FC7-6A3E-F0E6-4B31-DDD19A504C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673" t="29373" r="25749" b="32149"/>
          <a:stretch/>
        </p:blipFill>
        <p:spPr>
          <a:xfrm>
            <a:off x="10178988" y="5251881"/>
            <a:ext cx="1811528" cy="82411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9998110" y="4504021"/>
            <a:ext cx="2107852" cy="819260"/>
            <a:chOff x="1074035" y="1521980"/>
            <a:chExt cx="2208250" cy="819260"/>
          </a:xfrm>
        </p:grpSpPr>
        <p:sp>
          <p:nvSpPr>
            <p:cNvPr id="9" name="Retângulo 8"/>
            <p:cNvSpPr/>
            <p:nvPr/>
          </p:nvSpPr>
          <p:spPr>
            <a:xfrm>
              <a:off x="1074035" y="1521980"/>
              <a:ext cx="2208250" cy="8192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ontserrat Bold"/>
                <a:ea typeface="+mn-ea"/>
                <a:cs typeface="+mn-cs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074035" y="1863612"/>
              <a:ext cx="2208250" cy="409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C4E8C"/>
                  </a:solidFill>
                  <a:effectLst/>
                  <a:uLnTx/>
                  <a:uFillTx/>
                  <a:latin typeface="Poppins" panose="00000500000000000000" pitchFamily="50" charset="0"/>
                  <a:ea typeface="+mn-ea"/>
                  <a:cs typeface="Poppins" panose="00000500000000000000" pitchFamily="50" charset="0"/>
                </a:rPr>
                <a:t>Colaboração:</a:t>
              </a:r>
              <a:endPara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Montserrat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394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FF908F5-0374-8618-BE5D-DB634DAF8127}"/>
              </a:ext>
            </a:extLst>
          </p:cNvPr>
          <p:cNvSpPr txBox="1">
            <a:spLocks/>
          </p:cNvSpPr>
          <p:nvPr/>
        </p:nvSpPr>
        <p:spPr>
          <a:xfrm>
            <a:off x="322118" y="457837"/>
            <a:ext cx="11879406" cy="541070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 i="0" kern="1200" spc="-10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cs typeface="Poppins" panose="00000500000000000000" pitchFamily="50" charset="0"/>
              </a:rPr>
              <a:t>2 – Base de dados e premissas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ABCDB08-E158-6A94-C711-1AD39BC5A14C}"/>
              </a:ext>
            </a:extLst>
          </p:cNvPr>
          <p:cNvGraphicFramePr>
            <a:graphicFrameLocks noGrp="1"/>
          </p:cNvGraphicFramePr>
          <p:nvPr/>
        </p:nvGraphicFramePr>
        <p:xfrm>
          <a:off x="322118" y="1286233"/>
          <a:ext cx="11533518" cy="464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506">
                  <a:extLst>
                    <a:ext uri="{9D8B030D-6E8A-4147-A177-3AD203B41FA5}">
                      <a16:colId xmlns:a16="http://schemas.microsoft.com/office/drawing/2014/main" val="2446285739"/>
                    </a:ext>
                  </a:extLst>
                </a:gridCol>
                <a:gridCol w="3844506">
                  <a:extLst>
                    <a:ext uri="{9D8B030D-6E8A-4147-A177-3AD203B41FA5}">
                      <a16:colId xmlns:a16="http://schemas.microsoft.com/office/drawing/2014/main" val="3905389175"/>
                    </a:ext>
                  </a:extLst>
                </a:gridCol>
                <a:gridCol w="3844506">
                  <a:extLst>
                    <a:ext uri="{9D8B030D-6E8A-4147-A177-3AD203B41FA5}">
                      <a16:colId xmlns:a16="http://schemas.microsoft.com/office/drawing/2014/main" val="3447203769"/>
                    </a:ext>
                  </a:extLst>
                </a:gridCol>
              </a:tblGrid>
              <a:tr h="602972"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>
                          <a:solidFill>
                            <a:schemeClr val="bg1"/>
                          </a:solidFill>
                          <a:latin typeface="Poppins"/>
                          <a:cs typeface="Poppins"/>
                        </a:rPr>
                        <a:t>Dado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>
                          <a:solidFill>
                            <a:schemeClr val="bg1"/>
                          </a:solidFill>
                          <a:latin typeface="Poppins"/>
                          <a:cs typeface="Poppins"/>
                        </a:rPr>
                        <a:t>Fonte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chemeClr val="bg1"/>
                          </a:solidFill>
                          <a:latin typeface="Poppins"/>
                          <a:cs typeface="Poppins"/>
                        </a:rPr>
                        <a:t>Base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632921"/>
                  </a:ext>
                </a:extLst>
              </a:tr>
              <a:tr h="5799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Carga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CCEE/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InfoMercado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Realizado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052223"/>
                  </a:ext>
                </a:extLst>
              </a:tr>
              <a:tr h="5799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Consumo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Aneel/SAMP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Realizado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451863"/>
                  </a:ext>
                </a:extLst>
              </a:tr>
              <a:tr h="572005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Crescimento do Mercado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Estudo 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1,90%</a:t>
                      </a:r>
                      <a:r>
                        <a:rPr lang="pt-BR" sz="2000" kern="1200" baseline="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 ao ano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941315"/>
                  </a:ext>
                </a:extLst>
              </a:tr>
              <a:tr h="572005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MMGD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Dessem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7,2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GWmédios</a:t>
                      </a: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 em 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835960"/>
                  </a:ext>
                </a:extLst>
              </a:tr>
              <a:tr h="5799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MMGD </a:t>
                      </a:r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inj</a:t>
                      </a: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/autoconsumo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Aneel/NT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57% Injeção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73822"/>
                  </a:ext>
                </a:extLst>
              </a:tr>
              <a:tr h="579950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Legados/Leilões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CCEE/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InfoContratos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Março de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Legados/Demais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Estudo EY + Revisão GF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Novembro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F06737AA-CD0C-871A-8DF4-94AD2C9647E3}"/>
              </a:ext>
            </a:extLst>
          </p:cNvPr>
          <p:cNvSpPr/>
          <p:nvPr/>
        </p:nvSpPr>
        <p:spPr>
          <a:xfrm>
            <a:off x="2" y="6088776"/>
            <a:ext cx="12191998" cy="76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Montserra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332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FF908F5-0374-8618-BE5D-DB634DAF8127}"/>
              </a:ext>
            </a:extLst>
          </p:cNvPr>
          <p:cNvSpPr txBox="1">
            <a:spLocks/>
          </p:cNvSpPr>
          <p:nvPr/>
        </p:nvSpPr>
        <p:spPr>
          <a:xfrm>
            <a:off x="322118" y="457837"/>
            <a:ext cx="11879406" cy="541070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 i="0" kern="1200" spc="-10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cs typeface="Poppins" panose="00000500000000000000" pitchFamily="50" charset="0"/>
              </a:rPr>
              <a:t>2 – Base de dados e premissas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ABCDB08-E158-6A94-C711-1AD39BC5A14C}"/>
              </a:ext>
            </a:extLst>
          </p:cNvPr>
          <p:cNvGraphicFramePr>
            <a:graphicFrameLocks noGrp="1"/>
          </p:cNvGraphicFramePr>
          <p:nvPr/>
        </p:nvGraphicFramePr>
        <p:xfrm>
          <a:off x="322118" y="1286232"/>
          <a:ext cx="11533518" cy="487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506">
                  <a:extLst>
                    <a:ext uri="{9D8B030D-6E8A-4147-A177-3AD203B41FA5}">
                      <a16:colId xmlns:a16="http://schemas.microsoft.com/office/drawing/2014/main" val="2446285739"/>
                    </a:ext>
                  </a:extLst>
                </a:gridCol>
                <a:gridCol w="3844506">
                  <a:extLst>
                    <a:ext uri="{9D8B030D-6E8A-4147-A177-3AD203B41FA5}">
                      <a16:colId xmlns:a16="http://schemas.microsoft.com/office/drawing/2014/main" val="3905389175"/>
                    </a:ext>
                  </a:extLst>
                </a:gridCol>
                <a:gridCol w="3844506">
                  <a:extLst>
                    <a:ext uri="{9D8B030D-6E8A-4147-A177-3AD203B41FA5}">
                      <a16:colId xmlns:a16="http://schemas.microsoft.com/office/drawing/2014/main" val="3447203769"/>
                    </a:ext>
                  </a:extLst>
                </a:gridCol>
              </a:tblGrid>
              <a:tr h="572447"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>
                          <a:solidFill>
                            <a:schemeClr val="bg1"/>
                          </a:solidFill>
                          <a:latin typeface="Poppins"/>
                          <a:cs typeface="Poppins"/>
                        </a:rPr>
                        <a:t>Dado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>
                          <a:solidFill>
                            <a:schemeClr val="bg1"/>
                          </a:solidFill>
                          <a:latin typeface="Poppins"/>
                          <a:cs typeface="Poppins"/>
                        </a:rPr>
                        <a:t>Fonte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chemeClr val="bg1"/>
                          </a:solidFill>
                          <a:latin typeface="Poppins"/>
                          <a:cs typeface="Poppins"/>
                        </a:rPr>
                        <a:t>Base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632921"/>
                  </a:ext>
                </a:extLst>
              </a:tr>
              <a:tr h="550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Itaipu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Acordo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50% da GF no ACL (2027)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052223"/>
                  </a:ext>
                </a:extLst>
              </a:tr>
              <a:tr h="550591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Migração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Aneel / Power 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Abril de </a:t>
                      </a:r>
                      <a:r>
                        <a:rPr lang="pt-BR" sz="2000" kern="1200" baseline="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2004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451863"/>
                  </a:ext>
                </a:extLst>
              </a:tr>
              <a:tr h="653806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Abertura do Grupo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Estudo 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80%</a:t>
                      </a:r>
                      <a:r>
                        <a:rPr lang="pt-BR" sz="2000" kern="1200" baseline="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 do restante do grupo A em 4 anos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941315"/>
                  </a:ext>
                </a:extLst>
              </a:tr>
              <a:tr h="543047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Abertura do Grupo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Estudo 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Curva S-50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835960"/>
                  </a:ext>
                </a:extLst>
              </a:tr>
              <a:tr h="550591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Curva </a:t>
                      </a:r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Forward</a:t>
                      </a:r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 ACL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Dcide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R$ 150,00 /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MWh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73822"/>
                  </a:ext>
                </a:extLst>
              </a:tr>
              <a:tr h="653806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Contratação nova ACR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Preço médio leilões, exceto térmicas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R$ 220,65 / </a:t>
                      </a:r>
                      <a:r>
                        <a:rPr lang="pt-BR" sz="2000" kern="1200" dirty="0" err="1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MWh</a:t>
                      </a:r>
                      <a:endParaRPr lang="pt-BR" sz="2000" kern="1200" dirty="0">
                        <a:solidFill>
                          <a:schemeClr val="tx1"/>
                        </a:solidFill>
                        <a:latin typeface="Poppins"/>
                        <a:cs typeface="Poppi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591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Realinhamento CDE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Premissa Abraceel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chemeClr val="tx1"/>
                          </a:solidFill>
                          <a:latin typeface="Poppins"/>
                          <a:cs typeface="Poppins"/>
                        </a:rPr>
                        <a:t>Paridade entre níveis de tensão até 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F06737AA-CD0C-871A-8DF4-94AD2C9647E3}"/>
              </a:ext>
            </a:extLst>
          </p:cNvPr>
          <p:cNvSpPr/>
          <p:nvPr/>
        </p:nvSpPr>
        <p:spPr>
          <a:xfrm>
            <a:off x="2" y="6088776"/>
            <a:ext cx="12191998" cy="76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Montserra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66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7171AF2-18C1-49A2-BBCF-56BFF055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6B491B-116F-4CFB-8361-80CABA3B05F8}"/>
              </a:ext>
            </a:extLst>
          </p:cNvPr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16" y="5039591"/>
            <a:ext cx="3028652" cy="161124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065A351-737E-49EC-BD20-E1AA27CE6E08}"/>
              </a:ext>
            </a:extLst>
          </p:cNvPr>
          <p:cNvSpPr txBox="1"/>
          <p:nvPr/>
        </p:nvSpPr>
        <p:spPr>
          <a:xfrm>
            <a:off x="1742362" y="1979525"/>
            <a:ext cx="8707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3 – Evolução do Mercado x Contratos Legados</a:t>
            </a:r>
          </a:p>
        </p:txBody>
      </p:sp>
    </p:spTree>
    <p:extLst>
      <p:ext uri="{BB962C8B-B14F-4D97-AF65-F5344CB8AC3E}">
        <p14:creationId xmlns:p14="http://schemas.microsoft.com/office/powerpoint/2010/main" val="971656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68554" cy="684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6307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502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0"/>
          <a:ext cx="12188651" cy="686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593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9786044-6944-6692-7EB3-2DFA73A58C7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68554" cy="68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04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0" y="1"/>
          <a:ext cx="12168554" cy="684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7939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3037038" y="306186"/>
            <a:ext cx="6117924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algn="ctr"/>
            <a:r>
              <a:rPr lang="pt-BR" sz="3000" b="1" dirty="0">
                <a:latin typeface="Poppins"/>
                <a:ea typeface="Poppins"/>
                <a:cs typeface="Poppins"/>
                <a:sym typeface="Poppins"/>
              </a:rPr>
              <a:t>Reforma Tributária</a:t>
            </a:r>
            <a:endParaRPr sz="700" dirty="0"/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91" y="306187"/>
            <a:ext cx="951887" cy="58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8;p61">
            <a:extLst>
              <a:ext uri="{FF2B5EF4-FFF2-40B4-BE49-F238E27FC236}">
                <a16:creationId xmlns:a16="http://schemas.microsoft.com/office/drawing/2014/main" id="{A0022FB0-44E8-E614-BB77-300BEDAB3D83}"/>
              </a:ext>
            </a:extLst>
          </p:cNvPr>
          <p:cNvSpPr txBox="1"/>
          <p:nvPr/>
        </p:nvSpPr>
        <p:spPr>
          <a:xfrm>
            <a:off x="267203" y="888407"/>
            <a:ext cx="11657595" cy="472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333" dirty="0"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-BR" sz="1333" dirty="0" err="1">
                <a:latin typeface="Poppins"/>
                <a:ea typeface="Poppins"/>
                <a:cs typeface="Poppins"/>
                <a:sym typeface="Poppins"/>
              </a:rPr>
              <a:t>Abraceel</a:t>
            </a:r>
            <a:r>
              <a:rPr lang="pt-BR" sz="1333" dirty="0">
                <a:latin typeface="Poppins"/>
                <a:ea typeface="Poppins"/>
                <a:cs typeface="Poppins"/>
                <a:sym typeface="Poppins"/>
              </a:rPr>
              <a:t> está em contato com o escritório Bichara para proposta de assessoramento na regulamentação da Reforma Tributária, com base nos seguintes pontos:</a:t>
            </a:r>
          </a:p>
          <a:p>
            <a:pPr>
              <a:lnSpc>
                <a:spcPct val="130000"/>
              </a:lnSpc>
              <a:spcAft>
                <a:spcPts val="600"/>
              </a:spcAft>
              <a:buSzPts val="1500"/>
            </a:pPr>
            <a:endParaRPr lang="pt-BR" sz="1333" dirty="0">
              <a:latin typeface="Poppins"/>
              <a:cs typeface="Poppins"/>
              <a:sym typeface="Poppins"/>
            </a:endParaRPr>
          </a:p>
          <a:p>
            <a:pPr>
              <a:spcAft>
                <a:spcPts val="1000"/>
              </a:spcAft>
            </a:pPr>
            <a:r>
              <a:rPr lang="pt-BR" sz="1333" b="1" dirty="0">
                <a:latin typeface="Poppins"/>
                <a:cs typeface="Poppins"/>
              </a:rPr>
              <a:t>1) Tributação das transações intermediárias de compra e venda de energia</a:t>
            </a:r>
          </a:p>
          <a:p>
            <a:pPr>
              <a:spcAft>
                <a:spcPts val="1000"/>
              </a:spcAft>
            </a:pPr>
            <a:r>
              <a:rPr lang="pt-BR" sz="1333" dirty="0">
                <a:latin typeface="Poppins"/>
                <a:cs typeface="Poppins"/>
              </a:rPr>
              <a:t>- Delay entre créditos e débitos na cadeia intermediária</a:t>
            </a:r>
          </a:p>
          <a:p>
            <a:pPr>
              <a:spcAft>
                <a:spcPts val="1000"/>
              </a:spcAft>
            </a:pPr>
            <a:r>
              <a:rPr lang="pt-BR" sz="1333" dirty="0">
                <a:highlight>
                  <a:srgbClr val="FFFF00"/>
                </a:highlight>
                <a:latin typeface="Poppins"/>
                <a:cs typeface="Poppins"/>
              </a:rPr>
              <a:t>- Possibilidade de alteração do PL para prever o diferimento até o consumo final – </a:t>
            </a:r>
            <a:r>
              <a:rPr lang="pt-BR" sz="1333" dirty="0" err="1">
                <a:highlight>
                  <a:srgbClr val="FFFF00"/>
                </a:highlight>
                <a:latin typeface="Poppins"/>
                <a:cs typeface="Poppins"/>
              </a:rPr>
              <a:t>Monofasia</a:t>
            </a:r>
            <a:r>
              <a:rPr lang="pt-BR" sz="1333" dirty="0">
                <a:highlight>
                  <a:srgbClr val="FFFF00"/>
                </a:highlight>
                <a:latin typeface="Poppins"/>
                <a:cs typeface="Poppins"/>
              </a:rPr>
              <a:t>? </a:t>
            </a:r>
          </a:p>
          <a:p>
            <a:pPr>
              <a:spcAft>
                <a:spcPts val="1000"/>
              </a:spcAft>
            </a:pPr>
            <a:r>
              <a:rPr lang="pt-BR" sz="1333" b="1" dirty="0">
                <a:latin typeface="Poppins"/>
                <a:cs typeface="Poppins"/>
              </a:rPr>
              <a:t>2) Repasse nos contratos privados (com e sem cláusula de repasse)</a:t>
            </a:r>
          </a:p>
          <a:p>
            <a:pPr>
              <a:spcAft>
                <a:spcPts val="1000"/>
              </a:spcAft>
            </a:pPr>
            <a:r>
              <a:rPr lang="pt-BR" sz="1333" dirty="0">
                <a:latin typeface="Poppins"/>
                <a:cs typeface="Poppins"/>
              </a:rPr>
              <a:t>- Possibilidade de alteração do PL para incluir o reequilíbrio dos contratos privados</a:t>
            </a:r>
          </a:p>
          <a:p>
            <a:pPr>
              <a:spcAft>
                <a:spcPts val="1000"/>
              </a:spcAft>
            </a:pPr>
            <a:r>
              <a:rPr lang="pt-BR" sz="1333" b="1" dirty="0">
                <a:latin typeface="Poppins"/>
                <a:cs typeface="Poppins"/>
              </a:rPr>
              <a:t>3) Impactos na tributação do Mercado de Curto Prazo (MCP)</a:t>
            </a:r>
          </a:p>
          <a:p>
            <a:pPr>
              <a:spcAft>
                <a:spcPts val="1000"/>
              </a:spcAft>
            </a:pPr>
            <a:r>
              <a:rPr lang="pt-BR" sz="1333" dirty="0">
                <a:latin typeface="Poppins"/>
                <a:cs typeface="Poppins"/>
              </a:rPr>
              <a:t>- MCP conta com regime especial de tributação</a:t>
            </a:r>
          </a:p>
          <a:p>
            <a:pPr>
              <a:spcAft>
                <a:spcPts val="1000"/>
              </a:spcAft>
            </a:pPr>
            <a:r>
              <a:rPr lang="pt-BR" sz="1333" b="1" dirty="0">
                <a:latin typeface="Poppins"/>
                <a:cs typeface="Poppins"/>
              </a:rPr>
              <a:t>4) Formas de reduzir a base de incidência nas tarifas do setor elétrico (</a:t>
            </a:r>
            <a:r>
              <a:rPr lang="pt-BR" sz="1333" b="1" dirty="0" err="1">
                <a:latin typeface="Poppins"/>
                <a:cs typeface="Poppins"/>
              </a:rPr>
              <a:t>ex</a:t>
            </a:r>
            <a:r>
              <a:rPr lang="pt-BR" sz="1333" b="1" dirty="0">
                <a:latin typeface="Poppins"/>
                <a:cs typeface="Poppins"/>
              </a:rPr>
              <a:t>: encargos)</a:t>
            </a:r>
          </a:p>
          <a:p>
            <a:pPr marL="228611" indent="-228611">
              <a:spcAft>
                <a:spcPts val="1000"/>
              </a:spcAft>
              <a:buFontTx/>
              <a:buChar char="-"/>
            </a:pPr>
            <a:r>
              <a:rPr lang="pt-BR" sz="1333" dirty="0">
                <a:latin typeface="Poppins"/>
                <a:cs typeface="Poppins"/>
              </a:rPr>
              <a:t>Alternativas para reduzir a carga tributária do setor</a:t>
            </a:r>
          </a:p>
          <a:p>
            <a:pPr marL="228611" indent="-228611">
              <a:spcAft>
                <a:spcPts val="1000"/>
              </a:spcAft>
              <a:buFontTx/>
              <a:buChar char="-"/>
            </a:pPr>
            <a:endParaRPr lang="pt-BR" sz="1333" dirty="0">
              <a:latin typeface="Poppins"/>
              <a:cs typeface="Poppins"/>
              <a:sym typeface="Poppins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SzPts val="1500"/>
            </a:pPr>
            <a:endParaRPr lang="pt-BR" sz="1333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32160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3342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7171AF2-18C1-49A2-BBCF-56BFF055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6B491B-116F-4CFB-8361-80CABA3B05F8}"/>
              </a:ext>
            </a:extLst>
          </p:cNvPr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16" y="5039591"/>
            <a:ext cx="3028652" cy="161124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065A351-737E-49EC-BD20-E1AA27CE6E08}"/>
              </a:ext>
            </a:extLst>
          </p:cNvPr>
          <p:cNvSpPr txBox="1"/>
          <p:nvPr/>
        </p:nvSpPr>
        <p:spPr>
          <a:xfrm>
            <a:off x="1742362" y="2551837"/>
            <a:ext cx="8707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4 – Realinhamento da CDE</a:t>
            </a:r>
          </a:p>
        </p:txBody>
      </p:sp>
    </p:spTree>
    <p:extLst>
      <p:ext uri="{BB962C8B-B14F-4D97-AF65-F5344CB8AC3E}">
        <p14:creationId xmlns:p14="http://schemas.microsoft.com/office/powerpoint/2010/main" val="462385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F06737AA-CD0C-871A-8DF4-94AD2C9647E3}"/>
              </a:ext>
            </a:extLst>
          </p:cNvPr>
          <p:cNvSpPr/>
          <p:nvPr/>
        </p:nvSpPr>
        <p:spPr>
          <a:xfrm>
            <a:off x="2" y="6088776"/>
            <a:ext cx="8880048" cy="76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FF908F5-0374-8618-BE5D-DB634DAF8127}"/>
              </a:ext>
            </a:extLst>
          </p:cNvPr>
          <p:cNvSpPr txBox="1">
            <a:spLocks/>
          </p:cNvSpPr>
          <p:nvPr/>
        </p:nvSpPr>
        <p:spPr>
          <a:xfrm>
            <a:off x="322118" y="457837"/>
            <a:ext cx="11879406" cy="541070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 i="0" kern="1200" spc="-10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cs typeface="Poppins" panose="00000500000000000000" pitchFamily="50" charset="0"/>
              </a:rPr>
              <a:t>4 – Realinhamento da CDE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F55513E-95FF-AC92-CDA9-25690792D770}"/>
              </a:ext>
            </a:extLst>
          </p:cNvPr>
          <p:cNvSpPr txBox="1">
            <a:spLocks/>
          </p:cNvSpPr>
          <p:nvPr/>
        </p:nvSpPr>
        <p:spPr>
          <a:xfrm>
            <a:off x="322118" y="1485900"/>
            <a:ext cx="11284527" cy="93871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Evolução de custos  (constante) e Realinhamento (até 2030)</a:t>
            </a: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Impactos do realinhamento por NT</a:t>
            </a:r>
          </a:p>
        </p:txBody>
      </p:sp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87B079F-C812-A046-3ACB-003195173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044" y="540537"/>
            <a:ext cx="3723114" cy="66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0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-21264" y="10633"/>
          <a:ext cx="121955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764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-31897" y="10633"/>
          <a:ext cx="122061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4606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-10048" y="-20096"/>
          <a:ext cx="12218795" cy="687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0630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-10632" y="1997476"/>
          <a:ext cx="6092456" cy="486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6092456" y="1997476"/>
          <a:ext cx="6103088" cy="486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F755087D-D94D-6C96-C962-1238F3A9B91C}"/>
              </a:ext>
            </a:extLst>
          </p:cNvPr>
          <p:cNvSpPr txBox="1">
            <a:spLocks/>
          </p:cNvSpPr>
          <p:nvPr/>
        </p:nvSpPr>
        <p:spPr>
          <a:xfrm>
            <a:off x="0" y="1825546"/>
            <a:ext cx="6092457" cy="41549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Atual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61ABB6-2591-7ED6-E79C-1B1D92C5A4E2}"/>
              </a:ext>
            </a:extLst>
          </p:cNvPr>
          <p:cNvSpPr txBox="1">
            <a:spLocks/>
          </p:cNvSpPr>
          <p:nvPr/>
        </p:nvSpPr>
        <p:spPr>
          <a:xfrm>
            <a:off x="6110178" y="1822311"/>
            <a:ext cx="6092457" cy="41549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Após migrações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5CE384-9E67-91DF-5EC6-664C194B2341}"/>
              </a:ext>
            </a:extLst>
          </p:cNvPr>
          <p:cNvSpPr txBox="1">
            <a:spLocks/>
          </p:cNvSpPr>
          <p:nvPr/>
        </p:nvSpPr>
        <p:spPr>
          <a:xfrm>
            <a:off x="322118" y="457837"/>
            <a:ext cx="11879406" cy="541070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 i="0" kern="1200" spc="-10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cs typeface="Poppins" panose="00000500000000000000" pitchFamily="50" charset="0"/>
              </a:rPr>
              <a:t>Composição ACR</a:t>
            </a:r>
          </a:p>
        </p:txBody>
      </p:sp>
    </p:spTree>
    <p:extLst>
      <p:ext uri="{BB962C8B-B14F-4D97-AF65-F5344CB8AC3E}">
        <p14:creationId xmlns:p14="http://schemas.microsoft.com/office/powerpoint/2010/main" val="2653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7171AF2-18C1-49A2-BBCF-56BFF055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6B491B-116F-4CFB-8361-80CABA3B05F8}"/>
              </a:ext>
            </a:extLst>
          </p:cNvPr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16" y="5039591"/>
            <a:ext cx="3028652" cy="161124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065A351-737E-49EC-BD20-E1AA27CE6E08}"/>
              </a:ext>
            </a:extLst>
          </p:cNvPr>
          <p:cNvSpPr txBox="1"/>
          <p:nvPr/>
        </p:nvSpPr>
        <p:spPr>
          <a:xfrm>
            <a:off x="1742362" y="2551837"/>
            <a:ext cx="8707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5 – Encargo de Sobrecontratação</a:t>
            </a:r>
          </a:p>
        </p:txBody>
      </p:sp>
    </p:spTree>
    <p:extLst>
      <p:ext uri="{BB962C8B-B14F-4D97-AF65-F5344CB8AC3E}">
        <p14:creationId xmlns:p14="http://schemas.microsoft.com/office/powerpoint/2010/main" val="1757737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-20097" y="-10048"/>
          <a:ext cx="12198699" cy="68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812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-20097" y="0"/>
          <a:ext cx="12198699" cy="68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7163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48" r="1314" b="10575"/>
          <a:stretch/>
        </p:blipFill>
        <p:spPr>
          <a:xfrm>
            <a:off x="-163069" y="-500423"/>
            <a:ext cx="12353481" cy="73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-163069" y="-500423"/>
            <a:ext cx="12353481" cy="7358423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5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2691911" y="2540161"/>
            <a:ext cx="6808178" cy="127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Acompanhamento Orçamentário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376022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-10048" y="-10048"/>
          <a:ext cx="12218795" cy="686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275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0"/>
          <a:ext cx="12198699" cy="68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404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0"/>
          <a:ext cx="12168555" cy="68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2785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-10048" y="-10048"/>
          <a:ext cx="12198699" cy="689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5293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7171AF2-18C1-49A2-BBCF-56BFF055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6B491B-116F-4CFB-8361-80CABA3B05F8}"/>
              </a:ext>
            </a:extLst>
          </p:cNvPr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16" y="5039591"/>
            <a:ext cx="3028652" cy="161124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065A351-737E-49EC-BD20-E1AA27CE6E08}"/>
              </a:ext>
            </a:extLst>
          </p:cNvPr>
          <p:cNvSpPr txBox="1"/>
          <p:nvPr/>
        </p:nvSpPr>
        <p:spPr>
          <a:xfrm>
            <a:off x="1742362" y="2551837"/>
            <a:ext cx="8707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6 – Tendência Tarifária x Abertura BT</a:t>
            </a:r>
          </a:p>
        </p:txBody>
      </p:sp>
    </p:spTree>
    <p:extLst>
      <p:ext uri="{BB962C8B-B14F-4D97-AF65-F5344CB8AC3E}">
        <p14:creationId xmlns:p14="http://schemas.microsoft.com/office/powerpoint/2010/main" val="22738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F06737AA-CD0C-871A-8DF4-94AD2C9647E3}"/>
              </a:ext>
            </a:extLst>
          </p:cNvPr>
          <p:cNvSpPr/>
          <p:nvPr/>
        </p:nvSpPr>
        <p:spPr>
          <a:xfrm>
            <a:off x="2" y="6088776"/>
            <a:ext cx="8880048" cy="769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FF908F5-0374-8618-BE5D-DB634DAF8127}"/>
              </a:ext>
            </a:extLst>
          </p:cNvPr>
          <p:cNvSpPr txBox="1">
            <a:spLocks/>
          </p:cNvSpPr>
          <p:nvPr/>
        </p:nvSpPr>
        <p:spPr>
          <a:xfrm>
            <a:off x="322118" y="457837"/>
            <a:ext cx="11879406" cy="541070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 i="0" kern="1200" spc="-10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50" charset="0"/>
                <a:cs typeface="Poppins" panose="00000500000000000000" pitchFamily="50" charset="0"/>
              </a:rPr>
              <a:t>6 – Tendência Tarifária x Abertura BT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F55513E-95FF-AC92-CDA9-25690792D770}"/>
              </a:ext>
            </a:extLst>
          </p:cNvPr>
          <p:cNvSpPr txBox="1">
            <a:spLocks/>
          </p:cNvSpPr>
          <p:nvPr/>
        </p:nvSpPr>
        <p:spPr>
          <a:xfrm>
            <a:off x="322119" y="1464634"/>
            <a:ext cx="8557932" cy="441659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Tendência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Pmix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e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Pmix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+ Exposição</a:t>
            </a: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C4E8C"/>
              </a:solidFill>
              <a:effectLst/>
              <a:uLnTx/>
              <a:uFillTx/>
              <a:latin typeface="Poppins" panose="00000500000000000000" pitchFamily="50" charset="0"/>
              <a:ea typeface="+mn-ea"/>
              <a:cs typeface="Poppins" panose="00000500000000000000" pitchFamily="50" charset="0"/>
            </a:endParaRP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Tendência Tarifária (cenários de abertura)</a:t>
            </a: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C4E8C"/>
              </a:solidFill>
              <a:effectLst/>
              <a:uLnTx/>
              <a:uFillTx/>
              <a:latin typeface="Poppins" panose="00000500000000000000" pitchFamily="50" charset="0"/>
              <a:ea typeface="+mn-ea"/>
              <a:cs typeface="Poppins" panose="00000500000000000000" pitchFamily="50" charset="0"/>
            </a:endParaRP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Angra I e II como Reserva</a:t>
            </a: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C4E8C"/>
              </a:solidFill>
              <a:effectLst/>
              <a:uLnTx/>
              <a:uFillTx/>
              <a:latin typeface="Poppins" panose="00000500000000000000" pitchFamily="50" charset="0"/>
              <a:ea typeface="+mn-ea"/>
              <a:cs typeface="Poppins" panose="00000500000000000000" pitchFamily="50" charset="0"/>
            </a:endParaRP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Angra I e II como Reserva + Encargo de Sobrecontratação</a:t>
            </a: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C4E8C"/>
              </a:solidFill>
              <a:effectLst/>
              <a:uLnTx/>
              <a:uFillTx/>
              <a:latin typeface="Poppins" panose="00000500000000000000" pitchFamily="50" charset="0"/>
              <a:ea typeface="+mn-ea"/>
              <a:cs typeface="Poppins" panose="00000500000000000000" pitchFamily="50" charset="0"/>
            </a:endParaRPr>
          </a:p>
          <a:p>
            <a:pPr marL="0" marR="0" lvl="0" indent="0" algn="just" defTabSz="108763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C4E8C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 Angra I e II como Reserva + Encargo de Sobrecontratação + Realinhamento CDE</a:t>
            </a:r>
          </a:p>
        </p:txBody>
      </p:sp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F87B079F-C812-A046-3ACB-003195173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044" y="540537"/>
            <a:ext cx="3723114" cy="66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03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" y="10048"/>
          <a:ext cx="12178602" cy="684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183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-20096"/>
          <a:ext cx="12188651" cy="687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566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-10047" y="0"/>
          <a:ext cx="12188650" cy="686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163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-10048"/>
          <a:ext cx="12188651" cy="688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2230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D482E40-7C32-8047-9531-1F82DA6A8E6D}"/>
              </a:ext>
            </a:extLst>
          </p:cNvPr>
          <p:cNvSpPr txBox="1"/>
          <p:nvPr/>
        </p:nvSpPr>
        <p:spPr>
          <a:xfrm>
            <a:off x="2109973" y="353367"/>
            <a:ext cx="7972055" cy="60016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Acompanhamento orçamentário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3BA3132-07E1-4F99-8027-97B6182D4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0" y="306186"/>
            <a:ext cx="951887" cy="582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C14F3C-239D-7183-6AF2-C15288C64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24" y="1323833"/>
            <a:ext cx="10999878" cy="43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4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-10047" y="10048"/>
          <a:ext cx="12178602" cy="68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921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-20097" y="-20096"/>
          <a:ext cx="12218796" cy="687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095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-30145" y="0"/>
          <a:ext cx="12228844" cy="68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2073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-30145" y="0"/>
          <a:ext cx="12238892" cy="68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39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7171AF2-18C1-49A2-BBCF-56BFF055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6B491B-116F-4CFB-8361-80CABA3B05F8}"/>
              </a:ext>
            </a:extLst>
          </p:cNvPr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16" y="5039591"/>
            <a:ext cx="3028652" cy="161124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065A351-737E-49EC-BD20-E1AA27CE6E08}"/>
              </a:ext>
            </a:extLst>
          </p:cNvPr>
          <p:cNvSpPr txBox="1"/>
          <p:nvPr/>
        </p:nvSpPr>
        <p:spPr>
          <a:xfrm>
            <a:off x="1742362" y="2551837"/>
            <a:ext cx="8707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7 – Competitividade do ACL</a:t>
            </a:r>
          </a:p>
        </p:txBody>
      </p:sp>
    </p:spTree>
    <p:extLst>
      <p:ext uri="{BB962C8B-B14F-4D97-AF65-F5344CB8AC3E}">
        <p14:creationId xmlns:p14="http://schemas.microsoft.com/office/powerpoint/2010/main" val="310696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-10048" y="10049"/>
          <a:ext cx="12178602" cy="684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6588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0" y="0"/>
          <a:ext cx="12198699" cy="688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3571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showing the price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68270AE0-5F0B-FA12-B876-ADAAAA2B0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3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7171AF2-18C1-49A2-BBCF-56BFF055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>
          <a:xfrm>
            <a:off x="1587" y="0"/>
            <a:ext cx="1218882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6B491B-116F-4CFB-8361-80CABA3B05F8}"/>
              </a:ext>
            </a:extLst>
          </p:cNvPr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accent4">
              <a:alpha val="8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C80E9C76-6DBD-424A-AC98-37061B89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16" y="5039591"/>
            <a:ext cx="3028652" cy="1611244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F065A351-737E-49EC-BD20-E1AA27CE6E08}"/>
              </a:ext>
            </a:extLst>
          </p:cNvPr>
          <p:cNvSpPr txBox="1"/>
          <p:nvPr/>
        </p:nvSpPr>
        <p:spPr>
          <a:xfrm>
            <a:off x="1742362" y="2551837"/>
            <a:ext cx="8707273" cy="93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8 – Conclusão</a:t>
            </a:r>
          </a:p>
        </p:txBody>
      </p:sp>
    </p:spTree>
    <p:extLst>
      <p:ext uri="{BB962C8B-B14F-4D97-AF65-F5344CB8AC3E}">
        <p14:creationId xmlns:p14="http://schemas.microsoft.com/office/powerpoint/2010/main" val="362322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741" y="1376624"/>
            <a:ext cx="56371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06C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 possível abrir todo o mercado a partir de 2026/27 reduzindo a tarifa final para o consumidor cativo de baixa tensão</a:t>
            </a: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Medidas consideradas:</a:t>
            </a: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Contratação de Angra I e II como energia de reserva: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rateio uniforme de custos entre consumidores e redução do nível de contratação do ACR</a:t>
            </a: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Encargo de sobrecontratação: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medida de salvaguarda para o ACR, tende a ser um encargo pontual de baixo valor </a:t>
            </a: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Realinhamento da CDE: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reduz a tarifa BT e eleva a tarifa AT, mas não afeta a competitividade entre ACR e ACL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FF908F5-0374-8618-BE5D-DB634DAF8127}"/>
              </a:ext>
            </a:extLst>
          </p:cNvPr>
          <p:cNvSpPr txBox="1">
            <a:spLocks/>
          </p:cNvSpPr>
          <p:nvPr/>
        </p:nvSpPr>
        <p:spPr>
          <a:xfrm>
            <a:off x="322118" y="457837"/>
            <a:ext cx="11879406" cy="541070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 i="0" kern="1200" spc="-10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Poppins" panose="00000500000000000000" pitchFamily="50" charset="0"/>
                <a:cs typeface="Poppins" panose="00000500000000000000" pitchFamily="50" charset="0"/>
              </a:rPr>
              <a:t>8 – Conclusão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6099349" y="1477107"/>
          <a:ext cx="6079253" cy="401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19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5" descr="Padrão do plano de fu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1248" r="1314" b="10575"/>
          <a:stretch/>
        </p:blipFill>
        <p:spPr>
          <a:xfrm>
            <a:off x="-163069" y="-500423"/>
            <a:ext cx="12353481" cy="73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/>
          <p:nvPr/>
        </p:nvSpPr>
        <p:spPr>
          <a:xfrm>
            <a:off x="-163069" y="-500423"/>
            <a:ext cx="12353481" cy="7358423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5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1112732" y="2540161"/>
            <a:ext cx="9801877" cy="127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FaleAqui</a:t>
            </a:r>
            <a:r>
              <a:rPr lang="pt-BR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últimos avanços e próximos passos</a:t>
            </a:r>
          </a:p>
        </p:txBody>
      </p:sp>
    </p:spTree>
    <p:extLst>
      <p:ext uri="{BB962C8B-B14F-4D97-AF65-F5344CB8AC3E}">
        <p14:creationId xmlns:p14="http://schemas.microsoft.com/office/powerpoint/2010/main" val="4280845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6" descr="Uma imagem contendo edifício, guarda-chuv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6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3471" y="5602007"/>
            <a:ext cx="1405059" cy="7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 txBox="1"/>
          <p:nvPr/>
        </p:nvSpPr>
        <p:spPr>
          <a:xfrm>
            <a:off x="4730312" y="2504708"/>
            <a:ext cx="29338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Obrigado!</a:t>
            </a:r>
            <a:endParaRPr dirty="0"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1525191" y="3268242"/>
            <a:ext cx="9141619" cy="119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pt-BR" sz="2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Fale conosco em: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www.abraceel.com.br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abraceel@abraceel.com.br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D482E40-7C32-8047-9531-1F82DA6A8E6D}"/>
              </a:ext>
            </a:extLst>
          </p:cNvPr>
          <p:cNvSpPr txBox="1"/>
          <p:nvPr/>
        </p:nvSpPr>
        <p:spPr>
          <a:xfrm>
            <a:off x="1007957" y="259533"/>
            <a:ext cx="11030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E8C"/>
              </a:buClr>
              <a:buSzPts val="2550"/>
              <a:buFont typeface="Poppins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FaleAqui</a:t>
            </a: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: últimos avanços e próximos passos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3BA3132-07E1-4F99-8027-97B6182D4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" y="222342"/>
            <a:ext cx="951887" cy="58221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7CF8B22-3DC3-3CDA-960C-5937B27F0848}"/>
              </a:ext>
            </a:extLst>
          </p:cNvPr>
          <p:cNvSpPr txBox="1"/>
          <p:nvPr/>
        </p:nvSpPr>
        <p:spPr>
          <a:xfrm>
            <a:off x="0" y="1066160"/>
            <a:ext cx="12192000" cy="5687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600" b="1" u="sng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Reunião com 5 Superintendências da Aneel (SFT, SFF, STD, SGM e SMA):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Apresentação de mapeamento atualizado do </a:t>
            </a:r>
            <a:r>
              <a:rPr lang="pt-BR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FaleAqui</a:t>
            </a: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(208 casos), destacando os principais problemas identificados;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Destaque para um caso concreto enviado à Aneel sobre abuso de poder de mercado;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b="1" dirty="0">
                <a:solidFill>
                  <a:srgbClr val="FF0000"/>
                </a:solidFill>
                <a:latin typeface="Poppins"/>
                <a:cs typeface="Poppins"/>
              </a:rPr>
              <a:t>Propostas da </a:t>
            </a:r>
            <a:r>
              <a:rPr lang="pt-BR" b="1" dirty="0" err="1">
                <a:solidFill>
                  <a:srgbClr val="FF0000"/>
                </a:solidFill>
                <a:latin typeface="Poppins"/>
                <a:cs typeface="Poppins"/>
              </a:rPr>
              <a:t>Abraceel</a:t>
            </a:r>
            <a:r>
              <a:rPr lang="pt-BR" b="1" dirty="0">
                <a:solidFill>
                  <a:srgbClr val="FF0000"/>
                </a:solidFill>
                <a:latin typeface="Poppins"/>
                <a:cs typeface="Poppins"/>
              </a:rPr>
              <a:t> para a 2ª fase da CP 28/2023 visam sanar os problemas elencados</a:t>
            </a: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Aneel já recebeu, na Ouvidoria, mais de 200 casos referentes a dificuldades na migração e pretende divulgar avanços em breve;</a:t>
            </a:r>
          </a:p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endParaRPr lang="pt-BR" sz="10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600" b="1" u="sng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Reunião com Abradee: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Apresentação, novamente, das desconformidades dos manuais internos das distribuidoras;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 pediu prazo para Abradee dar andamento ao tema;</a:t>
            </a:r>
          </a:p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endParaRPr lang="pt-BR" sz="900" dirty="0">
              <a:solidFill>
                <a:schemeClr val="accent6">
                  <a:lumMod val="10000"/>
                </a:schemeClr>
              </a:solidFill>
              <a:latin typeface="Poppins"/>
              <a:cs typeface="Poppins"/>
            </a:endParaRPr>
          </a:p>
          <a:p>
            <a:pPr lvl="1" algn="just">
              <a:lnSpc>
                <a:spcPct val="130000"/>
              </a:lnSpc>
              <a:spcAft>
                <a:spcPts val="600"/>
              </a:spcAft>
              <a:buSzPts val="1500"/>
            </a:pPr>
            <a:r>
              <a:rPr lang="pt-BR" sz="1600" b="1" u="sng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Próximos passos: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Caso distribuidoras não tenham ajustado os manuais internos, </a:t>
            </a:r>
            <a:r>
              <a:rPr lang="pt-BR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</a:t>
            </a: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irá realizar denúncia formal à Aneel;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Reforço para que associadas continuem denunciando casos concretos na Aneel;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Envio de manual padronizado sobre o processo de migração à Aneel;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Envio de Q&amp;A com as principais dúvidas sobre a migração para publicação da Aneel, com auxílio do advogado Urias;</a:t>
            </a:r>
          </a:p>
          <a:p>
            <a:pPr marL="285750" lvl="1" indent="-285750" algn="just">
              <a:lnSpc>
                <a:spcPct val="130000"/>
              </a:lnSpc>
              <a:spcAft>
                <a:spcPts val="600"/>
              </a:spcAft>
              <a:buSzPts val="1500"/>
              <a:buFontTx/>
              <a:buChar char="-"/>
            </a:pP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Realização de Workshop com as propostas da </a:t>
            </a:r>
            <a:r>
              <a:rPr lang="pt-BR" dirty="0" err="1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Abraceel</a:t>
            </a:r>
            <a:r>
              <a:rPr lang="pt-BR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</a:rPr>
              <a:t> da 2ª fase da CP 28/2023.</a:t>
            </a:r>
          </a:p>
        </p:txBody>
      </p:sp>
    </p:spTree>
    <p:extLst>
      <p:ext uri="{BB962C8B-B14F-4D97-AF65-F5344CB8AC3E}">
        <p14:creationId xmlns:p14="http://schemas.microsoft.com/office/powerpoint/2010/main" val="59704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>
            <a:extLst>
              <a:ext uri="{FF2B5EF4-FFF2-40B4-BE49-F238E27FC236}">
                <a16:creationId xmlns:a16="http://schemas.microsoft.com/office/drawing/2014/main" id="{A8276DB9-ECDE-CB4D-94C9-A73B6F75EA06}"/>
              </a:ext>
            </a:extLst>
          </p:cNvPr>
          <p:cNvSpPr>
            <a:spLocks noChangeAspect="1"/>
          </p:cNvSpPr>
          <p:nvPr/>
        </p:nvSpPr>
        <p:spPr>
          <a:xfrm>
            <a:off x="463038" y="2906117"/>
            <a:ext cx="702431" cy="702431"/>
          </a:xfrm>
          <a:prstGeom prst="donut">
            <a:avLst>
              <a:gd name="adj" fmla="val 81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pt-BR" sz="2200" dirty="0">
              <a:solidFill>
                <a:schemeClr val="accent6">
                  <a:lumMod val="10000"/>
                </a:schemeClr>
              </a:solidFill>
              <a:latin typeface="Nunito Sans ExtraLight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E6E3C0-1C3D-AF4F-A334-0DA4DA039437}"/>
              </a:ext>
            </a:extLst>
          </p:cNvPr>
          <p:cNvSpPr txBox="1"/>
          <p:nvPr/>
        </p:nvSpPr>
        <p:spPr>
          <a:xfrm>
            <a:off x="1123664" y="2802073"/>
            <a:ext cx="41498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263"/>
            <a:r>
              <a:rPr lang="pt-BR" b="1" spc="75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Comunicação com a distribuidora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372D8B03-C106-6545-B076-0B990722954E}"/>
              </a:ext>
            </a:extLst>
          </p:cNvPr>
          <p:cNvSpPr txBox="1">
            <a:spLocks/>
          </p:cNvSpPr>
          <p:nvPr/>
        </p:nvSpPr>
        <p:spPr>
          <a:xfrm>
            <a:off x="1220617" y="3190544"/>
            <a:ext cx="4824906" cy="8897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Demora excessiva para respostas ou falta de prazo para retorno</a:t>
            </a:r>
          </a:p>
          <a:p>
            <a:pPr marL="171459" indent="-171459" algn="l" defTabSz="543845">
              <a:lnSpc>
                <a:spcPct val="107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Dificuldade para encontrar responsável e orientações para migração</a:t>
            </a:r>
          </a:p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E-mails e números de telefone inexistentes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532673E-0C25-BD26-BBB9-6B431236D6B0}"/>
              </a:ext>
            </a:extLst>
          </p:cNvPr>
          <p:cNvSpPr/>
          <p:nvPr/>
        </p:nvSpPr>
        <p:spPr>
          <a:xfrm flipH="1">
            <a:off x="-18267" y="0"/>
            <a:ext cx="427354" cy="6885254"/>
          </a:xfrm>
          <a:prstGeom prst="rect">
            <a:avLst/>
          </a:prstGeom>
          <a:solidFill>
            <a:srgbClr val="2863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2863B2"/>
              </a:solidFill>
            </a:endParaRPr>
          </a:p>
        </p:txBody>
      </p:sp>
      <p:sp>
        <p:nvSpPr>
          <p:cNvPr id="4" name="Google Shape;245;g25baeffc6e4_0_33">
            <a:extLst>
              <a:ext uri="{FF2B5EF4-FFF2-40B4-BE49-F238E27FC236}">
                <a16:creationId xmlns:a16="http://schemas.microsoft.com/office/drawing/2014/main" id="{F5BF23F9-2CAB-ECB1-E23B-4B86BF328644}"/>
              </a:ext>
            </a:extLst>
          </p:cNvPr>
          <p:cNvSpPr txBox="1"/>
          <p:nvPr/>
        </p:nvSpPr>
        <p:spPr>
          <a:xfrm>
            <a:off x="1521553" y="60341"/>
            <a:ext cx="93230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Problemas identificados no </a:t>
            </a:r>
            <a:r>
              <a:rPr lang="pt-BR" sz="2000" b="1" dirty="0" err="1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FaleAqui</a:t>
            </a:r>
            <a:r>
              <a:rPr lang="pt-BR" sz="2000" b="1" dirty="0">
                <a:solidFill>
                  <a:srgbClr val="171717"/>
                </a:solidFill>
                <a:latin typeface="Poppins"/>
                <a:cs typeface="Poppins"/>
                <a:sym typeface="Poppins"/>
              </a:rPr>
              <a:t> &gt; </a:t>
            </a:r>
            <a:r>
              <a:rPr lang="pt-BR" sz="2000" b="1" dirty="0">
                <a:solidFill>
                  <a:srgbClr val="2863B2"/>
                </a:solidFill>
                <a:latin typeface="Poppins"/>
                <a:cs typeface="Poppins"/>
                <a:sym typeface="Poppins"/>
              </a:rPr>
              <a:t>Propostas </a:t>
            </a:r>
            <a:r>
              <a:rPr lang="pt-BR" sz="2000" b="1" dirty="0" err="1">
                <a:solidFill>
                  <a:srgbClr val="2863B2"/>
                </a:solidFill>
                <a:latin typeface="Poppins"/>
                <a:cs typeface="Poppins"/>
                <a:sym typeface="Poppins"/>
              </a:rPr>
              <a:t>Abraceel</a:t>
            </a:r>
            <a:endParaRPr sz="2000" dirty="0">
              <a:solidFill>
                <a:srgbClr val="2863B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3586A7-D0FF-7C37-8DD5-DA1C49C79B0F}"/>
              </a:ext>
            </a:extLst>
          </p:cNvPr>
          <p:cNvSpPr txBox="1"/>
          <p:nvPr/>
        </p:nvSpPr>
        <p:spPr>
          <a:xfrm>
            <a:off x="539385" y="3090342"/>
            <a:ext cx="95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22%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D71C23F-018B-7D7C-F409-3C9D610B7479}"/>
              </a:ext>
            </a:extLst>
          </p:cNvPr>
          <p:cNvSpPr/>
          <p:nvPr/>
        </p:nvSpPr>
        <p:spPr>
          <a:xfrm>
            <a:off x="9381143" y="3169517"/>
            <a:ext cx="2334380" cy="85505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Denúncia seja feita no sistema da CCEE diminui necessidade de interações com a Distribuidora e centraliza processo</a:t>
            </a:r>
          </a:p>
        </p:txBody>
      </p:sp>
      <p:sp>
        <p:nvSpPr>
          <p:cNvPr id="13" name="Google Shape;245;g25baeffc6e4_0_33">
            <a:extLst>
              <a:ext uri="{FF2B5EF4-FFF2-40B4-BE49-F238E27FC236}">
                <a16:creationId xmlns:a16="http://schemas.microsoft.com/office/drawing/2014/main" id="{F1E1CECE-F1FD-B8E1-6E4F-A3040E8A8908}"/>
              </a:ext>
            </a:extLst>
          </p:cNvPr>
          <p:cNvSpPr txBox="1"/>
          <p:nvPr/>
        </p:nvSpPr>
        <p:spPr>
          <a:xfrm>
            <a:off x="5833367" y="3283096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5BF0173-DC3B-8289-5CD0-6AE2ACFE9454}"/>
              </a:ext>
            </a:extLst>
          </p:cNvPr>
          <p:cNvSpPr txBox="1">
            <a:spLocks/>
          </p:cNvSpPr>
          <p:nvPr/>
        </p:nvSpPr>
        <p:spPr>
          <a:xfrm>
            <a:off x="9387380" y="2620478"/>
            <a:ext cx="2328143" cy="4084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Propostas </a:t>
            </a:r>
            <a:r>
              <a:rPr lang="pt-BR" sz="1100" kern="100" dirty="0" err="1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Abraceel</a:t>
            </a: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para a 2ª fase da CP Aneel 28/2023</a:t>
            </a:r>
          </a:p>
        </p:txBody>
      </p:sp>
      <p:sp>
        <p:nvSpPr>
          <p:cNvPr id="42" name="Donut 1">
            <a:extLst>
              <a:ext uri="{FF2B5EF4-FFF2-40B4-BE49-F238E27FC236}">
                <a16:creationId xmlns:a16="http://schemas.microsoft.com/office/drawing/2014/main" id="{6FE46A61-98F7-E464-DB53-317E95E268C9}"/>
              </a:ext>
            </a:extLst>
          </p:cNvPr>
          <p:cNvSpPr>
            <a:spLocks noChangeAspect="1"/>
          </p:cNvSpPr>
          <p:nvPr/>
        </p:nvSpPr>
        <p:spPr>
          <a:xfrm>
            <a:off x="519825" y="4833198"/>
            <a:ext cx="702431" cy="702431"/>
          </a:xfrm>
          <a:prstGeom prst="donut">
            <a:avLst>
              <a:gd name="adj" fmla="val 81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pt-BR" sz="2200" dirty="0">
              <a:solidFill>
                <a:schemeClr val="accent6">
                  <a:lumMod val="10000"/>
                </a:schemeClr>
              </a:solidFill>
              <a:latin typeface="Nunito Sans ExtraLight" pitchFamily="2" charset="77"/>
            </a:endParaRPr>
          </a:p>
        </p:txBody>
      </p:sp>
      <p:sp>
        <p:nvSpPr>
          <p:cNvPr id="43" name="TextBox 69">
            <a:extLst>
              <a:ext uri="{FF2B5EF4-FFF2-40B4-BE49-F238E27FC236}">
                <a16:creationId xmlns:a16="http://schemas.microsoft.com/office/drawing/2014/main" id="{D7343C9D-F3E7-21CA-9FC1-73B0F13AD344}"/>
              </a:ext>
            </a:extLst>
          </p:cNvPr>
          <p:cNvSpPr txBox="1"/>
          <p:nvPr/>
        </p:nvSpPr>
        <p:spPr>
          <a:xfrm>
            <a:off x="1201354" y="4658959"/>
            <a:ext cx="553790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263"/>
            <a:r>
              <a:rPr lang="pt-BR" b="1" spc="75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Exigência descabida de documentação e processos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1409CB69-3469-DB48-E653-DD3570150DD7}"/>
              </a:ext>
            </a:extLst>
          </p:cNvPr>
          <p:cNvSpPr txBox="1">
            <a:spLocks/>
          </p:cNvSpPr>
          <p:nvPr/>
        </p:nvSpPr>
        <p:spPr>
          <a:xfrm>
            <a:off x="1277404" y="5117625"/>
            <a:ext cx="4824906" cy="44230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Distribuidora exige preenchimento de CUSD ACL</a:t>
            </a:r>
          </a:p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Distribuidora exige que o consumidor envie o diagrama unifilar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9E9207F-9251-73A4-0090-61A404D795C0}"/>
              </a:ext>
            </a:extLst>
          </p:cNvPr>
          <p:cNvSpPr txBox="1"/>
          <p:nvPr/>
        </p:nvSpPr>
        <p:spPr>
          <a:xfrm>
            <a:off x="596172" y="5015708"/>
            <a:ext cx="95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22%</a:t>
            </a:r>
          </a:p>
        </p:txBody>
      </p:sp>
      <p:sp>
        <p:nvSpPr>
          <p:cNvPr id="49" name="Google Shape;245;g25baeffc6e4_0_33">
            <a:extLst>
              <a:ext uri="{FF2B5EF4-FFF2-40B4-BE49-F238E27FC236}">
                <a16:creationId xmlns:a16="http://schemas.microsoft.com/office/drawing/2014/main" id="{3B95A49B-8A4A-B833-AA43-FA5AD91EF60D}"/>
              </a:ext>
            </a:extLst>
          </p:cNvPr>
          <p:cNvSpPr txBox="1"/>
          <p:nvPr/>
        </p:nvSpPr>
        <p:spPr>
          <a:xfrm>
            <a:off x="5890154" y="5210177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2" name="Donut 1">
            <a:extLst>
              <a:ext uri="{FF2B5EF4-FFF2-40B4-BE49-F238E27FC236}">
                <a16:creationId xmlns:a16="http://schemas.microsoft.com/office/drawing/2014/main" id="{23259A65-213B-A216-AB97-DBAFE5CE8904}"/>
              </a:ext>
            </a:extLst>
          </p:cNvPr>
          <p:cNvSpPr>
            <a:spLocks noChangeAspect="1"/>
          </p:cNvSpPr>
          <p:nvPr/>
        </p:nvSpPr>
        <p:spPr>
          <a:xfrm>
            <a:off x="463292" y="1157461"/>
            <a:ext cx="702431" cy="702431"/>
          </a:xfrm>
          <a:prstGeom prst="donut">
            <a:avLst>
              <a:gd name="adj" fmla="val 8150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3"/>
            <a:endParaRPr lang="pt-BR" sz="2200" dirty="0">
              <a:solidFill>
                <a:schemeClr val="accent6">
                  <a:lumMod val="10000"/>
                </a:schemeClr>
              </a:solidFill>
              <a:latin typeface="Nunito Sans ExtraLight" pitchFamily="2" charset="77"/>
            </a:endParaRPr>
          </a:p>
        </p:txBody>
      </p:sp>
      <p:sp>
        <p:nvSpPr>
          <p:cNvPr id="53" name="TextBox 69">
            <a:extLst>
              <a:ext uri="{FF2B5EF4-FFF2-40B4-BE49-F238E27FC236}">
                <a16:creationId xmlns:a16="http://schemas.microsoft.com/office/drawing/2014/main" id="{0AF2E0CB-6862-72BA-368C-122F7BB97960}"/>
              </a:ext>
            </a:extLst>
          </p:cNvPr>
          <p:cNvSpPr txBox="1"/>
          <p:nvPr/>
        </p:nvSpPr>
        <p:spPr>
          <a:xfrm>
            <a:off x="1144821" y="983222"/>
            <a:ext cx="51193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defTabSz="914263"/>
            <a:r>
              <a:rPr lang="pt-BR" b="1" spc="75" dirty="0">
                <a:latin typeface="Poppins" panose="00000500000000000000" pitchFamily="2" charset="0"/>
                <a:ea typeface="Source Sans Pro" panose="020B0503030403020204" pitchFamily="34" charset="0"/>
                <a:cs typeface="Poppins" panose="00000500000000000000" pitchFamily="2" charset="0"/>
              </a:rPr>
              <a:t>Descumprimento de prazos pelas distribuidoras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BD831F57-F33D-E981-294D-B6EB5C30D2C0}"/>
              </a:ext>
            </a:extLst>
          </p:cNvPr>
          <p:cNvSpPr txBox="1">
            <a:spLocks/>
          </p:cNvSpPr>
          <p:nvPr/>
        </p:nvSpPr>
        <p:spPr>
          <a:xfrm>
            <a:off x="1220871" y="1441888"/>
            <a:ext cx="4824906" cy="4084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9" indent="-171459" algn="l" defTabSz="54384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Inobservância aos prazos regulatórios ou pactuados entre as partes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B3169995-373E-4C15-9CE8-B9F5B7B84DDF}"/>
              </a:ext>
            </a:extLst>
          </p:cNvPr>
          <p:cNvSpPr/>
          <p:nvPr/>
        </p:nvSpPr>
        <p:spPr>
          <a:xfrm>
            <a:off x="6490742" y="1397365"/>
            <a:ext cx="2334380" cy="8550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Pagamento de compensações pela distribuidora no descumprimento de prazos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ED73B344-9724-6997-BDC8-B8E96FCC0035}"/>
              </a:ext>
            </a:extLst>
          </p:cNvPr>
          <p:cNvSpPr txBox="1"/>
          <p:nvPr/>
        </p:nvSpPr>
        <p:spPr>
          <a:xfrm>
            <a:off x="519825" y="1381339"/>
            <a:ext cx="95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25%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97AD827C-3683-CB82-FA5B-8CA063F3B53B}"/>
              </a:ext>
            </a:extLst>
          </p:cNvPr>
          <p:cNvSpPr txBox="1">
            <a:spLocks/>
          </p:cNvSpPr>
          <p:nvPr/>
        </p:nvSpPr>
        <p:spPr>
          <a:xfrm>
            <a:off x="6511645" y="961821"/>
            <a:ext cx="2328143" cy="22730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1ª fase da CP Aneel 28/2023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59E46464-797D-4A04-9D5A-D27C98A0BB7D}"/>
              </a:ext>
            </a:extLst>
          </p:cNvPr>
          <p:cNvSpPr/>
          <p:nvPr/>
        </p:nvSpPr>
        <p:spPr>
          <a:xfrm>
            <a:off x="9290736" y="1327722"/>
            <a:ext cx="2522754" cy="95739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Distribuidora terá prazo para validar etapas no sistema da CCEE. </a:t>
            </a:r>
            <a:r>
              <a:rPr lang="pt-BR" sz="1000" dirty="0" err="1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Abraceel</a:t>
            </a:r>
            <a:r>
              <a:rPr lang="pt-BR" sz="10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propõe que descumprimentos gerem penalização e cobrança automática.</a:t>
            </a:r>
          </a:p>
        </p:txBody>
      </p:sp>
      <p:sp>
        <p:nvSpPr>
          <p:cNvPr id="60" name="Google Shape;245;g25baeffc6e4_0_33">
            <a:extLst>
              <a:ext uri="{FF2B5EF4-FFF2-40B4-BE49-F238E27FC236}">
                <a16:creationId xmlns:a16="http://schemas.microsoft.com/office/drawing/2014/main" id="{252E80E2-1D14-69CD-F098-EB86DB550F03}"/>
              </a:ext>
            </a:extLst>
          </p:cNvPr>
          <p:cNvSpPr txBox="1"/>
          <p:nvPr/>
        </p:nvSpPr>
        <p:spPr>
          <a:xfrm>
            <a:off x="5833621" y="1534440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7A9EA046-FCED-647E-873D-9A41C4C54341}"/>
              </a:ext>
            </a:extLst>
          </p:cNvPr>
          <p:cNvSpPr txBox="1">
            <a:spLocks/>
          </p:cNvSpPr>
          <p:nvPr/>
        </p:nvSpPr>
        <p:spPr>
          <a:xfrm>
            <a:off x="9290736" y="919276"/>
            <a:ext cx="2328143" cy="4084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Propostas </a:t>
            </a:r>
            <a:r>
              <a:rPr lang="pt-BR" sz="1100" kern="100" dirty="0" err="1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Abraceel</a:t>
            </a:r>
            <a:r>
              <a:rPr lang="pt-BR" sz="1100" kern="1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para a 2ª fase da CP Aneel 28/2023</a:t>
            </a:r>
          </a:p>
        </p:txBody>
      </p:sp>
      <p:sp>
        <p:nvSpPr>
          <p:cNvPr id="62" name="Google Shape;245;g25baeffc6e4_0_33">
            <a:extLst>
              <a:ext uri="{FF2B5EF4-FFF2-40B4-BE49-F238E27FC236}">
                <a16:creationId xmlns:a16="http://schemas.microsoft.com/office/drawing/2014/main" id="{EE26947C-C3EB-E7DE-B287-8B2F91834245}"/>
              </a:ext>
            </a:extLst>
          </p:cNvPr>
          <p:cNvSpPr txBox="1"/>
          <p:nvPr/>
        </p:nvSpPr>
        <p:spPr>
          <a:xfrm>
            <a:off x="8729369" y="1525203"/>
            <a:ext cx="6571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6">
                    <a:lumMod val="10000"/>
                  </a:schemeClr>
                </a:solidFill>
                <a:latin typeface="Poppins"/>
                <a:cs typeface="Poppins"/>
                <a:sym typeface="Poppins"/>
              </a:rPr>
              <a:t>&gt;</a:t>
            </a:r>
            <a:endParaRPr lang="pt-BR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DD8CC5A2-3B4E-9EEA-1FC2-84ADC118DE85}"/>
              </a:ext>
            </a:extLst>
          </p:cNvPr>
          <p:cNvSpPr/>
          <p:nvPr/>
        </p:nvSpPr>
        <p:spPr>
          <a:xfrm>
            <a:off x="6642775" y="5086752"/>
            <a:ext cx="2334380" cy="11328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Eliminação do envio do diagrama unifilar (por consumidores conectados diretamente na rede de distribuição e não participantes de DIT ou redes compartilhadas).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C1A758DD-B115-666F-A258-A572C7C36C08}"/>
              </a:ext>
            </a:extLst>
          </p:cNvPr>
          <p:cNvSpPr txBox="1">
            <a:spLocks/>
          </p:cNvSpPr>
          <p:nvPr/>
        </p:nvSpPr>
        <p:spPr>
          <a:xfrm>
            <a:off x="6649012" y="4803563"/>
            <a:ext cx="2328143" cy="22730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45">
              <a:lnSpc>
                <a:spcPct val="107000"/>
              </a:lnSpc>
            </a:pPr>
            <a:r>
              <a:rPr lang="pt-BR" sz="1100" kern="100" dirty="0">
                <a:solidFill>
                  <a:schemeClr val="accent6">
                    <a:lumMod val="10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1ª fase da CP Aneel 28/2023</a:t>
            </a:r>
          </a:p>
        </p:txBody>
      </p:sp>
    </p:spTree>
    <p:extLst>
      <p:ext uri="{BB962C8B-B14F-4D97-AF65-F5344CB8AC3E}">
        <p14:creationId xmlns:p14="http://schemas.microsoft.com/office/powerpoint/2010/main" val="6232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oodoo Powerpoint Template">
  <a:themeElements>
    <a:clrScheme name="Personalizada 3">
      <a:dk1>
        <a:srgbClr val="000000"/>
      </a:dk1>
      <a:lt1>
        <a:srgbClr val="FEFFFF"/>
      </a:lt1>
      <a:dk2>
        <a:srgbClr val="000000"/>
      </a:dk2>
      <a:lt2>
        <a:srgbClr val="FEFFFF"/>
      </a:lt2>
      <a:accent1>
        <a:srgbClr val="0C81E4"/>
      </a:accent1>
      <a:accent2>
        <a:srgbClr val="0C4E8C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0C81E4"/>
      </a:hlink>
      <a:folHlink>
        <a:srgbClr val="BFBFBF"/>
      </a:folHlink>
    </a:clrScheme>
    <a:fontScheme name="Personalizada 5">
      <a:majorFont>
        <a:latin typeface="Poppins Bold"/>
        <a:ea typeface=""/>
        <a:cs typeface=""/>
      </a:majorFont>
      <a:minorFont>
        <a:latin typeface="Montserrat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1_Voodoo Powerpoint Template">
  <a:themeElements>
    <a:clrScheme name="Personalizada 3">
      <a:dk1>
        <a:srgbClr val="000000"/>
      </a:dk1>
      <a:lt1>
        <a:srgbClr val="FEFFFF"/>
      </a:lt1>
      <a:dk2>
        <a:srgbClr val="000000"/>
      </a:dk2>
      <a:lt2>
        <a:srgbClr val="FEFFFF"/>
      </a:lt2>
      <a:accent1>
        <a:srgbClr val="0C81E4"/>
      </a:accent1>
      <a:accent2>
        <a:srgbClr val="0C4E8C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0C81E4"/>
      </a:hlink>
      <a:folHlink>
        <a:srgbClr val="BFBFBF"/>
      </a:folHlink>
    </a:clrScheme>
    <a:fontScheme name="Personalizada 5">
      <a:majorFont>
        <a:latin typeface="Poppins Bold"/>
        <a:ea typeface=""/>
        <a:cs typeface=""/>
      </a:majorFont>
      <a:minorFont>
        <a:latin typeface="Montserrat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5.xml><?xml version="1.0" encoding="utf-8"?>
<a:theme xmlns:a="http://schemas.openxmlformats.org/drawingml/2006/main" name="2_Voodoo Powerpoint Template">
  <a:themeElements>
    <a:clrScheme name="Personalizada 3">
      <a:dk1>
        <a:srgbClr val="000000"/>
      </a:dk1>
      <a:lt1>
        <a:srgbClr val="FEFFFF"/>
      </a:lt1>
      <a:dk2>
        <a:srgbClr val="000000"/>
      </a:dk2>
      <a:lt2>
        <a:srgbClr val="FEFFFF"/>
      </a:lt2>
      <a:accent1>
        <a:srgbClr val="0C81E4"/>
      </a:accent1>
      <a:accent2>
        <a:srgbClr val="0C4E8C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0C81E4"/>
      </a:hlink>
      <a:folHlink>
        <a:srgbClr val="BFBFBF"/>
      </a:folHlink>
    </a:clrScheme>
    <a:fontScheme name="Personalizada 5">
      <a:majorFont>
        <a:latin typeface="Poppins Bold"/>
        <a:ea typeface=""/>
        <a:cs typeface=""/>
      </a:majorFont>
      <a:minorFont>
        <a:latin typeface="Montserrat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r">
          <a:lnSpc>
            <a:spcPct val="130000"/>
          </a:lnSpc>
          <a:spcBef>
            <a:spcPts val="1000"/>
          </a:spcBef>
          <a:defRPr sz="16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6.xml><?xml version="1.0" encoding="utf-8"?>
<a:theme xmlns:a="http://schemas.openxmlformats.org/drawingml/2006/main" name="2_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15646</TotalTime>
  <Words>3247</Words>
  <Application>Microsoft Macintosh PowerPoint</Application>
  <PresentationFormat>Widescreen</PresentationFormat>
  <Paragraphs>513</Paragraphs>
  <Slides>70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70</vt:i4>
      </vt:variant>
    </vt:vector>
  </HeadingPairs>
  <TitlesOfParts>
    <vt:vector size="90" baseType="lpstr">
      <vt:lpstr>Open Sans SemiBold</vt:lpstr>
      <vt:lpstr>Poppins Bold</vt:lpstr>
      <vt:lpstr>Montserrat Bold</vt:lpstr>
      <vt:lpstr>Poppins Light</vt:lpstr>
      <vt:lpstr>Montserrat</vt:lpstr>
      <vt:lpstr>Nunito Sans SemiBold</vt:lpstr>
      <vt:lpstr>Symbol</vt:lpstr>
      <vt:lpstr>Lato Light</vt:lpstr>
      <vt:lpstr>Poppins Medium</vt:lpstr>
      <vt:lpstr>Poppins</vt:lpstr>
      <vt:lpstr>Calibri</vt:lpstr>
      <vt:lpstr>Nunito Sans ExtraLight</vt:lpstr>
      <vt:lpstr>Wingdings</vt:lpstr>
      <vt:lpstr>Arial</vt:lpstr>
      <vt:lpstr>Office Theme</vt:lpstr>
      <vt:lpstr>1_Office Theme</vt:lpstr>
      <vt:lpstr>Voodoo Powerpoint Template</vt:lpstr>
      <vt:lpstr>1_Voodoo Powerpoint Template</vt:lpstr>
      <vt:lpstr>2_Voodoo Powerpoint Template</vt:lpstr>
      <vt:lpstr>2_Office Theme</vt:lpstr>
      <vt:lpstr>Reunião do Conselho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do Conselho</dc:title>
  <dc:creator>Amanda</dc:creator>
  <cp:lastModifiedBy>Ângela Oliveira</cp:lastModifiedBy>
  <cp:revision>241</cp:revision>
  <dcterms:created xsi:type="dcterms:W3CDTF">2020-11-17T14:46:07Z</dcterms:created>
  <dcterms:modified xsi:type="dcterms:W3CDTF">2024-06-14T15:05:01Z</dcterms:modified>
</cp:coreProperties>
</file>