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34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</p:sldIdLst>
  <p:sldSz cx="18288000" cy="10287000"/>
  <p:notesSz cx="6858000" cy="9144000"/>
  <p:embeddedFontLst>
    <p:embeddedFont>
      <p:font typeface="Lato Light" panose="020F0502020204030203" pitchFamily="34" charset="0"/>
      <p:regular r:id="rId12"/>
      <p:italic r:id="rId13"/>
    </p:embeddedFont>
    <p:embeddedFont>
      <p:font typeface="Poppins" pitchFamily="2" charset="0"/>
      <p:regular r:id="rId14"/>
      <p:bold r:id="rId15"/>
      <p:italic r:id="rId16"/>
      <p:boldItalic r:id="rId17"/>
    </p:embeddedFont>
    <p:embeddedFont>
      <p:font typeface="Poppins Bold" pitchFamily="2" charset="0"/>
      <p:regular r:id="rId18"/>
      <p:bold r:id="rId19"/>
    </p:embeddedFont>
    <p:embeddedFont>
      <p:font typeface="Poppins Light" pitchFamily="2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5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3" Type="http://schemas.openxmlformats.org/officeDocument/2006/relationships/slide" Target="slides/slide2.xml" /><Relationship Id="rId21" Type="http://schemas.openxmlformats.org/officeDocument/2006/relationships/font" Target="fonts/font10.fntdata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5.fntdata" /><Relationship Id="rId20" Type="http://schemas.openxmlformats.org/officeDocument/2006/relationships/font" Target="fonts/font9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font" Target="fonts/font4.fntdata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3.fntdata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14ED-58FA-4448-9433-C9D504A57F23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DE60-3822-4D08-95B5-7A77AB3D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9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40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700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66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5"/>
          <a:stretch/>
        </p:blipFill>
        <p:spPr>
          <a:xfrm>
            <a:off x="-244603" y="-750634"/>
            <a:ext cx="18530222" cy="11037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-244603" y="-750634"/>
            <a:ext cx="18530222" cy="11037635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/>
            <a:endParaRPr sz="53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5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207" y="8403011"/>
            <a:ext cx="2107589" cy="112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0;p1">
            <a:extLst>
              <a:ext uri="{FF2B5EF4-FFF2-40B4-BE49-F238E27FC236}">
                <a16:creationId xmlns:a16="http://schemas.microsoft.com/office/drawing/2014/main" id="{8F0232DB-382C-553F-85C1-A5A19ADBCF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4292" y="2422736"/>
            <a:ext cx="13712429" cy="3580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800"/>
            </a:pPr>
            <a:r>
              <a:rPr lang="pt-BR" sz="7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Proposta de abertura das associações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AF07AA9-4352-565F-A07A-C4D20FDA3D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05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11742"/>
              </p:ext>
            </p:extLst>
          </p:nvPr>
        </p:nvGraphicFramePr>
        <p:xfrm>
          <a:off x="598302" y="117267"/>
          <a:ext cx="17091397" cy="10052467"/>
        </p:xfrm>
        <a:graphic>
          <a:graphicData uri="http://schemas.openxmlformats.org/drawingml/2006/table">
            <a:tbl>
              <a:tblPr/>
              <a:tblGrid>
                <a:gridCol w="4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8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TEMA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COMANDO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659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Abertura do Mercado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Regra atual (Grupo A)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Abertura para todos os consumidores</a:t>
                      </a:r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2046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Poderá ser progressiva, conforme regulamentação do Poder Concedente e observados os estudos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Sem possibilidade de ser parcialmente livre</a:t>
                      </a: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100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Desconto para Energia Incentivada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Não será aplicado para consumidores do Grupo B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855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Estudos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 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Apresentados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pelo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Poder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Executivo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:</a:t>
                      </a:r>
                      <a:endParaRPr lang="en-US" sz="1100" dirty="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Diretrizes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para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aprimoramento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medição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Diretrizes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para o SUI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Avaliação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de custos,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impactos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e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benefícios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abertura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e da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manutenção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do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modelo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vigente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endParaRPr lang="en-US" sz="1100" dirty="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>
            <a:off x="5297544" y="2102375"/>
            <a:ext cx="13975646" cy="1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>
            <a:off x="5297543" y="3174336"/>
            <a:ext cx="145760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850017" y="2378787"/>
            <a:ext cx="3349675" cy="36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 dirty="0">
                <a:solidFill>
                  <a:srgbClr val="000000"/>
                </a:solidFill>
                <a:latin typeface="Poppins Bold"/>
              </a:rPr>
              <a:t>Em </a:t>
            </a:r>
            <a:r>
              <a:rPr lang="en-US" sz="2049" dirty="0" err="1">
                <a:solidFill>
                  <a:srgbClr val="000000"/>
                </a:solidFill>
                <a:latin typeface="Poppins Bold"/>
              </a:rPr>
              <a:t>até</a:t>
            </a:r>
            <a:r>
              <a:rPr lang="en-US" sz="2049" dirty="0">
                <a:solidFill>
                  <a:srgbClr val="000000"/>
                </a:solidFill>
                <a:latin typeface="Poppins Bold"/>
              </a:rPr>
              <a:t> 30 (</a:t>
            </a:r>
            <a:r>
              <a:rPr lang="en-US" sz="2049" dirty="0" err="1">
                <a:solidFill>
                  <a:srgbClr val="000000"/>
                </a:solidFill>
                <a:latin typeface="Poppins Bold"/>
              </a:rPr>
              <a:t>trinta</a:t>
            </a:r>
            <a:r>
              <a:rPr lang="en-US" sz="2049" dirty="0">
                <a:solidFill>
                  <a:srgbClr val="000000"/>
                </a:solidFill>
                <a:latin typeface="Poppins Bold"/>
              </a:rPr>
              <a:t>) meses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50017" y="8495613"/>
            <a:ext cx="3149203" cy="36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Poppins Bold"/>
              </a:rPr>
              <a:t>Em até 12 (doze) meses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7654FD6-5891-FBF5-5BC8-F23F4D9AE84D}"/>
              </a:ext>
            </a:extLst>
          </p:cNvPr>
          <p:cNvSpPr/>
          <p:nvPr/>
        </p:nvSpPr>
        <p:spPr>
          <a:xfrm>
            <a:off x="5297543" y="12573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387EE9C-51FC-F89A-EF77-0335C669FE50}"/>
              </a:ext>
            </a:extLst>
          </p:cNvPr>
          <p:cNvSpPr/>
          <p:nvPr/>
        </p:nvSpPr>
        <p:spPr>
          <a:xfrm>
            <a:off x="10642737" y="12573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7F2BA71-9552-0B76-C0D1-5121A336D5EC}"/>
              </a:ext>
            </a:extLst>
          </p:cNvPr>
          <p:cNvSpPr/>
          <p:nvPr/>
        </p:nvSpPr>
        <p:spPr>
          <a:xfrm>
            <a:off x="5343262" y="5829300"/>
            <a:ext cx="145760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683304A4-9634-48A9-5236-ABF9E33C77D5}"/>
              </a:ext>
            </a:extLst>
          </p:cNvPr>
          <p:cNvSpPr/>
          <p:nvPr/>
        </p:nvSpPr>
        <p:spPr>
          <a:xfrm>
            <a:off x="5343262" y="7048500"/>
            <a:ext cx="145760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10765"/>
              </p:ext>
            </p:extLst>
          </p:nvPr>
        </p:nvGraphicFramePr>
        <p:xfrm>
          <a:off x="667966" y="848721"/>
          <a:ext cx="17091397" cy="9114644"/>
        </p:xfrm>
        <a:graphic>
          <a:graphicData uri="http://schemas.openxmlformats.org/drawingml/2006/table">
            <a:tbl>
              <a:tblPr/>
              <a:tblGrid>
                <a:gridCol w="4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775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TEMA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COMANDO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822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Separação D e C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Separação contábil e tarifária entre distribuição e comercialização regulada, com equilíbrio econômico-financeiro de ambas as atividades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Possibilidade de contrato de concessão específico para a comercialização regulada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Possibilidade de agregação da comercialização regulada por grupo econômico, em uma mesma outorga</a:t>
                      </a: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072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Comercialização Regulada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 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Atende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consumidores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que:</a:t>
                      </a:r>
                      <a:endParaRPr lang="en-US" sz="1100" dirty="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 Bold"/>
                        </a:rPr>
                        <a:t>(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 Bold"/>
                        </a:rPr>
                        <a:t>Ainda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 Bold"/>
                        </a:rPr>
                        <a:t>)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Não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possam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migrar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para o ACL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Decidam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não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migrar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Desejem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migrar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, mas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não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recebam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ofertas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de um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varejista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endParaRPr lang="en-US" sz="1100" dirty="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>
            <a:off x="5350822" y="4217769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061841" y="2857500"/>
            <a:ext cx="3149203" cy="36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 dirty="0">
                <a:solidFill>
                  <a:srgbClr val="000000"/>
                </a:solidFill>
                <a:latin typeface="Poppins Bold"/>
              </a:rPr>
              <a:t>Em </a:t>
            </a:r>
            <a:r>
              <a:rPr lang="en-US" sz="2049" dirty="0" err="1">
                <a:solidFill>
                  <a:srgbClr val="000000"/>
                </a:solidFill>
                <a:latin typeface="Poppins Bold"/>
              </a:rPr>
              <a:t>até</a:t>
            </a:r>
            <a:r>
              <a:rPr lang="en-US" sz="2049" dirty="0">
                <a:solidFill>
                  <a:srgbClr val="000000"/>
                </a:solidFill>
                <a:latin typeface="Poppins Bold"/>
              </a:rPr>
              <a:t> 12 (doze) meses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54DCD1A-4222-53DB-877C-E8FDC41C4822}"/>
              </a:ext>
            </a:extLst>
          </p:cNvPr>
          <p:cNvSpPr/>
          <p:nvPr/>
        </p:nvSpPr>
        <p:spPr>
          <a:xfrm>
            <a:off x="5350822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8625309-BFA0-89B5-2117-CED400315EEB}"/>
              </a:ext>
            </a:extLst>
          </p:cNvPr>
          <p:cNvSpPr/>
          <p:nvPr/>
        </p:nvSpPr>
        <p:spPr>
          <a:xfrm>
            <a:off x="10668000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852D37E-9820-05EA-8C49-78AE96979A26}"/>
              </a:ext>
            </a:extLst>
          </p:cNvPr>
          <p:cNvSpPr/>
          <p:nvPr/>
        </p:nvSpPr>
        <p:spPr>
          <a:xfrm>
            <a:off x="5373681" y="72771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67966" y="848721"/>
          <a:ext cx="17091397" cy="9262673"/>
        </p:xfrm>
        <a:graphic>
          <a:graphicData uri="http://schemas.openxmlformats.org/drawingml/2006/table">
            <a:tbl>
              <a:tblPr/>
              <a:tblGrid>
                <a:gridCol w="4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651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TEMA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COMANDO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6157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SUI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Regulamentação pela Aneel (remuneração, consumidores elegíveis)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Distribuidora ou comercializador regulado serão responsáveis pelo SUI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Concorrência para o SUI caso haja concordância da concessionária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Atendimento limitado a 90 (noventa) dias</a:t>
                      </a:r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2046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Equilíbrio econômico do SUI, encargo pago por todos os consumidores ACR, ACL, MMGD (consumo medido) e APEs (consumo líquido)</a:t>
                      </a:r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2046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Fundo para desequilíbrios financeiros do SUI</a:t>
                      </a: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>
            <a:off x="5369483" y="3476644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035782" y="2442259"/>
            <a:ext cx="3149203" cy="36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Poppins Bold"/>
              </a:rPr>
              <a:t>Em até 12 (doze) meses </a:t>
            </a:r>
          </a:p>
        </p:txBody>
      </p:sp>
      <p:sp>
        <p:nvSpPr>
          <p:cNvPr id="5" name="AutoShape 5"/>
          <p:cNvSpPr/>
          <p:nvPr/>
        </p:nvSpPr>
        <p:spPr>
          <a:xfrm>
            <a:off x="5350822" y="67437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>
            <a:off x="5350822" y="90297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983320" y="7442852"/>
            <a:ext cx="4733049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Poppins Bold"/>
              </a:rPr>
              <a:t>Regulamentado em prazo inferior ao da abertura do mercado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C8062CB-4446-76E0-595D-7FAA694DF19E}"/>
              </a:ext>
            </a:extLst>
          </p:cNvPr>
          <p:cNvSpPr/>
          <p:nvPr/>
        </p:nvSpPr>
        <p:spPr>
          <a:xfrm>
            <a:off x="5350822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78BF071-9BF4-7B21-D276-64AAD3D3BB56}"/>
              </a:ext>
            </a:extLst>
          </p:cNvPr>
          <p:cNvSpPr/>
          <p:nvPr/>
        </p:nvSpPr>
        <p:spPr>
          <a:xfrm>
            <a:off x="5350822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AD8156E-EEC3-C12D-C6D0-625102F74EAD}"/>
              </a:ext>
            </a:extLst>
          </p:cNvPr>
          <p:cNvSpPr/>
          <p:nvPr/>
        </p:nvSpPr>
        <p:spPr>
          <a:xfrm>
            <a:off x="10668000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67966" y="848721"/>
          <a:ext cx="17091397" cy="8390744"/>
        </p:xfrm>
        <a:graphic>
          <a:graphicData uri="http://schemas.openxmlformats.org/drawingml/2006/table">
            <a:tbl>
              <a:tblPr/>
              <a:tblGrid>
                <a:gridCol w="4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968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TEMA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COMANDO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5159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Varejista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Obrigatório para consumidores do Grupo A abaixo de 500 kW e Grupo B</a:t>
                      </a:r>
                      <a:endParaRPr lang="en-US" sz="110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Inadimplência do consumidor enseja o corte físico de todas suas unidades sob o varejista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Inadimplentes com restrição de corte serão atendidos pelo SUI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Preço de, pelo menos, um produto padrão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Auto-representação para consumidores acima de 500 kW</a:t>
                      </a: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5904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Encargo de sobrecontratação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Encargo de sobrecontrataçaopago por todos os consumidores ACR, ACL, MMGD (consumo medido) e APEs (consumo líquido)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r>
                        <a:rPr lang="en-US" sz="2246">
                          <a:solidFill>
                            <a:srgbClr val="000000"/>
                          </a:solidFill>
                          <a:latin typeface="Poppins Bold"/>
                        </a:rPr>
                        <a:t>Regulamentado em prazo inferior ao da abertura do mercado</a:t>
                      </a:r>
                      <a:endParaRPr lang="en-US" sz="1100"/>
                    </a:p>
                    <a:p>
                      <a:pPr algn="l">
                        <a:lnSpc>
                          <a:spcPts val="314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5041885-7FC3-9A1C-EB80-BF6BCFACF7D7}"/>
              </a:ext>
            </a:extLst>
          </p:cNvPr>
          <p:cNvSpPr/>
          <p:nvPr/>
        </p:nvSpPr>
        <p:spPr>
          <a:xfrm>
            <a:off x="5350822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797247-2111-366C-EFA4-3D3CFC5F7F57}"/>
              </a:ext>
            </a:extLst>
          </p:cNvPr>
          <p:cNvSpPr/>
          <p:nvPr/>
        </p:nvSpPr>
        <p:spPr>
          <a:xfrm>
            <a:off x="10668000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0180365-7375-0C21-319B-A28CCDA7EAA5}"/>
              </a:ext>
            </a:extLst>
          </p:cNvPr>
          <p:cNvSpPr/>
          <p:nvPr/>
        </p:nvSpPr>
        <p:spPr>
          <a:xfrm>
            <a:off x="5350822" y="68961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67966" y="848721"/>
          <a:ext cx="17091397" cy="9328566"/>
        </p:xfrm>
        <a:graphic>
          <a:graphicData uri="http://schemas.openxmlformats.org/drawingml/2006/table">
            <a:tbl>
              <a:tblPr/>
              <a:tblGrid>
                <a:gridCol w="4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825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TEMA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COMANDO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271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MVE’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MVE específico para vendas das sobras decorrentes da migração, com direito a repasse tarifário via encargo para todos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522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Operações financeiras e encargos do ACR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Migrantes (incluindo MMGD e APEs) permanecerão responsáveis pelo pagamento (mochila) de empréstimos do ACR e eventuais encargos exclusivos do ACR existentes no momento da migração 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r>
                        <a:rPr lang="en-US" sz="2246">
                          <a:solidFill>
                            <a:srgbClr val="000000"/>
                          </a:solidFill>
                          <a:latin typeface="Poppins Bold"/>
                        </a:rPr>
                        <a:t>Regulamentado em prazo inferior ao da abertura do mercado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522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Gestão da Energia no ACR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Distribuidoras poderão transferir CCEARs entre si, de forma bilateral e independente dos mecanismos centralizados, em calendário definido pela Aneel, desde que haja anuência do venddedor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50F3F32C-E4EE-91A0-28AC-A2B7586404F8}"/>
              </a:ext>
            </a:extLst>
          </p:cNvPr>
          <p:cNvSpPr/>
          <p:nvPr/>
        </p:nvSpPr>
        <p:spPr>
          <a:xfrm>
            <a:off x="5396541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50D01E-3FE8-90D2-F740-4B22906D8FBF}"/>
              </a:ext>
            </a:extLst>
          </p:cNvPr>
          <p:cNvSpPr/>
          <p:nvPr/>
        </p:nvSpPr>
        <p:spPr>
          <a:xfrm>
            <a:off x="10668000" y="1943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63D2CF5-13E1-4C01-62F1-B9E33F09DCE0}"/>
              </a:ext>
            </a:extLst>
          </p:cNvPr>
          <p:cNvSpPr/>
          <p:nvPr/>
        </p:nvSpPr>
        <p:spPr>
          <a:xfrm>
            <a:off x="5396541" y="70485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E9DA61CC-1058-AED9-E207-42F3AB7AE45B}"/>
              </a:ext>
            </a:extLst>
          </p:cNvPr>
          <p:cNvSpPr/>
          <p:nvPr/>
        </p:nvSpPr>
        <p:spPr>
          <a:xfrm>
            <a:off x="5396541" y="39243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44873"/>
              </p:ext>
            </p:extLst>
          </p:nvPr>
        </p:nvGraphicFramePr>
        <p:xfrm>
          <a:off x="598302" y="0"/>
          <a:ext cx="17091397" cy="10242966"/>
        </p:xfrm>
        <a:graphic>
          <a:graphicData uri="http://schemas.openxmlformats.org/drawingml/2006/table">
            <a:tbl>
              <a:tblPr/>
              <a:tblGrid>
                <a:gridCol w="4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2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TEMA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COMANDO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501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Agregação da Medição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Preferencialmente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pelas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distribuidoras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(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serviço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remunerado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),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podendo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ser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prestado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por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outras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empresas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ou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a CCEE,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conforme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regulação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da Aneel</a:t>
                      </a:r>
                      <a:endParaRPr lang="en-US" sz="1100" dirty="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164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Modalidades Tarifárias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2"/>
                        </a:lnSpc>
                        <a:defRPr/>
                      </a:pP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 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Tarifas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podem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prever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:</a:t>
                      </a:r>
                      <a:endParaRPr lang="en-US" sz="1100" dirty="0"/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Diferenciação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por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horário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Pré-pagamento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algn="l">
                        <a:lnSpc>
                          <a:spcPts val="3192"/>
                        </a:lnSpc>
                      </a:pP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Tarifas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multipartes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(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capacidade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e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consumo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)</a:t>
                      </a: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021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Aprimoramentos no ACR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 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Poder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Concedente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deverá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:</a:t>
                      </a:r>
                      <a:endParaRPr lang="en-US" sz="1100" dirty="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Aprimorar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eficácia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dos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mecanismos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de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descontratação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Criar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modalidades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de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contratação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mais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flexíveis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para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os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leilões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do ACR</a:t>
                      </a:r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Buscar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medidas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para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reduzir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os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contratos</a:t>
                      </a:r>
                      <a:r>
                        <a:rPr lang="en-US" sz="2046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2046" dirty="0" err="1">
                          <a:solidFill>
                            <a:srgbClr val="000000"/>
                          </a:solidFill>
                          <a:latin typeface="Poppins"/>
                        </a:rPr>
                        <a:t>legados</a:t>
                      </a:r>
                      <a:endParaRPr lang="en-US" sz="2046" dirty="0">
                        <a:solidFill>
                          <a:srgbClr val="000000"/>
                        </a:solidFill>
                        <a:latin typeface="Poppins"/>
                      </a:endParaRP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 dirty="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>
            <a:off x="5340954" y="5525272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930312" y="5895657"/>
            <a:ext cx="3294459" cy="36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Poppins Bold"/>
              </a:rPr>
              <a:t>Em até 30 (trinta) meses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30312" y="8460185"/>
            <a:ext cx="4404122" cy="36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Poppins Bold"/>
              </a:rPr>
              <a:t>Em até 24 (vinte e quatro) meses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37DBC3A-BB3D-8809-EE25-D65D558B9157}"/>
              </a:ext>
            </a:extLst>
          </p:cNvPr>
          <p:cNvSpPr/>
          <p:nvPr/>
        </p:nvSpPr>
        <p:spPr>
          <a:xfrm>
            <a:off x="5350822" y="1104900"/>
            <a:ext cx="45719" cy="9750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E0014DD-EC0D-5D8B-4C36-35CE96CF708C}"/>
              </a:ext>
            </a:extLst>
          </p:cNvPr>
          <p:cNvSpPr/>
          <p:nvPr/>
        </p:nvSpPr>
        <p:spPr>
          <a:xfrm flipH="1">
            <a:off x="10713719" y="1104900"/>
            <a:ext cx="45719" cy="9750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E48B6962-B0D9-B491-727C-75ED77036E5F}"/>
              </a:ext>
            </a:extLst>
          </p:cNvPr>
          <p:cNvSpPr/>
          <p:nvPr/>
        </p:nvSpPr>
        <p:spPr>
          <a:xfrm>
            <a:off x="5350822" y="38481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C9467533-223A-7B93-4D9B-F31C39B3CF22}"/>
              </a:ext>
            </a:extLst>
          </p:cNvPr>
          <p:cNvSpPr/>
          <p:nvPr/>
        </p:nvSpPr>
        <p:spPr>
          <a:xfrm>
            <a:off x="5350822" y="67437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67966" y="417910"/>
          <a:ext cx="17091396" cy="8765011"/>
        </p:xfrm>
        <a:graphic>
          <a:graphicData uri="http://schemas.openxmlformats.org/drawingml/2006/table">
            <a:tbl>
              <a:tblPr/>
              <a:tblGrid>
                <a:gridCol w="4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864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TEMA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COMANDO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2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1">
                          <a:solidFill>
                            <a:srgbClr val="FFFFFF"/>
                          </a:solidFill>
                          <a:latin typeface="Poppins Bold"/>
                        </a:rPr>
                        <a:t>PRAZO</a:t>
                      </a: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486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Leilões do ACR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LEEs: A-3 a A-7, 1 (um) mês a 15 (quinze) anos</a:t>
                      </a:r>
                      <a:endParaRPr lang="en-US" sz="1100"/>
                    </a:p>
                    <a:p>
                      <a:pPr marL="441842" lvl="1" indent="-220921" algn="l">
                        <a:lnSpc>
                          <a:spcPts val="2865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LENs: A-3 a A-7, com prazo de até 35 (trinta e cinco) anos</a:t>
                      </a: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883">
                <a:tc>
                  <a:txBody>
                    <a:bodyPr/>
                    <a:lstStyle/>
                    <a:p>
                      <a:pPr algn="l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 Bold"/>
                        </a:rPr>
                        <a:t>Concessões vincendas de UHEs</a:t>
                      </a:r>
                      <a:endParaRPr lang="en-US" sz="1100"/>
                    </a:p>
                    <a:p>
                      <a:pPr algn="l">
                        <a:lnSpc>
                          <a:spcPts val="2865"/>
                        </a:lnSpc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Possibilidade de uma prorrogação, por 30 (trinta) anos, a critério do concessionário:</a:t>
                      </a:r>
                      <a:endParaRPr lang="en-US" sz="1100"/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Modelo de PIE</a:t>
                      </a:r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50% para a CDE e 50% para bônus de outorga</a:t>
                      </a:r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Risco Hidrológico assumido pelo gerador</a:t>
                      </a:r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Revisão da GF sem limite de redução, com compensação relativa ao prazo remanescente da concessão atual em caso de antecipação da prorrogação</a:t>
                      </a:r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Reversão dos bens à União ao final da outorga, sem indenização</a:t>
                      </a:r>
                    </a:p>
                    <a:p>
                      <a:pPr marL="441842" lvl="1" indent="-220921" algn="l">
                        <a:lnSpc>
                          <a:spcPts val="3192"/>
                        </a:lnSpc>
                        <a:buFont typeface="Arial"/>
                        <a:buChar char="•"/>
                      </a:pPr>
                      <a:r>
                        <a:rPr lang="en-US" sz="2046">
                          <a:solidFill>
                            <a:srgbClr val="000000"/>
                          </a:solidFill>
                          <a:latin typeface="Poppins"/>
                        </a:rPr>
                        <a:t>Fim do modelo de cotas para as novas prorrogações</a:t>
                      </a:r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45"/>
                        </a:lnSpc>
                        <a:defRPr/>
                      </a:pPr>
                      <a:endParaRPr lang="en-US" sz="1100"/>
                    </a:p>
                  </a:txBody>
                  <a:tcPr marL="168932" marR="168932" marT="168932" marB="168932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8268A51-259B-75C8-918D-B2590C47647E}"/>
              </a:ext>
            </a:extLst>
          </p:cNvPr>
          <p:cNvSpPr/>
          <p:nvPr/>
        </p:nvSpPr>
        <p:spPr>
          <a:xfrm>
            <a:off x="5334000" y="1562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814E4FF-C2E6-B3C3-41EF-7FADF5C26933}"/>
              </a:ext>
            </a:extLst>
          </p:cNvPr>
          <p:cNvSpPr/>
          <p:nvPr/>
        </p:nvSpPr>
        <p:spPr>
          <a:xfrm>
            <a:off x="12496800" y="1562100"/>
            <a:ext cx="45719" cy="891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AF52B2C-8FA6-6C4A-4760-30F2D0C69CF4}"/>
              </a:ext>
            </a:extLst>
          </p:cNvPr>
          <p:cNvSpPr/>
          <p:nvPr/>
        </p:nvSpPr>
        <p:spPr>
          <a:xfrm>
            <a:off x="5334000" y="3390900"/>
            <a:ext cx="139281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6" descr="Uma imagem contendo edifício, guarda-chuv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3" y="1"/>
            <a:ext cx="18283238" cy="102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/>
          <p:nvPr/>
        </p:nvSpPr>
        <p:spPr>
          <a:xfrm>
            <a:off x="2381" y="0"/>
            <a:ext cx="18283238" cy="10287000"/>
          </a:xfrm>
          <a:prstGeom prst="rect">
            <a:avLst/>
          </a:prstGeom>
          <a:solidFill>
            <a:srgbClr val="002060">
              <a:alpha val="49803"/>
            </a:srgb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5399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6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207" y="8403011"/>
            <a:ext cx="2107589" cy="112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 txBox="1"/>
          <p:nvPr/>
        </p:nvSpPr>
        <p:spPr>
          <a:xfrm>
            <a:off x="7095468" y="3757062"/>
            <a:ext cx="4400706" cy="106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6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Obrigado!</a:t>
            </a:r>
            <a:endParaRPr sz="2700" dirty="0"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2287787" y="4902364"/>
            <a:ext cx="13712429" cy="17956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700"/>
            </a:pPr>
            <a:r>
              <a:rPr lang="pt-BR" sz="405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Fale conosco em:</a:t>
            </a:r>
            <a:endParaRPr/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lt1"/>
              </a:buClr>
              <a:buSzPts val="2000"/>
            </a:pPr>
            <a:r>
              <a:rPr lang="pt-BR" sz="3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www.abraceel.com.br</a:t>
            </a:r>
            <a:endParaRPr/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lt1"/>
              </a:buClr>
              <a:buSzPts val="2000"/>
            </a:pPr>
            <a:r>
              <a:rPr lang="pt-BR" sz="3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abraceel@abraceel.com.br</a:t>
            </a:r>
            <a:endParaRPr/>
          </a:p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000"/>
            </a:pPr>
            <a:endParaRPr sz="3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1423</Words>
  <Application>Microsoft Office PowerPoint</Application>
  <PresentationFormat>Personalizar</PresentationFormat>
  <Paragraphs>180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Proposta de abertura das associações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tabelas</dc:title>
  <dc:creator>Felipe Morgan</dc:creator>
  <cp:lastModifiedBy>Alexandre Lopes</cp:lastModifiedBy>
  <cp:revision>9</cp:revision>
  <dcterms:created xsi:type="dcterms:W3CDTF">2006-08-16T00:00:00Z</dcterms:created>
  <dcterms:modified xsi:type="dcterms:W3CDTF">2024-06-21T13:26:52Z</dcterms:modified>
  <dc:identifier>DAGHLf8ingw</dc:identifier>
</cp:coreProperties>
</file>